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9" r:id="rId3"/>
    <p:sldId id="276" r:id="rId4"/>
    <p:sldId id="281" r:id="rId5"/>
    <p:sldId id="275" r:id="rId6"/>
    <p:sldId id="280" r:id="rId7"/>
    <p:sldId id="269" r:id="rId8"/>
    <p:sldId id="262" r:id="rId9"/>
    <p:sldId id="271" r:id="rId10"/>
    <p:sldId id="263" r:id="rId11"/>
    <p:sldId id="264" r:id="rId12"/>
    <p:sldId id="267" r:id="rId13"/>
    <p:sldId id="272" r:id="rId14"/>
    <p:sldId id="266" r:id="rId15"/>
    <p:sldId id="268" r:id="rId16"/>
  </p:sldIdLst>
  <p:sldSz cx="7315200" cy="96012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DC00"/>
    <a:srgbClr val="6EB480"/>
    <a:srgbClr val="13C984"/>
    <a:srgbClr val="0000FF"/>
    <a:srgbClr val="FF3300"/>
    <a:srgbClr val="FFD2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6FB11-E1D8-0BEA-28A4-19BDE041A71C}" v="70" dt="2023-02-14T09:10:02.8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p:scale>
          <a:sx n="75" d="100"/>
          <a:sy n="75" d="100"/>
        </p:scale>
        <p:origin x="-498" y="-60"/>
      </p:cViewPr>
      <p:guideLst>
        <p:guide orient="horz" pos="3024"/>
        <p:guide pos="2304"/>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17CE1-0FD8-1140-7571-FC5556B595B0}"/>
              </a:ext>
            </a:extLst>
          </p:cNvPr>
          <p:cNvSpPr>
            <a:spLocks noGrp="1"/>
          </p:cNvSpPr>
          <p:nvPr>
            <p:ph type="ctrTitle"/>
          </p:nvPr>
        </p:nvSpPr>
        <p:spPr>
          <a:xfrm>
            <a:off x="914400" y="1571625"/>
            <a:ext cx="5486400" cy="3341688"/>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26B80CF-4FB6-E9B9-756D-289707933800}"/>
              </a:ext>
            </a:extLst>
          </p:cNvPr>
          <p:cNvSpPr>
            <a:spLocks noGrp="1"/>
          </p:cNvSpPr>
          <p:nvPr>
            <p:ph type="subTitle" idx="1"/>
          </p:nvPr>
        </p:nvSpPr>
        <p:spPr>
          <a:xfrm>
            <a:off x="914400" y="5043488"/>
            <a:ext cx="5486400" cy="23177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9555011-757D-8ECA-3C63-9C1BAD32089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C4A4382-4DA5-AF5B-E964-52602857C8A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FC710DC-84F6-5B6A-16AA-FE2ED45FCCED}"/>
              </a:ext>
            </a:extLst>
          </p:cNvPr>
          <p:cNvSpPr>
            <a:spLocks noGrp="1"/>
          </p:cNvSpPr>
          <p:nvPr>
            <p:ph type="sldNum" sz="quarter" idx="12"/>
          </p:nvPr>
        </p:nvSpPr>
        <p:spPr/>
        <p:txBody>
          <a:bodyPr/>
          <a:lstStyle>
            <a:lvl1pPr>
              <a:defRPr/>
            </a:lvl1pPr>
          </a:lstStyle>
          <a:p>
            <a:fld id="{B24A37F1-4E1F-4138-AAE5-9F86F9634915}" type="slidenum">
              <a:rPr lang="en-US" altLang="en-US"/>
              <a:pPr/>
              <a:t>‹#›</a:t>
            </a:fld>
            <a:endParaRPr lang="en-US" altLang="en-US"/>
          </a:p>
        </p:txBody>
      </p:sp>
    </p:spTree>
    <p:extLst>
      <p:ext uri="{BB962C8B-B14F-4D97-AF65-F5344CB8AC3E}">
        <p14:creationId xmlns:p14="http://schemas.microsoft.com/office/powerpoint/2010/main" val="2695469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DCE48-9356-7D63-4284-198BD1691D8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BA0197F-FB0D-34E1-C3F5-F103D3A175D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F83A653-C469-7437-4DCF-53100661A2B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7EBABC9-B9CF-5EF9-B2E4-6390FB0B083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C63FC25-41B0-76E2-A641-B8BC30F1DF71}"/>
              </a:ext>
            </a:extLst>
          </p:cNvPr>
          <p:cNvSpPr>
            <a:spLocks noGrp="1"/>
          </p:cNvSpPr>
          <p:nvPr>
            <p:ph type="sldNum" sz="quarter" idx="12"/>
          </p:nvPr>
        </p:nvSpPr>
        <p:spPr/>
        <p:txBody>
          <a:bodyPr/>
          <a:lstStyle>
            <a:lvl1pPr>
              <a:defRPr/>
            </a:lvl1pPr>
          </a:lstStyle>
          <a:p>
            <a:fld id="{699D0DFF-51BE-4D28-9FDB-15731CAD3DA0}" type="slidenum">
              <a:rPr lang="en-US" altLang="en-US"/>
              <a:pPr/>
              <a:t>‹#›</a:t>
            </a:fld>
            <a:endParaRPr lang="en-US" altLang="en-US"/>
          </a:p>
        </p:txBody>
      </p:sp>
    </p:spTree>
    <p:extLst>
      <p:ext uri="{BB962C8B-B14F-4D97-AF65-F5344CB8AC3E}">
        <p14:creationId xmlns:p14="http://schemas.microsoft.com/office/powerpoint/2010/main" val="1877723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D88C21-9168-8480-006F-B86610D6100C}"/>
              </a:ext>
            </a:extLst>
          </p:cNvPr>
          <p:cNvSpPr>
            <a:spLocks noGrp="1"/>
          </p:cNvSpPr>
          <p:nvPr>
            <p:ph type="title" orient="vert"/>
          </p:nvPr>
        </p:nvSpPr>
        <p:spPr>
          <a:xfrm>
            <a:off x="5303838" y="385763"/>
            <a:ext cx="1646237" cy="8189912"/>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5154BCB-5BF5-D1A4-3341-B248F61085EE}"/>
              </a:ext>
            </a:extLst>
          </p:cNvPr>
          <p:cNvSpPr>
            <a:spLocks noGrp="1"/>
          </p:cNvSpPr>
          <p:nvPr>
            <p:ph type="body" orient="vert" idx="1"/>
          </p:nvPr>
        </p:nvSpPr>
        <p:spPr>
          <a:xfrm>
            <a:off x="365125" y="385763"/>
            <a:ext cx="4786313" cy="818991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E243F66-EB5A-EA59-B733-4E005A16B9D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610F3CB-22F5-0744-3C0D-F758EABE4A0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F8A6BDF-2A2F-15B0-8CAF-0097C887EB23}"/>
              </a:ext>
            </a:extLst>
          </p:cNvPr>
          <p:cNvSpPr>
            <a:spLocks noGrp="1"/>
          </p:cNvSpPr>
          <p:nvPr>
            <p:ph type="sldNum" sz="quarter" idx="12"/>
          </p:nvPr>
        </p:nvSpPr>
        <p:spPr/>
        <p:txBody>
          <a:bodyPr/>
          <a:lstStyle>
            <a:lvl1pPr>
              <a:defRPr/>
            </a:lvl1pPr>
          </a:lstStyle>
          <a:p>
            <a:fld id="{40EBF581-2887-43FC-845B-2964BAAD1AEB}" type="slidenum">
              <a:rPr lang="en-US" altLang="en-US"/>
              <a:pPr/>
              <a:t>‹#›</a:t>
            </a:fld>
            <a:endParaRPr lang="en-US" altLang="en-US"/>
          </a:p>
        </p:txBody>
      </p:sp>
    </p:spTree>
    <p:extLst>
      <p:ext uri="{BB962C8B-B14F-4D97-AF65-F5344CB8AC3E}">
        <p14:creationId xmlns:p14="http://schemas.microsoft.com/office/powerpoint/2010/main" val="227829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0EBB8-82E6-1630-72EA-4F04B645CD7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9DA4FBC-6D1B-0FF0-30E2-EB7B519BA85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AD16EAE-D897-815C-1514-C6E7B117430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DEF9CE8-7785-1E70-3680-6D088AE5E84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7A6F329-21E2-2DB1-5D9E-85B0A70EA60A}"/>
              </a:ext>
            </a:extLst>
          </p:cNvPr>
          <p:cNvSpPr>
            <a:spLocks noGrp="1"/>
          </p:cNvSpPr>
          <p:nvPr>
            <p:ph type="sldNum" sz="quarter" idx="12"/>
          </p:nvPr>
        </p:nvSpPr>
        <p:spPr/>
        <p:txBody>
          <a:bodyPr/>
          <a:lstStyle>
            <a:lvl1pPr>
              <a:defRPr/>
            </a:lvl1pPr>
          </a:lstStyle>
          <a:p>
            <a:fld id="{985867EB-AAA1-466C-B8D8-EA3485F9B7BC}" type="slidenum">
              <a:rPr lang="en-US" altLang="en-US"/>
              <a:pPr/>
              <a:t>‹#›</a:t>
            </a:fld>
            <a:endParaRPr lang="en-US" altLang="en-US"/>
          </a:p>
        </p:txBody>
      </p:sp>
    </p:spTree>
    <p:extLst>
      <p:ext uri="{BB962C8B-B14F-4D97-AF65-F5344CB8AC3E}">
        <p14:creationId xmlns:p14="http://schemas.microsoft.com/office/powerpoint/2010/main" val="17032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C1765-429C-A52D-A636-D4C8969477AA}"/>
              </a:ext>
            </a:extLst>
          </p:cNvPr>
          <p:cNvSpPr>
            <a:spLocks noGrp="1"/>
          </p:cNvSpPr>
          <p:nvPr>
            <p:ph type="title"/>
          </p:nvPr>
        </p:nvSpPr>
        <p:spPr>
          <a:xfrm>
            <a:off x="498475" y="2393950"/>
            <a:ext cx="6310313" cy="3994150"/>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90B17FF-9C18-5032-FF5F-2B4F10D3F08A}"/>
              </a:ext>
            </a:extLst>
          </p:cNvPr>
          <p:cNvSpPr>
            <a:spLocks noGrp="1"/>
          </p:cNvSpPr>
          <p:nvPr>
            <p:ph type="body" idx="1"/>
          </p:nvPr>
        </p:nvSpPr>
        <p:spPr>
          <a:xfrm>
            <a:off x="498475" y="6424613"/>
            <a:ext cx="6310313" cy="2100262"/>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
        <p:nvSpPr>
          <p:cNvPr id="4" name="Date Placeholder 3">
            <a:extLst>
              <a:ext uri="{FF2B5EF4-FFF2-40B4-BE49-F238E27FC236}">
                <a16:creationId xmlns:a16="http://schemas.microsoft.com/office/drawing/2014/main" id="{C0088192-F8D7-8718-D413-73C7A459FEC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749EFD3-CA69-890A-355A-62F5A166CFD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83A9516-0F30-EA8F-80B5-CAC11B081002}"/>
              </a:ext>
            </a:extLst>
          </p:cNvPr>
          <p:cNvSpPr>
            <a:spLocks noGrp="1"/>
          </p:cNvSpPr>
          <p:nvPr>
            <p:ph type="sldNum" sz="quarter" idx="12"/>
          </p:nvPr>
        </p:nvSpPr>
        <p:spPr/>
        <p:txBody>
          <a:bodyPr/>
          <a:lstStyle>
            <a:lvl1pPr>
              <a:defRPr/>
            </a:lvl1pPr>
          </a:lstStyle>
          <a:p>
            <a:fld id="{99B6620C-5108-4191-860E-3440CC7579C9}" type="slidenum">
              <a:rPr lang="en-US" altLang="en-US"/>
              <a:pPr/>
              <a:t>‹#›</a:t>
            </a:fld>
            <a:endParaRPr lang="en-US" altLang="en-US"/>
          </a:p>
        </p:txBody>
      </p:sp>
    </p:spTree>
    <p:extLst>
      <p:ext uri="{BB962C8B-B14F-4D97-AF65-F5344CB8AC3E}">
        <p14:creationId xmlns:p14="http://schemas.microsoft.com/office/powerpoint/2010/main" val="370953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9AB79-C2DA-0E3D-4FED-053B5FEB2B4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FE8C862-79A0-E9D9-B6CB-F0FB92CBC807}"/>
              </a:ext>
            </a:extLst>
          </p:cNvPr>
          <p:cNvSpPr>
            <a:spLocks noGrp="1"/>
          </p:cNvSpPr>
          <p:nvPr>
            <p:ph sz="half" idx="1"/>
          </p:nvPr>
        </p:nvSpPr>
        <p:spPr>
          <a:xfrm>
            <a:off x="365125" y="2239963"/>
            <a:ext cx="3216275" cy="63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4171FC0-F18C-1BCE-C914-DF6364D4FD2B}"/>
              </a:ext>
            </a:extLst>
          </p:cNvPr>
          <p:cNvSpPr>
            <a:spLocks noGrp="1"/>
          </p:cNvSpPr>
          <p:nvPr>
            <p:ph sz="half" idx="2"/>
          </p:nvPr>
        </p:nvSpPr>
        <p:spPr>
          <a:xfrm>
            <a:off x="3733800" y="2239963"/>
            <a:ext cx="3216275" cy="63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E9BC0DC-6144-4593-3C4E-A3258ECB1DB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27C3BB9-B757-E678-95F8-9C3A6710FCF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ECE78A7-B04B-3427-47E3-79B60060B28C}"/>
              </a:ext>
            </a:extLst>
          </p:cNvPr>
          <p:cNvSpPr>
            <a:spLocks noGrp="1"/>
          </p:cNvSpPr>
          <p:nvPr>
            <p:ph type="sldNum" sz="quarter" idx="12"/>
          </p:nvPr>
        </p:nvSpPr>
        <p:spPr/>
        <p:txBody>
          <a:bodyPr/>
          <a:lstStyle>
            <a:lvl1pPr>
              <a:defRPr/>
            </a:lvl1pPr>
          </a:lstStyle>
          <a:p>
            <a:fld id="{32F711A5-BA2C-4EE5-A1B0-FE455A7015CE}" type="slidenum">
              <a:rPr lang="en-US" altLang="en-US"/>
              <a:pPr/>
              <a:t>‹#›</a:t>
            </a:fld>
            <a:endParaRPr lang="en-US" altLang="en-US"/>
          </a:p>
        </p:txBody>
      </p:sp>
    </p:spTree>
    <p:extLst>
      <p:ext uri="{BB962C8B-B14F-4D97-AF65-F5344CB8AC3E}">
        <p14:creationId xmlns:p14="http://schemas.microsoft.com/office/powerpoint/2010/main" val="359688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D0D4E-0132-6BBF-2F4E-B6676E6B5558}"/>
              </a:ext>
            </a:extLst>
          </p:cNvPr>
          <p:cNvSpPr>
            <a:spLocks noGrp="1"/>
          </p:cNvSpPr>
          <p:nvPr>
            <p:ph type="title"/>
          </p:nvPr>
        </p:nvSpPr>
        <p:spPr>
          <a:xfrm>
            <a:off x="503238" y="511175"/>
            <a:ext cx="6310312" cy="1855788"/>
          </a:xfrm>
        </p:spPr>
        <p:txBody>
          <a:bodyPr/>
          <a:lstStyle/>
          <a:p>
            <a:r>
              <a:rPr lang="en-GB"/>
              <a:t>Click to edit Master title style</a:t>
            </a:r>
          </a:p>
        </p:txBody>
      </p:sp>
      <p:sp>
        <p:nvSpPr>
          <p:cNvPr id="3" name="Text Placeholder 2">
            <a:extLst>
              <a:ext uri="{FF2B5EF4-FFF2-40B4-BE49-F238E27FC236}">
                <a16:creationId xmlns:a16="http://schemas.microsoft.com/office/drawing/2014/main" id="{3D5F2CB3-F422-2AF4-B84E-64A2B65F1E00}"/>
              </a:ext>
            </a:extLst>
          </p:cNvPr>
          <p:cNvSpPr>
            <a:spLocks noGrp="1"/>
          </p:cNvSpPr>
          <p:nvPr>
            <p:ph type="body" idx="1"/>
          </p:nvPr>
        </p:nvSpPr>
        <p:spPr>
          <a:xfrm>
            <a:off x="503238" y="2354263"/>
            <a:ext cx="3095625" cy="11525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117C830-4319-38DD-C589-A95386BCFCC5}"/>
              </a:ext>
            </a:extLst>
          </p:cNvPr>
          <p:cNvSpPr>
            <a:spLocks noGrp="1"/>
          </p:cNvSpPr>
          <p:nvPr>
            <p:ph sz="half" idx="2"/>
          </p:nvPr>
        </p:nvSpPr>
        <p:spPr>
          <a:xfrm>
            <a:off x="503238" y="3506788"/>
            <a:ext cx="3095625" cy="5159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B91C742-31B4-636C-DD8D-3DAB712DCBDA}"/>
              </a:ext>
            </a:extLst>
          </p:cNvPr>
          <p:cNvSpPr>
            <a:spLocks noGrp="1"/>
          </p:cNvSpPr>
          <p:nvPr>
            <p:ph type="body" sz="quarter" idx="3"/>
          </p:nvPr>
        </p:nvSpPr>
        <p:spPr>
          <a:xfrm>
            <a:off x="3703638" y="2354263"/>
            <a:ext cx="3109912" cy="11525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07E96FC-C0DD-5775-2E04-8E41EF302F8F}"/>
              </a:ext>
            </a:extLst>
          </p:cNvPr>
          <p:cNvSpPr>
            <a:spLocks noGrp="1"/>
          </p:cNvSpPr>
          <p:nvPr>
            <p:ph sz="quarter" idx="4"/>
          </p:nvPr>
        </p:nvSpPr>
        <p:spPr>
          <a:xfrm>
            <a:off x="3703638" y="3506788"/>
            <a:ext cx="3109912" cy="5159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0C830AA-30F4-3F37-F263-E7EF0E4161FF}"/>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0D4366C-D0F8-AF6D-6262-33896C2C07D0}"/>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25C0D1DF-77DE-146C-D601-2E8916B9BFB2}"/>
              </a:ext>
            </a:extLst>
          </p:cNvPr>
          <p:cNvSpPr>
            <a:spLocks noGrp="1"/>
          </p:cNvSpPr>
          <p:nvPr>
            <p:ph type="sldNum" sz="quarter" idx="12"/>
          </p:nvPr>
        </p:nvSpPr>
        <p:spPr/>
        <p:txBody>
          <a:bodyPr/>
          <a:lstStyle>
            <a:lvl1pPr>
              <a:defRPr/>
            </a:lvl1pPr>
          </a:lstStyle>
          <a:p>
            <a:fld id="{63E3D743-37C9-46B2-8A54-A6F4E4FF8DB9}" type="slidenum">
              <a:rPr lang="en-US" altLang="en-US"/>
              <a:pPr/>
              <a:t>‹#›</a:t>
            </a:fld>
            <a:endParaRPr lang="en-US" altLang="en-US"/>
          </a:p>
        </p:txBody>
      </p:sp>
    </p:spTree>
    <p:extLst>
      <p:ext uri="{BB962C8B-B14F-4D97-AF65-F5344CB8AC3E}">
        <p14:creationId xmlns:p14="http://schemas.microsoft.com/office/powerpoint/2010/main" val="1830886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0534D-ED69-430A-EE6A-8CAA15FCD22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BF50AF1-796D-D577-CBD8-62190640FD8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27FF54E7-047E-60D5-2F5F-73BB74BC52F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D98636C-6426-B2BB-6BF4-F4BA4F043B18}"/>
              </a:ext>
            </a:extLst>
          </p:cNvPr>
          <p:cNvSpPr>
            <a:spLocks noGrp="1"/>
          </p:cNvSpPr>
          <p:nvPr>
            <p:ph type="sldNum" sz="quarter" idx="12"/>
          </p:nvPr>
        </p:nvSpPr>
        <p:spPr/>
        <p:txBody>
          <a:bodyPr/>
          <a:lstStyle>
            <a:lvl1pPr>
              <a:defRPr/>
            </a:lvl1pPr>
          </a:lstStyle>
          <a:p>
            <a:fld id="{C4753E2D-BE59-4F73-BC3A-5502782297E9}" type="slidenum">
              <a:rPr lang="en-US" altLang="en-US"/>
              <a:pPr/>
              <a:t>‹#›</a:t>
            </a:fld>
            <a:endParaRPr lang="en-US" altLang="en-US"/>
          </a:p>
        </p:txBody>
      </p:sp>
    </p:spTree>
    <p:extLst>
      <p:ext uri="{BB962C8B-B14F-4D97-AF65-F5344CB8AC3E}">
        <p14:creationId xmlns:p14="http://schemas.microsoft.com/office/powerpoint/2010/main" val="275904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65DAD9-2E7C-7D39-8595-AE3339517CE2}"/>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7BF1CC78-E64A-E3C5-0354-70E1F38C730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E71C41B-141F-4E07-D612-FF74A7B85AA0}"/>
              </a:ext>
            </a:extLst>
          </p:cNvPr>
          <p:cNvSpPr>
            <a:spLocks noGrp="1"/>
          </p:cNvSpPr>
          <p:nvPr>
            <p:ph type="sldNum" sz="quarter" idx="12"/>
          </p:nvPr>
        </p:nvSpPr>
        <p:spPr/>
        <p:txBody>
          <a:bodyPr/>
          <a:lstStyle>
            <a:lvl1pPr>
              <a:defRPr/>
            </a:lvl1pPr>
          </a:lstStyle>
          <a:p>
            <a:fld id="{057D593F-2584-4C00-99BB-78804449166E}" type="slidenum">
              <a:rPr lang="en-US" altLang="en-US"/>
              <a:pPr/>
              <a:t>‹#›</a:t>
            </a:fld>
            <a:endParaRPr lang="en-US" altLang="en-US"/>
          </a:p>
        </p:txBody>
      </p:sp>
    </p:spTree>
    <p:extLst>
      <p:ext uri="{BB962C8B-B14F-4D97-AF65-F5344CB8AC3E}">
        <p14:creationId xmlns:p14="http://schemas.microsoft.com/office/powerpoint/2010/main" val="1054957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79E0-CAB2-595B-F621-3C642D4FD20E}"/>
              </a:ext>
            </a:extLst>
          </p:cNvPr>
          <p:cNvSpPr>
            <a:spLocks noGrp="1"/>
          </p:cNvSpPr>
          <p:nvPr>
            <p:ph type="title"/>
          </p:nvPr>
        </p:nvSpPr>
        <p:spPr>
          <a:xfrm>
            <a:off x="503238" y="639763"/>
            <a:ext cx="2360612" cy="2239962"/>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37EEDBF-7548-A8E9-F80B-89144E6DF5D3}"/>
              </a:ext>
            </a:extLst>
          </p:cNvPr>
          <p:cNvSpPr>
            <a:spLocks noGrp="1"/>
          </p:cNvSpPr>
          <p:nvPr>
            <p:ph idx="1"/>
          </p:nvPr>
        </p:nvSpPr>
        <p:spPr>
          <a:xfrm>
            <a:off x="3109913" y="1382713"/>
            <a:ext cx="3703637" cy="68230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9C3E67A-50F3-8E68-F33A-E84DB03F51C7}"/>
              </a:ext>
            </a:extLst>
          </p:cNvPr>
          <p:cNvSpPr>
            <a:spLocks noGrp="1"/>
          </p:cNvSpPr>
          <p:nvPr>
            <p:ph type="body" sz="half" idx="2"/>
          </p:nvPr>
        </p:nvSpPr>
        <p:spPr>
          <a:xfrm>
            <a:off x="503238" y="2879725"/>
            <a:ext cx="2360612" cy="5337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606A267-B8FF-596C-4C83-ECBC1275334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2831944-A7EF-A2AA-3CAE-FA5923497CA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610CBC7-F3E7-7FBD-F40A-24225ADE575B}"/>
              </a:ext>
            </a:extLst>
          </p:cNvPr>
          <p:cNvSpPr>
            <a:spLocks noGrp="1"/>
          </p:cNvSpPr>
          <p:nvPr>
            <p:ph type="sldNum" sz="quarter" idx="12"/>
          </p:nvPr>
        </p:nvSpPr>
        <p:spPr/>
        <p:txBody>
          <a:bodyPr/>
          <a:lstStyle>
            <a:lvl1pPr>
              <a:defRPr/>
            </a:lvl1pPr>
          </a:lstStyle>
          <a:p>
            <a:fld id="{9FF6C7D8-A9EE-4E5F-A560-23837D6C6342}" type="slidenum">
              <a:rPr lang="en-US" altLang="en-US"/>
              <a:pPr/>
              <a:t>‹#›</a:t>
            </a:fld>
            <a:endParaRPr lang="en-US" altLang="en-US"/>
          </a:p>
        </p:txBody>
      </p:sp>
    </p:spTree>
    <p:extLst>
      <p:ext uri="{BB962C8B-B14F-4D97-AF65-F5344CB8AC3E}">
        <p14:creationId xmlns:p14="http://schemas.microsoft.com/office/powerpoint/2010/main" val="2943168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469DA-6FAD-13A9-31A1-A8437663DBDA}"/>
              </a:ext>
            </a:extLst>
          </p:cNvPr>
          <p:cNvSpPr>
            <a:spLocks noGrp="1"/>
          </p:cNvSpPr>
          <p:nvPr>
            <p:ph type="title"/>
          </p:nvPr>
        </p:nvSpPr>
        <p:spPr>
          <a:xfrm>
            <a:off x="503238" y="639763"/>
            <a:ext cx="2360612" cy="2239962"/>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1B77220-D49B-6CF6-0A11-01B048983DE5}"/>
              </a:ext>
            </a:extLst>
          </p:cNvPr>
          <p:cNvSpPr>
            <a:spLocks noGrp="1"/>
          </p:cNvSpPr>
          <p:nvPr>
            <p:ph type="pic" idx="1"/>
          </p:nvPr>
        </p:nvSpPr>
        <p:spPr>
          <a:xfrm>
            <a:off x="3109913" y="1382713"/>
            <a:ext cx="3703637" cy="6823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E74009-10EF-6FEF-ED4E-8A826231B44A}"/>
              </a:ext>
            </a:extLst>
          </p:cNvPr>
          <p:cNvSpPr>
            <a:spLocks noGrp="1"/>
          </p:cNvSpPr>
          <p:nvPr>
            <p:ph type="body" sz="half" idx="2"/>
          </p:nvPr>
        </p:nvSpPr>
        <p:spPr>
          <a:xfrm>
            <a:off x="503238" y="2879725"/>
            <a:ext cx="2360612" cy="5337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A7C3A5-EF57-81E2-0E8A-D187CE7C914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4B35C6A-6029-5B58-D859-9D0BD7B7B0D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1877DF1-B6F8-F4F5-CFF8-FBB95D3B7107}"/>
              </a:ext>
            </a:extLst>
          </p:cNvPr>
          <p:cNvSpPr>
            <a:spLocks noGrp="1"/>
          </p:cNvSpPr>
          <p:nvPr>
            <p:ph type="sldNum" sz="quarter" idx="12"/>
          </p:nvPr>
        </p:nvSpPr>
        <p:spPr/>
        <p:txBody>
          <a:bodyPr/>
          <a:lstStyle>
            <a:lvl1pPr>
              <a:defRPr/>
            </a:lvl1pPr>
          </a:lstStyle>
          <a:p>
            <a:fld id="{D5D302AF-74F3-45A0-897D-BA262168068B}" type="slidenum">
              <a:rPr lang="en-US" altLang="en-US"/>
              <a:pPr/>
              <a:t>‹#›</a:t>
            </a:fld>
            <a:endParaRPr lang="en-US" altLang="en-US"/>
          </a:p>
        </p:txBody>
      </p:sp>
    </p:spTree>
    <p:extLst>
      <p:ext uri="{BB962C8B-B14F-4D97-AF65-F5344CB8AC3E}">
        <p14:creationId xmlns:p14="http://schemas.microsoft.com/office/powerpoint/2010/main" val="250382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A7078D-916F-181C-EC36-322C305A791F}"/>
              </a:ext>
            </a:extLst>
          </p:cNvPr>
          <p:cNvSpPr>
            <a:spLocks noGrp="1" noChangeArrowheads="1"/>
          </p:cNvSpPr>
          <p:nvPr>
            <p:ph type="title"/>
          </p:nvPr>
        </p:nvSpPr>
        <p:spPr bwMode="auto">
          <a:xfrm>
            <a:off x="365125" y="385763"/>
            <a:ext cx="658495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4510185-0512-F9C0-3566-CC8B34687616}"/>
              </a:ext>
            </a:extLst>
          </p:cNvPr>
          <p:cNvSpPr>
            <a:spLocks noGrp="1" noChangeArrowheads="1"/>
          </p:cNvSpPr>
          <p:nvPr>
            <p:ph type="body" idx="1"/>
          </p:nvPr>
        </p:nvSpPr>
        <p:spPr bwMode="auto">
          <a:xfrm>
            <a:off x="365125" y="2239963"/>
            <a:ext cx="6584950" cy="6335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B6C9CB3-F2E3-5AE3-FC03-0A6D5E6783F8}"/>
              </a:ext>
            </a:extLst>
          </p:cNvPr>
          <p:cNvSpPr>
            <a:spLocks noGrp="1" noChangeArrowheads="1"/>
          </p:cNvSpPr>
          <p:nvPr>
            <p:ph type="dt" sz="half" idx="2"/>
          </p:nvPr>
        </p:nvSpPr>
        <p:spPr bwMode="auto">
          <a:xfrm>
            <a:off x="365125" y="8742363"/>
            <a:ext cx="170815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500"/>
            </a:lvl1pPr>
          </a:lstStyle>
          <a:p>
            <a:endParaRPr lang="en-US" altLang="en-US"/>
          </a:p>
        </p:txBody>
      </p:sp>
      <p:sp>
        <p:nvSpPr>
          <p:cNvPr id="1029" name="Rectangle 5">
            <a:extLst>
              <a:ext uri="{FF2B5EF4-FFF2-40B4-BE49-F238E27FC236}">
                <a16:creationId xmlns:a16="http://schemas.microsoft.com/office/drawing/2014/main" id="{1C707112-ECB6-A24A-6FE0-09090708732E}"/>
              </a:ext>
            </a:extLst>
          </p:cNvPr>
          <p:cNvSpPr>
            <a:spLocks noGrp="1" noChangeArrowheads="1"/>
          </p:cNvSpPr>
          <p:nvPr>
            <p:ph type="ftr" sz="quarter" idx="3"/>
          </p:nvPr>
        </p:nvSpPr>
        <p:spPr bwMode="auto">
          <a:xfrm>
            <a:off x="2498725" y="8742363"/>
            <a:ext cx="231775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ctr" defTabSz="966788">
              <a:defRPr sz="1500"/>
            </a:lvl1pPr>
          </a:lstStyle>
          <a:p>
            <a:endParaRPr lang="en-US" altLang="en-US"/>
          </a:p>
        </p:txBody>
      </p:sp>
      <p:sp>
        <p:nvSpPr>
          <p:cNvPr id="1030" name="Rectangle 6">
            <a:extLst>
              <a:ext uri="{FF2B5EF4-FFF2-40B4-BE49-F238E27FC236}">
                <a16:creationId xmlns:a16="http://schemas.microsoft.com/office/drawing/2014/main" id="{9EAEF128-9848-FF21-A660-6AE5B40757FF}"/>
              </a:ext>
            </a:extLst>
          </p:cNvPr>
          <p:cNvSpPr>
            <a:spLocks noGrp="1" noChangeArrowheads="1"/>
          </p:cNvSpPr>
          <p:nvPr>
            <p:ph type="sldNum" sz="quarter" idx="4"/>
          </p:nvPr>
        </p:nvSpPr>
        <p:spPr bwMode="auto">
          <a:xfrm>
            <a:off x="5241925" y="8742363"/>
            <a:ext cx="170815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500"/>
            </a:lvl1pPr>
          </a:lstStyle>
          <a:p>
            <a:fld id="{DD2FB0E0-8F39-4AA3-8090-432BA3A9223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6788" rtl="0" fontAlgn="base">
        <a:spcBef>
          <a:spcPct val="0"/>
        </a:spcBef>
        <a:spcAft>
          <a:spcPct val="0"/>
        </a:spcAft>
        <a:defRPr sz="4700" kern="1200">
          <a:solidFill>
            <a:schemeClr val="tx2"/>
          </a:solidFill>
          <a:latin typeface="+mj-lt"/>
          <a:ea typeface="+mj-ea"/>
          <a:cs typeface="+mj-cs"/>
        </a:defRPr>
      </a:lvl1pPr>
      <a:lvl2pPr algn="ctr" defTabSz="966788" rtl="0" fontAlgn="base">
        <a:spcBef>
          <a:spcPct val="0"/>
        </a:spcBef>
        <a:spcAft>
          <a:spcPct val="0"/>
        </a:spcAft>
        <a:defRPr sz="4700">
          <a:solidFill>
            <a:schemeClr val="tx2"/>
          </a:solidFill>
          <a:latin typeface="Arial" panose="020B0604020202020204" pitchFamily="34" charset="0"/>
        </a:defRPr>
      </a:lvl2pPr>
      <a:lvl3pPr algn="ctr" defTabSz="966788" rtl="0" fontAlgn="base">
        <a:spcBef>
          <a:spcPct val="0"/>
        </a:spcBef>
        <a:spcAft>
          <a:spcPct val="0"/>
        </a:spcAft>
        <a:defRPr sz="4700">
          <a:solidFill>
            <a:schemeClr val="tx2"/>
          </a:solidFill>
          <a:latin typeface="Arial" panose="020B0604020202020204" pitchFamily="34" charset="0"/>
        </a:defRPr>
      </a:lvl3pPr>
      <a:lvl4pPr algn="ctr" defTabSz="966788" rtl="0" fontAlgn="base">
        <a:spcBef>
          <a:spcPct val="0"/>
        </a:spcBef>
        <a:spcAft>
          <a:spcPct val="0"/>
        </a:spcAft>
        <a:defRPr sz="4700">
          <a:solidFill>
            <a:schemeClr val="tx2"/>
          </a:solidFill>
          <a:latin typeface="Arial" panose="020B0604020202020204" pitchFamily="34" charset="0"/>
        </a:defRPr>
      </a:lvl4pPr>
      <a:lvl5pPr algn="ctr" defTabSz="966788" rtl="0" fontAlgn="base">
        <a:spcBef>
          <a:spcPct val="0"/>
        </a:spcBef>
        <a:spcAft>
          <a:spcPct val="0"/>
        </a:spcAft>
        <a:defRPr sz="4700">
          <a:solidFill>
            <a:schemeClr val="tx2"/>
          </a:solidFill>
          <a:latin typeface="Arial" panose="020B0604020202020204" pitchFamily="34" charset="0"/>
        </a:defRPr>
      </a:lvl5pPr>
      <a:lvl6pPr marL="457200" algn="ctr" defTabSz="966788" rtl="0" fontAlgn="base">
        <a:spcBef>
          <a:spcPct val="0"/>
        </a:spcBef>
        <a:spcAft>
          <a:spcPct val="0"/>
        </a:spcAft>
        <a:defRPr sz="4700">
          <a:solidFill>
            <a:schemeClr val="tx2"/>
          </a:solidFill>
          <a:latin typeface="Arial" panose="020B0604020202020204" pitchFamily="34" charset="0"/>
        </a:defRPr>
      </a:lvl6pPr>
      <a:lvl7pPr marL="914400" algn="ctr" defTabSz="966788" rtl="0" fontAlgn="base">
        <a:spcBef>
          <a:spcPct val="0"/>
        </a:spcBef>
        <a:spcAft>
          <a:spcPct val="0"/>
        </a:spcAft>
        <a:defRPr sz="4700">
          <a:solidFill>
            <a:schemeClr val="tx2"/>
          </a:solidFill>
          <a:latin typeface="Arial" panose="020B0604020202020204" pitchFamily="34" charset="0"/>
        </a:defRPr>
      </a:lvl7pPr>
      <a:lvl8pPr marL="1371600" algn="ctr" defTabSz="966788" rtl="0" fontAlgn="base">
        <a:spcBef>
          <a:spcPct val="0"/>
        </a:spcBef>
        <a:spcAft>
          <a:spcPct val="0"/>
        </a:spcAft>
        <a:defRPr sz="4700">
          <a:solidFill>
            <a:schemeClr val="tx2"/>
          </a:solidFill>
          <a:latin typeface="Arial" panose="020B0604020202020204" pitchFamily="34" charset="0"/>
        </a:defRPr>
      </a:lvl8pPr>
      <a:lvl9pPr marL="1828800" algn="ctr" defTabSz="966788" rtl="0" fontAlgn="base">
        <a:spcBef>
          <a:spcPct val="0"/>
        </a:spcBef>
        <a:spcAft>
          <a:spcPct val="0"/>
        </a:spcAft>
        <a:defRPr sz="4700">
          <a:solidFill>
            <a:schemeClr val="tx2"/>
          </a:solidFill>
          <a:latin typeface="Arial" panose="020B0604020202020204" pitchFamily="34" charset="0"/>
        </a:defRPr>
      </a:lvl9pPr>
    </p:titleStyle>
    <p:bodyStyle>
      <a:lvl1pPr marL="361950" indent="-361950" algn="l" defTabSz="966788" rtl="0" fontAlgn="base">
        <a:spcBef>
          <a:spcPct val="20000"/>
        </a:spcBef>
        <a:spcAft>
          <a:spcPct val="0"/>
        </a:spcAft>
        <a:buChar char="•"/>
        <a:defRPr sz="3400" kern="1200">
          <a:solidFill>
            <a:schemeClr val="tx1"/>
          </a:solidFill>
          <a:latin typeface="+mn-lt"/>
          <a:ea typeface="+mn-ea"/>
          <a:cs typeface="+mn-cs"/>
        </a:defRPr>
      </a:lvl1pPr>
      <a:lvl2pPr marL="785813" indent="-303213" algn="l" defTabSz="966788" rtl="0" fontAlgn="base">
        <a:spcBef>
          <a:spcPct val="20000"/>
        </a:spcBef>
        <a:spcAft>
          <a:spcPct val="0"/>
        </a:spcAft>
        <a:buChar char="–"/>
        <a:defRPr sz="3000" kern="1200">
          <a:solidFill>
            <a:schemeClr val="tx1"/>
          </a:solidFill>
          <a:latin typeface="+mn-lt"/>
          <a:ea typeface="+mn-ea"/>
          <a:cs typeface="+mn-cs"/>
        </a:defRPr>
      </a:lvl2pPr>
      <a:lvl3pPr marL="1208088" indent="-241300" algn="l" defTabSz="966788" rtl="0" fontAlgn="base">
        <a:spcBef>
          <a:spcPct val="20000"/>
        </a:spcBef>
        <a:spcAft>
          <a:spcPct val="0"/>
        </a:spcAft>
        <a:buChar char="•"/>
        <a:defRPr sz="2500" kern="1200">
          <a:solidFill>
            <a:schemeClr val="tx1"/>
          </a:solidFill>
          <a:latin typeface="+mn-lt"/>
          <a:ea typeface="+mn-ea"/>
          <a:cs typeface="+mn-cs"/>
        </a:defRPr>
      </a:lvl3pPr>
      <a:lvl4pPr marL="1692275" indent="-242888" algn="l" defTabSz="966788" rtl="0" fontAlgn="base">
        <a:spcBef>
          <a:spcPct val="20000"/>
        </a:spcBef>
        <a:spcAft>
          <a:spcPct val="0"/>
        </a:spcAft>
        <a:buChar char="–"/>
        <a:defRPr sz="2100" kern="1200">
          <a:solidFill>
            <a:schemeClr val="tx1"/>
          </a:solidFill>
          <a:latin typeface="+mn-lt"/>
          <a:ea typeface="+mn-ea"/>
          <a:cs typeface="+mn-cs"/>
        </a:defRPr>
      </a:lvl4pPr>
      <a:lvl5pPr marL="2174875" indent="-241300" algn="l" defTabSz="966788" rtl="0" fontAlgn="base">
        <a:spcBef>
          <a:spcPct val="20000"/>
        </a:spcBef>
        <a:spcAft>
          <a:spcPct val="0"/>
        </a:spcAft>
        <a:buChar char="»"/>
        <a:defRPr sz="2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5629" name="Group 29">
            <a:extLst>
              <a:ext uri="{FF2B5EF4-FFF2-40B4-BE49-F238E27FC236}">
                <a16:creationId xmlns:a16="http://schemas.microsoft.com/office/drawing/2014/main" id="{5F7A1A33-4696-5F06-F3F2-BB536CC97B20}"/>
              </a:ext>
            </a:extLst>
          </p:cNvPr>
          <p:cNvGraphicFramePr>
            <a:graphicFrameLocks noGrp="1"/>
          </p:cNvGraphicFramePr>
          <p:nvPr>
            <p:extLst>
              <p:ext uri="{D42A27DB-BD31-4B8C-83A1-F6EECF244321}">
                <p14:modId xmlns:p14="http://schemas.microsoft.com/office/powerpoint/2010/main" val="1746428486"/>
              </p:ext>
            </p:extLst>
          </p:nvPr>
        </p:nvGraphicFramePr>
        <p:xfrm>
          <a:off x="177800" y="165100"/>
          <a:ext cx="6997700" cy="2294002"/>
        </p:xfrm>
        <a:graphic>
          <a:graphicData uri="http://schemas.openxmlformats.org/drawingml/2006/table">
            <a:tbl>
              <a:tblPr/>
              <a:tblGrid>
                <a:gridCol w="1041400">
                  <a:extLst>
                    <a:ext uri="{9D8B030D-6E8A-4147-A177-3AD203B41FA5}">
                      <a16:colId xmlns:a16="http://schemas.microsoft.com/office/drawing/2014/main" val="2329486758"/>
                    </a:ext>
                  </a:extLst>
                </a:gridCol>
                <a:gridCol w="2527300">
                  <a:extLst>
                    <a:ext uri="{9D8B030D-6E8A-4147-A177-3AD203B41FA5}">
                      <a16:colId xmlns:a16="http://schemas.microsoft.com/office/drawing/2014/main" val="633882989"/>
                    </a:ext>
                  </a:extLst>
                </a:gridCol>
                <a:gridCol w="2425700">
                  <a:extLst>
                    <a:ext uri="{9D8B030D-6E8A-4147-A177-3AD203B41FA5}">
                      <a16:colId xmlns:a16="http://schemas.microsoft.com/office/drawing/2014/main" val="3042895828"/>
                    </a:ext>
                  </a:extLst>
                </a:gridCol>
                <a:gridCol w="1003300">
                  <a:extLst>
                    <a:ext uri="{9D8B030D-6E8A-4147-A177-3AD203B41FA5}">
                      <a16:colId xmlns:a16="http://schemas.microsoft.com/office/drawing/2014/main" val="1306648595"/>
                    </a:ext>
                  </a:extLst>
                </a:gridCol>
              </a:tblGrid>
              <a:tr h="977900">
                <a:tc>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defTabSz="966788" rtl="0" eaLnBrk="1" fontAlgn="base" latinLnBrk="0" hangingPunct="1">
                        <a:lnSpc>
                          <a:spcPct val="100000"/>
                        </a:lnSpc>
                        <a:spcBef>
                          <a:spcPct val="20000"/>
                        </a:spcBef>
                        <a:spcAft>
                          <a:spcPct val="0"/>
                        </a:spcAft>
                        <a:buClrTx/>
                        <a:buSzTx/>
                        <a:buFontTx/>
                        <a:buNone/>
                        <a:tabLst/>
                      </a:pPr>
                      <a:endParaRPr kumimoji="0" lang="en-US" altLang="en-US" sz="3000" b="0" i="0" u="none" strike="noStrike" cap="none" normalizeH="0" baseline="0">
                        <a:ln>
                          <a:noFill/>
                        </a:ln>
                        <a:solidFill>
                          <a:schemeClr val="tx1"/>
                        </a:solidFill>
                        <a:effectLst/>
                        <a:latin typeface="Arial" panose="020B0604020202020204" pitchFamily="34" charset="0"/>
                      </a:endParaRPr>
                    </a:p>
                  </a:txBody>
                  <a:tcPr horzOverflow="overflow">
                    <a:lnL cap="flat">
                      <a:noFill/>
                    </a:lnL>
                    <a:lnR w="28575" cap="flat" cmpd="sng" algn="ctr">
                      <a:solidFill>
                        <a:schemeClr val="tx1"/>
                      </a:solidFill>
                      <a:prstDash val="solid"/>
                      <a:round/>
                      <a:headEnd type="none" w="med" len="med"/>
                      <a:tailEnd type="none" w="med" len="med"/>
                    </a:lnR>
                    <a:lnT cap="flat">
                      <a:noFill/>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ctr">
                        <a:lnSpc>
                          <a:spcPct val="100000"/>
                        </a:lnSpc>
                        <a:spcBef>
                          <a:spcPct val="20000"/>
                        </a:spcBef>
                        <a:spcAft>
                          <a:spcPct val="0"/>
                        </a:spcAft>
                        <a:buNone/>
                      </a:pPr>
                      <a:r>
                        <a:rPr lang="en-US" altLang="en-US" sz="1200" b="1" i="0" u="none" strike="noStrike" cap="none" normalizeH="0" baseline="0" dirty="0">
                          <a:ln>
                            <a:noFill/>
                          </a:ln>
                          <a:solidFill>
                            <a:schemeClr val="tx1"/>
                          </a:solidFill>
                          <a:effectLst/>
                          <a:latin typeface="Arial"/>
                          <a:cs typeface="Times New Roman"/>
                        </a:rPr>
                        <a:t>DSTK Shooting Team Stage Designer</a:t>
                      </a:r>
                      <a:endParaRPr kumimoji="0" lang="en-US" dirty="0"/>
                    </a:p>
                    <a:p>
                      <a:pPr marL="0" marR="0" lvl="0" indent="0" algn="ctr" defTabSz="966788" rtl="0" eaLnBrk="1" fontAlgn="base" latinLnBrk="0" hangingPunct="1">
                        <a:lnSpc>
                          <a:spcPct val="100000"/>
                        </a:lnSpc>
                        <a:spcBef>
                          <a:spcPct val="20000"/>
                        </a:spcBef>
                        <a:spcAft>
                          <a:spcPct val="0"/>
                        </a:spcAft>
                        <a:buClrTx/>
                        <a:buSzTx/>
                        <a:buFontTx/>
                        <a:buNone/>
                        <a:tabLst/>
                      </a:pPr>
                      <a:r>
                        <a:rPr kumimoji="0" lang="en-US" altLang="en-US" sz="1500" b="1" i="0" u="none" strike="noStrike" cap="none" normalizeH="0" baseline="0" dirty="0">
                          <a:ln>
                            <a:noFill/>
                          </a:ln>
                          <a:solidFill>
                            <a:schemeClr val="tx1"/>
                          </a:solidFill>
                          <a:effectLst/>
                          <a:latin typeface="Arial"/>
                          <a:cs typeface="Times New Roman"/>
                        </a:rPr>
                        <a:t>Stage</a:t>
                      </a:r>
                    </a:p>
                    <a:p>
                      <a:pPr marL="0" marR="0" lvl="0" indent="0" algn="ctr" defTabSz="966788" rtl="0" eaLnBrk="1" fontAlgn="base" latinLnBrk="0" hangingPunct="1">
                        <a:lnSpc>
                          <a:spcPct val="100000"/>
                        </a:lnSpc>
                        <a:spcBef>
                          <a:spcPct val="35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a:rPr>
                        <a:t>Course Designer:</a:t>
                      </a:r>
                    </a:p>
                  </a:txBody>
                  <a:tcPr marL="45720" marR="4572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GB"/>
                    </a:p>
                  </a:txBody>
                  <a:tcPr/>
                </a:tc>
                <a:tc>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defTabSz="966788" rtl="0" eaLnBrk="1" fontAlgn="base" latinLnBrk="0" hangingPunct="1">
                        <a:lnSpc>
                          <a:spcPct val="100000"/>
                        </a:lnSpc>
                        <a:spcBef>
                          <a:spcPct val="20000"/>
                        </a:spcBef>
                        <a:spcAft>
                          <a:spcPct val="0"/>
                        </a:spcAft>
                        <a:buClrTx/>
                        <a:buSzTx/>
                        <a:buFontTx/>
                        <a:buNone/>
                        <a:tabLst/>
                      </a:pPr>
                      <a:endParaRPr kumimoji="0" lang="en-US" altLang="en-US" sz="3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cap="flat">
                      <a:noFill/>
                    </a:lnR>
                    <a:lnT cap="flat">
                      <a:noFill/>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2278549"/>
                  </a:ext>
                </a:extLst>
              </a:tr>
              <a:tr h="341313">
                <a:tc gridSpan="4">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defTabSz="966788" rtl="0" eaLnBrk="1" fontAlgn="base" latinLnBrk="0" hangingPunct="1">
                        <a:lnSpc>
                          <a:spcPct val="9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a:cs typeface="Times New Roman"/>
                        </a:rPr>
                        <a:t>START POSITION:</a:t>
                      </a:r>
                      <a:endParaRPr kumimoji="0" lang="en-US" altLang="en-US" sz="1200" b="0" i="0" u="none" strike="noStrike" cap="none" normalizeH="0" baseline="0" dirty="0">
                        <a:ln>
                          <a:noFill/>
                        </a:ln>
                        <a:solidFill>
                          <a:schemeClr val="tx1"/>
                        </a:solidFill>
                        <a:effectLst/>
                        <a:latin typeface="Arial"/>
                        <a:cs typeface="Times New Roman"/>
                      </a:endParaRPr>
                    </a:p>
                  </a:txBody>
                  <a:tcPr marL="18288" marR="18288" marT="36576" marB="3657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5497173"/>
                  </a:ext>
                </a:extLst>
              </a:tr>
              <a:tr h="336550">
                <a:tc gridSpan="2">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defTabSz="966788" rtl="0" eaLnBrk="1" fontAlgn="base" latinLnBrk="0" hangingPunct="1">
                        <a:lnSpc>
                          <a:spcPct val="100000"/>
                        </a:lnSpc>
                        <a:spcBef>
                          <a:spcPct val="5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a:cs typeface="Times New Roman"/>
                        </a:rPr>
                        <a:t>GUN READY CONDITION: </a:t>
                      </a:r>
                      <a:r>
                        <a:rPr kumimoji="0" lang="en-US" altLang="en-US" sz="1100" b="0" i="0" u="none" strike="noStrike" cap="none" normalizeH="0" baseline="0" dirty="0">
                          <a:ln>
                            <a:noFill/>
                          </a:ln>
                          <a:solidFill>
                            <a:schemeClr val="tx1"/>
                          </a:solidFill>
                          <a:effectLst/>
                          <a:latin typeface="Arial"/>
                          <a:cs typeface="Times New Roman"/>
                        </a:rPr>
                        <a:t>Loaded gun in holster.</a:t>
                      </a:r>
                    </a:p>
                    <a:p>
                      <a:pPr marL="0" marR="0" lvl="0" indent="0" algn="l" defTabSz="966788" rtl="0" eaLnBrk="1" fontAlgn="base" latinLnBrk="0" hangingPunct="1">
                        <a:lnSpc>
                          <a:spcPct val="100000"/>
                        </a:lnSpc>
                        <a:spcBef>
                          <a:spcPct val="5000"/>
                        </a:spcBef>
                        <a:spcAft>
                          <a:spcPct val="0"/>
                        </a:spcAft>
                        <a:buClrTx/>
                        <a:buSzTx/>
                        <a:buFontTx/>
                        <a:buNone/>
                        <a:tabLst/>
                      </a:pPr>
                      <a:endParaRPr kumimoji="0" lang="en-US" altLang="en-US"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18288" marR="18288" marT="27432" marB="27432"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GB"/>
                    </a:p>
                  </a:txBody>
                  <a:tcPr/>
                </a:tc>
                <a:tc rowSpan="2" gridSpan="2">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rtl="0" eaLnBrk="0" fontAlgn="base" latinLnBrk="0" hangingPunct="0">
                        <a:lnSpc>
                          <a:spcPct val="100000"/>
                        </a:lnSpc>
                        <a:spcBef>
                          <a:spcPct val="0"/>
                        </a:spcBef>
                        <a:spcAft>
                          <a:spcPct val="0"/>
                        </a:spcAft>
                        <a:buClrTx/>
                        <a:buSzTx/>
                        <a:buFontTx/>
                        <a:buNone/>
                      </a:pPr>
                      <a:r>
                        <a:rPr kumimoji="0" lang="en-US" altLang="en-US" sz="1100" b="1" i="0" u="none" strike="noStrike" cap="none" normalizeH="0" baseline="0" dirty="0">
                          <a:ln>
                            <a:noFill/>
                          </a:ln>
                          <a:solidFill>
                            <a:schemeClr val="tx1"/>
                          </a:solidFill>
                          <a:effectLst/>
                          <a:latin typeface="Arial"/>
                          <a:cs typeface="Times New Roman"/>
                        </a:rPr>
                        <a:t>SCORING:</a:t>
                      </a:r>
                      <a:r>
                        <a:rPr lang="en-US" altLang="en-US" sz="1100" b="1" i="0" u="none" strike="noStrike" cap="none" normalizeH="0" baseline="0" dirty="0">
                          <a:ln>
                            <a:noFill/>
                          </a:ln>
                          <a:solidFill>
                            <a:schemeClr val="tx1"/>
                          </a:solidFill>
                          <a:effectLst/>
                          <a:latin typeface="Arial"/>
                          <a:cs typeface="Times New Roman"/>
                        </a:rPr>
                        <a:t>         </a:t>
                      </a:r>
                      <a:r>
                        <a:rPr kumimoji="0" lang="en-US" altLang="en-US" sz="1100" b="1" i="0" u="none" strike="noStrike" cap="none" normalizeH="0" baseline="0" dirty="0">
                          <a:ln>
                            <a:noFill/>
                          </a:ln>
                          <a:solidFill>
                            <a:schemeClr val="tx1"/>
                          </a:solidFill>
                          <a:effectLst/>
                          <a:latin typeface="Arial"/>
                          <a:cs typeface="Times New Roman"/>
                        </a:rPr>
                        <a:t> </a:t>
                      </a:r>
                      <a:r>
                        <a:rPr kumimoji="0" lang="en-US" altLang="en-US" sz="1100" b="0" i="0" u="none" strike="noStrike" cap="none" normalizeH="0" baseline="0" dirty="0">
                          <a:ln>
                            <a:noFill/>
                          </a:ln>
                          <a:solidFill>
                            <a:schemeClr val="tx1"/>
                          </a:solidFill>
                          <a:effectLst/>
                          <a:latin typeface="Arial"/>
                          <a:cs typeface="Times New Roman"/>
                        </a:rPr>
                        <a:t>Comstock, 00 rounds, 000 points</a:t>
                      </a:r>
                    </a:p>
                    <a:p>
                      <a:pPr marL="0" marR="0" lvl="0" indent="0" algn="l" rtl="0" eaLnBrk="0" fontAlgn="base" latinLnBrk="0" hangingPunct="0">
                        <a:lnSpc>
                          <a:spcPct val="100000"/>
                        </a:lnSpc>
                        <a:spcBef>
                          <a:spcPct val="0"/>
                        </a:spcBef>
                        <a:spcAft>
                          <a:spcPct val="0"/>
                        </a:spcAft>
                        <a:buClrTx/>
                        <a:buSzTx/>
                        <a:buFontTx/>
                        <a:buNone/>
                      </a:pPr>
                      <a:r>
                        <a:rPr kumimoji="0" lang="en-US" altLang="en-US" sz="1100" b="1" i="0" u="none" strike="noStrike" cap="none" normalizeH="0" baseline="0" dirty="0">
                          <a:ln>
                            <a:noFill/>
                          </a:ln>
                          <a:solidFill>
                            <a:schemeClr val="tx1"/>
                          </a:solidFill>
                          <a:effectLst/>
                          <a:latin typeface="Arial"/>
                          <a:cs typeface="Times New Roman"/>
                        </a:rPr>
                        <a:t>TARGETS:</a:t>
                      </a:r>
                      <a:r>
                        <a:rPr kumimoji="0" lang="en-US" altLang="en-US" sz="1100" b="0" i="0" u="none" strike="noStrike" cap="none" normalizeH="0" baseline="0" dirty="0">
                          <a:ln>
                            <a:noFill/>
                          </a:ln>
                          <a:solidFill>
                            <a:schemeClr val="tx1"/>
                          </a:solidFill>
                          <a:effectLst/>
                          <a:latin typeface="Arial"/>
                          <a:cs typeface="Times New Roman"/>
                        </a:rPr>
                        <a:t>	</a:t>
                      </a:r>
                      <a:r>
                        <a:rPr lang="en-US" altLang="en-US" sz="1100" b="0" i="0" u="none" strike="noStrike" cap="none" normalizeH="0" baseline="0" dirty="0">
                          <a:ln>
                            <a:noFill/>
                          </a:ln>
                          <a:solidFill>
                            <a:schemeClr val="tx1"/>
                          </a:solidFill>
                          <a:effectLst/>
                          <a:latin typeface="Arial"/>
                          <a:cs typeface="Times New Roman"/>
                        </a:rPr>
                        <a:t>  </a:t>
                      </a:r>
                      <a:r>
                        <a:rPr kumimoji="0" lang="en-US" altLang="en-US" sz="1100" b="0" i="0" u="none" strike="noStrike" cap="none" normalizeH="0" baseline="0" dirty="0">
                          <a:ln>
                            <a:noFill/>
                          </a:ln>
                          <a:solidFill>
                            <a:schemeClr val="tx1"/>
                          </a:solidFill>
                          <a:effectLst/>
                          <a:latin typeface="Arial"/>
                          <a:cs typeface="Times New Roman"/>
                        </a:rPr>
                        <a:t> 0 IPSC, 0 PP, 0 USP, 0 Plates</a:t>
                      </a:r>
                    </a:p>
                    <a:p>
                      <a:pPr marL="0" marR="0" lvl="0" indent="0" algn="l" rtl="0" eaLnBrk="0" fontAlgn="base" latinLnBrk="0" hangingPunct="0">
                        <a:lnSpc>
                          <a:spcPct val="100000"/>
                        </a:lnSpc>
                        <a:spcBef>
                          <a:spcPct val="0"/>
                        </a:spcBef>
                        <a:spcAft>
                          <a:spcPct val="0"/>
                        </a:spcAft>
                        <a:buClrTx/>
                        <a:buSzTx/>
                        <a:buFontTx/>
                        <a:buNone/>
                      </a:pPr>
                      <a:r>
                        <a:rPr kumimoji="0" lang="en-US" altLang="en-US" sz="1100" b="1" i="0" u="none" strike="noStrike" cap="none" normalizeH="0" baseline="0" dirty="0">
                          <a:ln>
                            <a:noFill/>
                          </a:ln>
                          <a:solidFill>
                            <a:schemeClr val="tx1"/>
                          </a:solidFill>
                          <a:effectLst/>
                          <a:latin typeface="Arial"/>
                          <a:cs typeface="Times New Roman"/>
                        </a:rPr>
                        <a:t>SCORED HITS:</a:t>
                      </a:r>
                      <a:r>
                        <a:rPr lang="en-US" altLang="en-US" sz="1100" b="1" i="0" u="none" strike="noStrike" cap="none" normalizeH="0" baseline="0" dirty="0">
                          <a:ln>
                            <a:noFill/>
                          </a:ln>
                          <a:solidFill>
                            <a:schemeClr val="tx1"/>
                          </a:solidFill>
                          <a:effectLst/>
                          <a:latin typeface="Arial"/>
                          <a:cs typeface="Times New Roman"/>
                        </a:rPr>
                        <a:t> </a:t>
                      </a:r>
                      <a:r>
                        <a:rPr kumimoji="0" lang="en-US" altLang="en-US" sz="1100" b="1" i="0" u="none" strike="noStrike" cap="none" normalizeH="0" baseline="0" dirty="0">
                          <a:ln>
                            <a:noFill/>
                          </a:ln>
                          <a:solidFill>
                            <a:schemeClr val="tx1"/>
                          </a:solidFill>
                          <a:effectLst/>
                          <a:latin typeface="Arial"/>
                          <a:cs typeface="Times New Roman"/>
                        </a:rPr>
                        <a:t> </a:t>
                      </a:r>
                      <a:r>
                        <a:rPr kumimoji="0" lang="en-US" altLang="en-US" sz="1100" b="0" i="0" u="none" strike="noStrike" cap="none" normalizeH="0" baseline="0" dirty="0">
                          <a:ln>
                            <a:noFill/>
                          </a:ln>
                          <a:solidFill>
                            <a:schemeClr val="tx1"/>
                          </a:solidFill>
                          <a:effectLst/>
                          <a:latin typeface="Arial"/>
                          <a:cs typeface="Times New Roman"/>
                        </a:rPr>
                        <a:t>Best 2 per paper, KD steel = 1A</a:t>
                      </a:r>
                    </a:p>
                    <a:p>
                      <a:pPr marL="0" marR="0" lvl="0" indent="0" algn="l" rtl="0" eaLnBrk="0" fontAlgn="base" latinLnBrk="0" hangingPunct="0">
                        <a:lnSpc>
                          <a:spcPct val="100000"/>
                        </a:lnSpc>
                        <a:spcBef>
                          <a:spcPct val="0"/>
                        </a:spcBef>
                        <a:spcAft>
                          <a:spcPct val="0"/>
                        </a:spcAft>
                        <a:buClrTx/>
                        <a:buSzTx/>
                        <a:buFontTx/>
                        <a:buNone/>
                      </a:pPr>
                      <a:r>
                        <a:rPr kumimoji="0" lang="en-US" altLang="en-US" sz="1100" b="1" i="0" u="none" strike="noStrike" cap="none" normalizeH="0" baseline="0" dirty="0">
                          <a:ln>
                            <a:noFill/>
                          </a:ln>
                          <a:solidFill>
                            <a:schemeClr val="tx1"/>
                          </a:solidFill>
                          <a:effectLst/>
                          <a:latin typeface="Arial"/>
                          <a:cs typeface="Times New Roman"/>
                        </a:rPr>
                        <a:t>START-STOP:</a:t>
                      </a:r>
                      <a:r>
                        <a:rPr lang="en-US" altLang="en-US" sz="1100" b="1" i="0" u="none" strike="noStrike" cap="none" normalizeH="0" baseline="0" dirty="0">
                          <a:ln>
                            <a:noFill/>
                          </a:ln>
                          <a:solidFill>
                            <a:schemeClr val="tx1"/>
                          </a:solidFill>
                          <a:effectLst/>
                          <a:latin typeface="Arial"/>
                          <a:cs typeface="Times New Roman"/>
                        </a:rPr>
                        <a:t>  </a:t>
                      </a:r>
                      <a:r>
                        <a:rPr kumimoji="0" lang="en-US" altLang="en-US" sz="1100" b="1" i="0" u="none" strike="noStrike" cap="none" normalizeH="0" baseline="0" dirty="0">
                          <a:ln>
                            <a:noFill/>
                          </a:ln>
                          <a:solidFill>
                            <a:schemeClr val="tx1"/>
                          </a:solidFill>
                          <a:effectLst/>
                          <a:latin typeface="Arial"/>
                          <a:cs typeface="Times New Roman"/>
                        </a:rPr>
                        <a:t> </a:t>
                      </a:r>
                      <a:r>
                        <a:rPr kumimoji="0" lang="en-US" altLang="en-US" sz="1100" b="0" i="0" u="none" strike="noStrike" cap="none" normalizeH="0" baseline="0" dirty="0">
                          <a:ln>
                            <a:noFill/>
                          </a:ln>
                          <a:solidFill>
                            <a:schemeClr val="tx1"/>
                          </a:solidFill>
                          <a:effectLst/>
                          <a:latin typeface="Arial"/>
                          <a:cs typeface="Times New Roman"/>
                        </a:rPr>
                        <a:t>Audible - Last shot</a:t>
                      </a:r>
                    </a:p>
                    <a:p>
                      <a:pPr marL="0" marR="0" lvl="0" indent="0" algn="l" rtl="0" eaLnBrk="0" fontAlgn="base" latinLnBrk="0" hangingPunct="0">
                        <a:lnSpc>
                          <a:spcPct val="100000"/>
                        </a:lnSpc>
                        <a:spcBef>
                          <a:spcPct val="0"/>
                        </a:spcBef>
                        <a:spcAft>
                          <a:spcPct val="0"/>
                        </a:spcAft>
                        <a:buClrTx/>
                        <a:buSzTx/>
                        <a:buFontTx/>
                        <a:buNone/>
                      </a:pPr>
                      <a:r>
                        <a:rPr kumimoji="0" lang="en-US" altLang="en-US" sz="1100" b="1" i="0" u="none" strike="noStrike" cap="none" normalizeH="0" baseline="0" dirty="0">
                          <a:ln>
                            <a:noFill/>
                          </a:ln>
                          <a:solidFill>
                            <a:schemeClr val="tx1"/>
                          </a:solidFill>
                          <a:effectLst/>
                          <a:latin typeface="Arial"/>
                          <a:cs typeface="Times New Roman"/>
                        </a:rPr>
                        <a:t>RULES:</a:t>
                      </a:r>
                      <a:r>
                        <a:rPr kumimoji="0" lang="en-US" altLang="en-US" sz="1100" b="0" i="0" u="none" strike="noStrike" cap="none" normalizeH="0" baseline="0" dirty="0">
                          <a:ln>
                            <a:noFill/>
                          </a:ln>
                          <a:solidFill>
                            <a:schemeClr val="tx1"/>
                          </a:solidFill>
                          <a:effectLst/>
                          <a:latin typeface="Arial"/>
                          <a:cs typeface="Times New Roman"/>
                        </a:rPr>
                        <a:t>	</a:t>
                      </a:r>
                      <a:r>
                        <a:rPr lang="en-US" altLang="en-US" sz="1100" b="0" i="0" u="none" strike="noStrike" cap="none" normalizeH="0" baseline="0" dirty="0">
                          <a:ln>
                            <a:noFill/>
                          </a:ln>
                          <a:solidFill>
                            <a:schemeClr val="tx1"/>
                          </a:solidFill>
                          <a:effectLst/>
                          <a:latin typeface="Arial"/>
                          <a:cs typeface="Times New Roman"/>
                        </a:rPr>
                        <a:t> </a:t>
                      </a:r>
                      <a:r>
                        <a:rPr kumimoji="0" lang="en-US" altLang="en-US" sz="1100" b="0" i="0" u="none" strike="noStrike" cap="none" normalizeH="0" baseline="0" dirty="0">
                          <a:ln>
                            <a:noFill/>
                          </a:ln>
                          <a:solidFill>
                            <a:schemeClr val="tx1"/>
                          </a:solidFill>
                          <a:effectLst/>
                          <a:latin typeface="Arial"/>
                          <a:cs typeface="Times New Roman"/>
                        </a:rPr>
                        <a:t> </a:t>
                      </a:r>
                      <a:r>
                        <a:rPr lang="en-US" altLang="en-US" sz="1100" b="0" i="0" u="none" strike="noStrike" cap="none" normalizeH="0" baseline="0" dirty="0">
                          <a:ln>
                            <a:noFill/>
                          </a:ln>
                          <a:solidFill>
                            <a:schemeClr val="tx1"/>
                          </a:solidFill>
                          <a:effectLst/>
                          <a:latin typeface="Arial"/>
                          <a:cs typeface="Times New Roman"/>
                        </a:rPr>
                        <a:t>NPSA current</a:t>
                      </a:r>
                      <a:r>
                        <a:rPr kumimoji="0" lang="en-US" altLang="en-US" sz="1100" b="0" i="0" u="none" strike="noStrike" cap="none" normalizeH="0" baseline="0" dirty="0">
                          <a:ln>
                            <a:noFill/>
                          </a:ln>
                          <a:solidFill>
                            <a:schemeClr val="tx1"/>
                          </a:solidFill>
                          <a:effectLst/>
                          <a:latin typeface="Arial"/>
                          <a:cs typeface="Times New Roman"/>
                        </a:rPr>
                        <a:t> edition</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lang="en-GB"/>
                    </a:p>
                  </a:txBody>
                  <a:tcPr/>
                </a:tc>
                <a:extLst>
                  <a:ext uri="{0D108BD9-81ED-4DB2-BD59-A6C34878D82A}">
                    <a16:rowId xmlns:a16="http://schemas.microsoft.com/office/drawing/2014/main" val="3996416723"/>
                  </a:ext>
                </a:extLst>
              </a:tr>
              <a:tr h="576263">
                <a:tc gridSpan="2">
                  <a:txBody>
                    <a:bodyPr/>
                    <a:lstStyle>
                      <a:lvl1pPr defTabSz="966788">
                        <a:spcBef>
                          <a:spcPct val="20000"/>
                        </a:spcBef>
                        <a:defRPr sz="3000">
                          <a:solidFill>
                            <a:schemeClr val="tx1"/>
                          </a:solidFill>
                          <a:latin typeface="Arial" panose="020B0604020202020204" pitchFamily="34" charset="0"/>
                        </a:defRPr>
                      </a:lvl1pPr>
                      <a:lvl2pPr marL="482600" defTabSz="966788">
                        <a:spcBef>
                          <a:spcPct val="20000"/>
                        </a:spcBef>
                        <a:defRPr sz="2600">
                          <a:solidFill>
                            <a:schemeClr val="tx1"/>
                          </a:solidFill>
                          <a:latin typeface="Arial" panose="020B0604020202020204" pitchFamily="34" charset="0"/>
                        </a:defRPr>
                      </a:lvl2pPr>
                      <a:lvl3pPr marL="966788" defTabSz="966788">
                        <a:spcBef>
                          <a:spcPct val="20000"/>
                        </a:spcBef>
                        <a:defRPr sz="2100">
                          <a:solidFill>
                            <a:schemeClr val="tx1"/>
                          </a:solidFill>
                          <a:latin typeface="Arial" panose="020B0604020202020204" pitchFamily="34" charset="0"/>
                        </a:defRPr>
                      </a:lvl3pPr>
                      <a:lvl4pPr marL="1449388" defTabSz="966788">
                        <a:spcBef>
                          <a:spcPct val="20000"/>
                        </a:spcBef>
                        <a:defRPr sz="1900">
                          <a:solidFill>
                            <a:schemeClr val="tx1"/>
                          </a:solidFill>
                          <a:latin typeface="Arial" panose="020B0604020202020204" pitchFamily="34" charset="0"/>
                        </a:defRPr>
                      </a:lvl4pPr>
                      <a:lvl5pPr marL="1933575" defTabSz="966788">
                        <a:spcBef>
                          <a:spcPct val="20000"/>
                        </a:spcBef>
                        <a:defRPr sz="1900">
                          <a:solidFill>
                            <a:schemeClr val="tx1"/>
                          </a:solidFill>
                          <a:latin typeface="Arial" panose="020B0604020202020204" pitchFamily="34" charset="0"/>
                        </a:defRPr>
                      </a:lvl5pPr>
                      <a:lvl6pPr marL="2390775" defTabSz="966788" fontAlgn="base">
                        <a:spcBef>
                          <a:spcPct val="20000"/>
                        </a:spcBef>
                        <a:spcAft>
                          <a:spcPct val="0"/>
                        </a:spcAft>
                        <a:defRPr sz="1900">
                          <a:solidFill>
                            <a:schemeClr val="tx1"/>
                          </a:solidFill>
                          <a:latin typeface="Arial" panose="020B0604020202020204" pitchFamily="34" charset="0"/>
                        </a:defRPr>
                      </a:lvl6pPr>
                      <a:lvl7pPr marL="2847975" defTabSz="966788" fontAlgn="base">
                        <a:spcBef>
                          <a:spcPct val="20000"/>
                        </a:spcBef>
                        <a:spcAft>
                          <a:spcPct val="0"/>
                        </a:spcAft>
                        <a:defRPr sz="1900">
                          <a:solidFill>
                            <a:schemeClr val="tx1"/>
                          </a:solidFill>
                          <a:latin typeface="Arial" panose="020B0604020202020204" pitchFamily="34" charset="0"/>
                        </a:defRPr>
                      </a:lvl7pPr>
                      <a:lvl8pPr marL="3305175" defTabSz="966788" fontAlgn="base">
                        <a:spcBef>
                          <a:spcPct val="20000"/>
                        </a:spcBef>
                        <a:spcAft>
                          <a:spcPct val="0"/>
                        </a:spcAft>
                        <a:defRPr sz="1900">
                          <a:solidFill>
                            <a:schemeClr val="tx1"/>
                          </a:solidFill>
                          <a:latin typeface="Arial" panose="020B0604020202020204" pitchFamily="34" charset="0"/>
                        </a:defRPr>
                      </a:lvl8pPr>
                      <a:lvl9pPr marL="3762375" defTabSz="966788" fontAlgn="base">
                        <a:spcBef>
                          <a:spcPct val="20000"/>
                        </a:spcBef>
                        <a:spcAft>
                          <a:spcPct val="0"/>
                        </a:spcAft>
                        <a:defRPr sz="1900">
                          <a:solidFill>
                            <a:schemeClr val="tx1"/>
                          </a:solidFill>
                          <a:latin typeface="Arial" panose="020B0604020202020204" pitchFamily="34" charset="0"/>
                        </a:defRPr>
                      </a:lvl9pPr>
                    </a:lstStyle>
                    <a:p>
                      <a:pPr marL="0" marR="0" lvl="0" indent="0" algn="l" defTabSz="966788" rtl="0" eaLnBrk="1" fontAlgn="base" latinLnBrk="0" hangingPunct="1">
                        <a:lnSpc>
                          <a:spcPct val="100000"/>
                        </a:lnSpc>
                        <a:spcBef>
                          <a:spcPct val="2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a:cs typeface="Times New Roman"/>
                        </a:rPr>
                        <a:t>STAGE PROCEDURE: </a:t>
                      </a:r>
                      <a:r>
                        <a:rPr kumimoji="0" lang="en-US" altLang="en-US" sz="1100" b="0" i="0" u="none" strike="noStrike" cap="none" normalizeH="0" baseline="0" dirty="0">
                          <a:ln>
                            <a:noFill/>
                          </a:ln>
                          <a:solidFill>
                            <a:schemeClr val="tx1"/>
                          </a:solidFill>
                          <a:effectLst/>
                          <a:latin typeface="Arial"/>
                          <a:cs typeface="Times New Roman"/>
                        </a:rPr>
                        <a:t>Upon start signal, engage targets as required to score.</a:t>
                      </a:r>
                    </a:p>
                  </a:txBody>
                  <a:tcPr marL="45720" marR="457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183948196"/>
                  </a:ext>
                </a:extLst>
              </a:tr>
            </a:tbl>
          </a:graphicData>
        </a:graphic>
      </p:graphicFrame>
      <p:pic>
        <p:nvPicPr>
          <p:cNvPr id="2" name="Picture 2" descr="Diagram&#10;&#10;Description automatically generated">
            <a:extLst>
              <a:ext uri="{FF2B5EF4-FFF2-40B4-BE49-F238E27FC236}">
                <a16:creationId xmlns:a16="http://schemas.microsoft.com/office/drawing/2014/main" id="{FF8875A5-C0DD-5542-FD63-06F58174900C}"/>
              </a:ext>
            </a:extLst>
          </p:cNvPr>
          <p:cNvPicPr>
            <a:picLocks noChangeAspect="1"/>
          </p:cNvPicPr>
          <p:nvPr/>
        </p:nvPicPr>
        <p:blipFill>
          <a:blip r:embed="rId2"/>
          <a:stretch>
            <a:fillRect/>
          </a:stretch>
        </p:blipFill>
        <p:spPr>
          <a:xfrm>
            <a:off x="163295" y="138463"/>
            <a:ext cx="1014065" cy="962892"/>
          </a:xfrm>
          <a:prstGeom prst="rect">
            <a:avLst/>
          </a:prstGeom>
        </p:spPr>
      </p:pic>
      <p:pic>
        <p:nvPicPr>
          <p:cNvPr id="3" name="Picture 3" descr="Logo&#10;&#10;Description automatically generated">
            <a:extLst>
              <a:ext uri="{FF2B5EF4-FFF2-40B4-BE49-F238E27FC236}">
                <a16:creationId xmlns:a16="http://schemas.microsoft.com/office/drawing/2014/main" id="{69661083-E204-3860-B4DD-CB8A45227E9D}"/>
              </a:ext>
            </a:extLst>
          </p:cNvPr>
          <p:cNvPicPr>
            <a:picLocks noChangeAspect="1"/>
          </p:cNvPicPr>
          <p:nvPr/>
        </p:nvPicPr>
        <p:blipFill>
          <a:blip r:embed="rId3"/>
          <a:stretch>
            <a:fillRect/>
          </a:stretch>
        </p:blipFill>
        <p:spPr>
          <a:xfrm>
            <a:off x="6330710" y="140411"/>
            <a:ext cx="766710" cy="96543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1DB5813C-E3B2-FBFE-77D3-71E4666BB9D9}"/>
              </a:ext>
            </a:extLst>
          </p:cNvPr>
          <p:cNvSpPr txBox="1">
            <a:spLocks noChangeArrowheads="1"/>
          </p:cNvSpPr>
          <p:nvPr/>
        </p:nvSpPr>
        <p:spPr bwMode="auto">
          <a:xfrm>
            <a:off x="1828800" y="152400"/>
            <a:ext cx="34686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Background Drawing Grid: 20 Yards x 28 Yards</a:t>
            </a:r>
          </a:p>
        </p:txBody>
      </p:sp>
      <p:sp>
        <p:nvSpPr>
          <p:cNvPr id="10244" name="Text Box 4">
            <a:extLst>
              <a:ext uri="{FF2B5EF4-FFF2-40B4-BE49-F238E27FC236}">
                <a16:creationId xmlns:a16="http://schemas.microsoft.com/office/drawing/2014/main" id="{0585EECA-E39D-C20A-7C6A-7B0F19EB4213}"/>
              </a:ext>
            </a:extLst>
          </p:cNvPr>
          <p:cNvSpPr txBox="1">
            <a:spLocks noChangeArrowheads="1"/>
          </p:cNvSpPr>
          <p:nvPr/>
        </p:nvSpPr>
        <p:spPr bwMode="auto">
          <a:xfrm>
            <a:off x="1117600" y="533400"/>
            <a:ext cx="5105400" cy="78454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400" b="1" u="sng">
                <a:solidFill>
                  <a:srgbClr val="FF3300"/>
                </a:solidFill>
              </a:rPr>
              <a:t>READ THIS BEFORE DELETING THIS TEXT BOX</a:t>
            </a:r>
          </a:p>
          <a:p>
            <a:pPr algn="ctr">
              <a:spcBef>
                <a:spcPct val="50000"/>
              </a:spcBef>
            </a:pPr>
            <a:r>
              <a:rPr lang="en-US" altLang="en-US" sz="1200" b="1" u="sng"/>
              <a:t>GRID BACKGROUND INSTRUCTIONS</a:t>
            </a:r>
          </a:p>
          <a:p>
            <a:pPr algn="ctr">
              <a:spcBef>
                <a:spcPct val="50000"/>
              </a:spcBef>
            </a:pPr>
            <a:r>
              <a:rPr lang="en-US" altLang="en-US" sz="1200" b="1"/>
              <a:t>The grid lines on this page are a background object.  You cannot select, resize or move them. </a:t>
            </a:r>
          </a:p>
          <a:p>
            <a:pPr algn="ctr">
              <a:spcBef>
                <a:spcPct val="50000"/>
              </a:spcBef>
            </a:pPr>
            <a:r>
              <a:rPr lang="en-US" altLang="en-US" sz="1200" b="1"/>
              <a:t>WARNING: If you reformat this background, and save this template, you will loose the background grid permanently. </a:t>
            </a:r>
          </a:p>
          <a:p>
            <a:pPr algn="ctr">
              <a:spcBef>
                <a:spcPct val="50000"/>
              </a:spcBef>
            </a:pPr>
            <a:r>
              <a:rPr lang="en-US" altLang="en-US" sz="1200" b="1"/>
              <a:t>To remove the background for printing or viewing,  use the </a:t>
            </a:r>
            <a:r>
              <a:rPr lang="en-US" altLang="en-US" sz="1200" b="1" u="sng"/>
              <a:t>Format</a:t>
            </a:r>
            <a:r>
              <a:rPr lang="en-US" altLang="en-US" sz="1200" b="1"/>
              <a:t> Menu to </a:t>
            </a:r>
            <a:r>
              <a:rPr lang="en-US" altLang="en-US" sz="1200" b="1" u="sng"/>
              <a:t>Format</a:t>
            </a:r>
            <a:r>
              <a:rPr lang="en-US" altLang="en-US" sz="1200" b="1"/>
              <a:t> the </a:t>
            </a:r>
            <a:r>
              <a:rPr lang="en-US" altLang="en-US" sz="1200" b="1" u="sng"/>
              <a:t>Background</a:t>
            </a:r>
            <a:r>
              <a:rPr lang="en-US" altLang="en-US" sz="1200" b="1"/>
              <a:t> as </a:t>
            </a:r>
            <a:r>
              <a:rPr lang="en-US" altLang="en-US" sz="1200" b="1" u="sng"/>
              <a:t>White</a:t>
            </a:r>
            <a:r>
              <a:rPr lang="en-US" altLang="en-US" sz="1200" b="1"/>
              <a:t>.  To preserve the original template, save your work to a new filename by selecting </a:t>
            </a:r>
            <a:r>
              <a:rPr lang="en-US" altLang="en-US" sz="1200" b="1" u="sng"/>
              <a:t>File</a:t>
            </a:r>
            <a:r>
              <a:rPr lang="en-US" altLang="en-US" sz="1200" b="1"/>
              <a:t>, </a:t>
            </a:r>
            <a:r>
              <a:rPr lang="en-US" altLang="en-US" sz="1200" b="1" u="sng"/>
              <a:t>Save as</a:t>
            </a:r>
            <a:r>
              <a:rPr lang="en-US" altLang="en-US" sz="1200" b="1"/>
              <a:t> from the file menu.</a:t>
            </a:r>
          </a:p>
          <a:p>
            <a:pPr algn="ctr">
              <a:spcBef>
                <a:spcPct val="50000"/>
              </a:spcBef>
            </a:pPr>
            <a:r>
              <a:rPr lang="en-US" altLang="en-US" sz="1200" b="1"/>
              <a:t>Another method is to copy this slide and add it to the template as a new slide.  If you use this method, you will protect yourself from inadvertently deleting the grid permanently.  After copying the slide, do your work on the copy instead of the original.  Remove any text boxes and the ruler as you need.</a:t>
            </a:r>
          </a:p>
          <a:p>
            <a:pPr algn="ctr">
              <a:spcBef>
                <a:spcPct val="50000"/>
              </a:spcBef>
            </a:pPr>
            <a:r>
              <a:rPr lang="en-US" altLang="en-US" sz="1200" b="1" u="sng">
                <a:solidFill>
                  <a:srgbClr val="0000FF"/>
                </a:solidFill>
              </a:rPr>
              <a:t>HELPFUL HINTS</a:t>
            </a:r>
          </a:p>
          <a:p>
            <a:pPr algn="ctr">
              <a:spcBef>
                <a:spcPct val="50000"/>
              </a:spcBef>
            </a:pPr>
            <a:r>
              <a:rPr lang="en-US" altLang="en-US" sz="1200" b="1" u="sng">
                <a:solidFill>
                  <a:srgbClr val="FF3300"/>
                </a:solidFill>
              </a:rPr>
              <a:t>DO NOT RESIZE THE RULER</a:t>
            </a:r>
          </a:p>
          <a:p>
            <a:pPr algn="ctr">
              <a:spcBef>
                <a:spcPct val="50000"/>
              </a:spcBef>
            </a:pPr>
            <a:r>
              <a:rPr lang="en-US" altLang="en-US" sz="1200" b="1"/>
              <a:t>Use this grid to do overhead view setup drawings.  This will yield a properly scaled drawing you may use to eliminate shoot through targets, etc, and use as a measured drawing for match setup.  To maintain the proper scale, size all your objects by using the ruler as a guide. </a:t>
            </a:r>
          </a:p>
          <a:p>
            <a:pPr algn="ctr">
              <a:spcBef>
                <a:spcPct val="50000"/>
              </a:spcBef>
            </a:pPr>
            <a:r>
              <a:rPr lang="en-US" altLang="en-US" sz="1200" b="1" u="sng">
                <a:solidFill>
                  <a:srgbClr val="0000FF"/>
                </a:solidFill>
              </a:rPr>
              <a:t>Placing 2 Stages on 1 Range</a:t>
            </a:r>
          </a:p>
          <a:p>
            <a:pPr algn="ctr">
              <a:spcBef>
                <a:spcPct val="50000"/>
              </a:spcBef>
            </a:pPr>
            <a:r>
              <a:rPr lang="en-US" altLang="en-US" sz="1200" b="1"/>
              <a:t>After completing your drawing, place the ruler at the bottom of the drawing and </a:t>
            </a:r>
            <a:r>
              <a:rPr lang="en-US" altLang="en-US" sz="1200" b="1" u="sng"/>
              <a:t>Group </a:t>
            </a:r>
            <a:r>
              <a:rPr lang="en-US" altLang="en-US" sz="1200" b="1"/>
              <a:t>it with your drawing.  Now you can copy and paste multiple drawings onto one slide.  Next, resize your drawings relative to each other.  Do this by placing one drawing on top of the 2</a:t>
            </a:r>
            <a:r>
              <a:rPr lang="en-US" altLang="en-US" sz="1200" b="1" baseline="30000"/>
              <a:t>nd</a:t>
            </a:r>
            <a:r>
              <a:rPr lang="en-US" altLang="en-US" sz="1200" b="1"/>
              <a:t> drawing, then resize the drawing (press and hold SHIFT and ALT to maintain the proper ratio when resizing) and resize until both rulers are the same length.  This will put both drawings into the same scale, something you will need to do if one is drawn on a 15 yard grid and another is drawn on a 20 yard grid, etc.  After rescaling you can move and rotate the stages to properly place them on the range you are designing for.  This is a must for designing 2 stages that occupy the same range.  It is the only way to eliminate setup headaches on match day.  No more shoot through problems on adjacent stages!</a:t>
            </a:r>
          </a:p>
          <a:p>
            <a:pPr algn="ctr">
              <a:spcBef>
                <a:spcPct val="50000"/>
              </a:spcBef>
            </a:pPr>
            <a:r>
              <a:rPr lang="en-US" altLang="en-US" sz="1200" b="1"/>
              <a:t>See example on last page.</a:t>
            </a:r>
          </a:p>
        </p:txBody>
      </p:sp>
      <p:sp>
        <p:nvSpPr>
          <p:cNvPr id="10287" name="Text Box 47">
            <a:extLst>
              <a:ext uri="{FF2B5EF4-FFF2-40B4-BE49-F238E27FC236}">
                <a16:creationId xmlns:a16="http://schemas.microsoft.com/office/drawing/2014/main" id="{E9610EB5-524E-5D03-257A-629B95CBC0E0}"/>
              </a:ext>
            </a:extLst>
          </p:cNvPr>
          <p:cNvSpPr txBox="1">
            <a:spLocks noChangeArrowheads="1"/>
          </p:cNvSpPr>
          <p:nvPr/>
        </p:nvSpPr>
        <p:spPr bwMode="auto">
          <a:xfrm>
            <a:off x="457200" y="9144000"/>
            <a:ext cx="1363663"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Ruler Scale = Feet</a:t>
            </a:r>
          </a:p>
        </p:txBody>
      </p:sp>
      <p:sp>
        <p:nvSpPr>
          <p:cNvPr id="10288" name="Text Box 48">
            <a:extLst>
              <a:ext uri="{FF2B5EF4-FFF2-40B4-BE49-F238E27FC236}">
                <a16:creationId xmlns:a16="http://schemas.microsoft.com/office/drawing/2014/main" id="{D3B694A8-2ABC-99F7-6561-5EFE5BDC3AEA}"/>
              </a:ext>
            </a:extLst>
          </p:cNvPr>
          <p:cNvSpPr txBox="1">
            <a:spLocks noChangeArrowheads="1"/>
          </p:cNvSpPr>
          <p:nvPr/>
        </p:nvSpPr>
        <p:spPr bwMode="auto">
          <a:xfrm>
            <a:off x="2667000" y="9144000"/>
            <a:ext cx="3519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spcBef>
                <a:spcPct val="50000"/>
              </a:spcBef>
            </a:pPr>
            <a:r>
              <a:rPr lang="en-US" altLang="en-US" sz="1200" b="1"/>
              <a:t>Move and rotate ruler as need for measurements</a:t>
            </a:r>
          </a:p>
        </p:txBody>
      </p:sp>
      <p:sp>
        <p:nvSpPr>
          <p:cNvPr id="10289" name="Text Box 49">
            <a:extLst>
              <a:ext uri="{FF2B5EF4-FFF2-40B4-BE49-F238E27FC236}">
                <a16:creationId xmlns:a16="http://schemas.microsoft.com/office/drawing/2014/main" id="{893115A5-B600-770D-8CE6-FAF7C1437B12}"/>
              </a:ext>
            </a:extLst>
          </p:cNvPr>
          <p:cNvSpPr txBox="1">
            <a:spLocks noChangeArrowheads="1"/>
          </p:cNvSpPr>
          <p:nvPr/>
        </p:nvSpPr>
        <p:spPr bwMode="auto">
          <a:xfrm>
            <a:off x="4838700" y="9334500"/>
            <a:ext cx="2330450"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Grid Background Scale = Yards</a:t>
            </a:r>
          </a:p>
        </p:txBody>
      </p:sp>
      <p:grpSp>
        <p:nvGrpSpPr>
          <p:cNvPr id="10333" name="Group 93">
            <a:extLst>
              <a:ext uri="{FF2B5EF4-FFF2-40B4-BE49-F238E27FC236}">
                <a16:creationId xmlns:a16="http://schemas.microsoft.com/office/drawing/2014/main" id="{DBFBFD00-E5B3-85A1-91E1-6A285FC12826}"/>
              </a:ext>
            </a:extLst>
          </p:cNvPr>
          <p:cNvGrpSpPr>
            <a:grpSpLocks/>
          </p:cNvGrpSpPr>
          <p:nvPr/>
        </p:nvGrpSpPr>
        <p:grpSpPr bwMode="auto">
          <a:xfrm>
            <a:off x="825500" y="8775700"/>
            <a:ext cx="4560888" cy="228600"/>
            <a:chOff x="296" y="992"/>
            <a:chExt cx="2873" cy="144"/>
          </a:xfrm>
        </p:grpSpPr>
        <p:sp>
          <p:nvSpPr>
            <p:cNvPr id="10334" name="Line 94">
              <a:extLst>
                <a:ext uri="{FF2B5EF4-FFF2-40B4-BE49-F238E27FC236}">
                  <a16:creationId xmlns:a16="http://schemas.microsoft.com/office/drawing/2014/main" id="{34FE6448-2625-2164-5BB4-8A8C3C390AB9}"/>
                </a:ext>
              </a:extLst>
            </p:cNvPr>
            <p:cNvSpPr>
              <a:spLocks noChangeShapeType="1"/>
            </p:cNvSpPr>
            <p:nvPr/>
          </p:nvSpPr>
          <p:spPr bwMode="auto">
            <a:xfrm>
              <a:off x="296" y="992"/>
              <a:ext cx="1" cy="144"/>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35" name="Line 95">
              <a:extLst>
                <a:ext uri="{FF2B5EF4-FFF2-40B4-BE49-F238E27FC236}">
                  <a16:creationId xmlns:a16="http://schemas.microsoft.com/office/drawing/2014/main" id="{F8361E69-9822-24EB-CB9E-8B6794C9BAB7}"/>
                </a:ext>
              </a:extLst>
            </p:cNvPr>
            <p:cNvSpPr>
              <a:spLocks noChangeShapeType="1"/>
            </p:cNvSpPr>
            <p:nvPr/>
          </p:nvSpPr>
          <p:spPr bwMode="auto">
            <a:xfrm>
              <a:off x="36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36" name="Line 96">
              <a:extLst>
                <a:ext uri="{FF2B5EF4-FFF2-40B4-BE49-F238E27FC236}">
                  <a16:creationId xmlns:a16="http://schemas.microsoft.com/office/drawing/2014/main" id="{37A60211-0069-C14C-E6D6-03D3350FB34F}"/>
                </a:ext>
              </a:extLst>
            </p:cNvPr>
            <p:cNvSpPr>
              <a:spLocks noChangeShapeType="1"/>
            </p:cNvSpPr>
            <p:nvPr/>
          </p:nvSpPr>
          <p:spPr bwMode="auto">
            <a:xfrm>
              <a:off x="44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37" name="Line 97">
              <a:extLst>
                <a:ext uri="{FF2B5EF4-FFF2-40B4-BE49-F238E27FC236}">
                  <a16:creationId xmlns:a16="http://schemas.microsoft.com/office/drawing/2014/main" id="{287F2B82-6F2C-85F8-B130-6911FECF84AE}"/>
                </a:ext>
              </a:extLst>
            </p:cNvPr>
            <p:cNvSpPr>
              <a:spLocks noChangeShapeType="1"/>
            </p:cNvSpPr>
            <p:nvPr/>
          </p:nvSpPr>
          <p:spPr bwMode="auto">
            <a:xfrm>
              <a:off x="51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38" name="Line 98">
              <a:extLst>
                <a:ext uri="{FF2B5EF4-FFF2-40B4-BE49-F238E27FC236}">
                  <a16:creationId xmlns:a16="http://schemas.microsoft.com/office/drawing/2014/main" id="{7E0F647E-DF8D-DD5E-54C4-1A773724BA21}"/>
                </a:ext>
              </a:extLst>
            </p:cNvPr>
            <p:cNvSpPr>
              <a:spLocks noChangeShapeType="1"/>
            </p:cNvSpPr>
            <p:nvPr/>
          </p:nvSpPr>
          <p:spPr bwMode="auto">
            <a:xfrm>
              <a:off x="58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39" name="Line 99">
              <a:extLst>
                <a:ext uri="{FF2B5EF4-FFF2-40B4-BE49-F238E27FC236}">
                  <a16:creationId xmlns:a16="http://schemas.microsoft.com/office/drawing/2014/main" id="{5243B41C-A781-39CC-6622-0C63EF559C77}"/>
                </a:ext>
              </a:extLst>
            </p:cNvPr>
            <p:cNvSpPr>
              <a:spLocks noChangeShapeType="1"/>
            </p:cNvSpPr>
            <p:nvPr/>
          </p:nvSpPr>
          <p:spPr bwMode="auto">
            <a:xfrm>
              <a:off x="655"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0" name="Line 100">
              <a:extLst>
                <a:ext uri="{FF2B5EF4-FFF2-40B4-BE49-F238E27FC236}">
                  <a16:creationId xmlns:a16="http://schemas.microsoft.com/office/drawing/2014/main" id="{25101711-F359-170F-9A66-B4B792515B28}"/>
                </a:ext>
              </a:extLst>
            </p:cNvPr>
            <p:cNvSpPr>
              <a:spLocks noChangeShapeType="1"/>
            </p:cNvSpPr>
            <p:nvPr/>
          </p:nvSpPr>
          <p:spPr bwMode="auto">
            <a:xfrm>
              <a:off x="72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1" name="Line 101">
              <a:extLst>
                <a:ext uri="{FF2B5EF4-FFF2-40B4-BE49-F238E27FC236}">
                  <a16:creationId xmlns:a16="http://schemas.microsoft.com/office/drawing/2014/main" id="{DEDFA8C3-106D-A553-CC37-1167E7C177E4}"/>
                </a:ext>
              </a:extLst>
            </p:cNvPr>
            <p:cNvSpPr>
              <a:spLocks noChangeShapeType="1"/>
            </p:cNvSpPr>
            <p:nvPr/>
          </p:nvSpPr>
          <p:spPr bwMode="auto">
            <a:xfrm>
              <a:off x="79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2" name="Line 102">
              <a:extLst>
                <a:ext uri="{FF2B5EF4-FFF2-40B4-BE49-F238E27FC236}">
                  <a16:creationId xmlns:a16="http://schemas.microsoft.com/office/drawing/2014/main" id="{54079AC5-F8ED-5A26-CCC8-3E97CEA5AD6C}"/>
                </a:ext>
              </a:extLst>
            </p:cNvPr>
            <p:cNvSpPr>
              <a:spLocks noChangeShapeType="1"/>
            </p:cNvSpPr>
            <p:nvPr/>
          </p:nvSpPr>
          <p:spPr bwMode="auto">
            <a:xfrm>
              <a:off x="87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3" name="Line 103">
              <a:extLst>
                <a:ext uri="{FF2B5EF4-FFF2-40B4-BE49-F238E27FC236}">
                  <a16:creationId xmlns:a16="http://schemas.microsoft.com/office/drawing/2014/main" id="{3716B7E2-598D-677D-1BCB-047927C52B5C}"/>
                </a:ext>
              </a:extLst>
            </p:cNvPr>
            <p:cNvSpPr>
              <a:spLocks noChangeShapeType="1"/>
            </p:cNvSpPr>
            <p:nvPr/>
          </p:nvSpPr>
          <p:spPr bwMode="auto">
            <a:xfrm>
              <a:off x="94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4" name="Line 104">
              <a:extLst>
                <a:ext uri="{FF2B5EF4-FFF2-40B4-BE49-F238E27FC236}">
                  <a16:creationId xmlns:a16="http://schemas.microsoft.com/office/drawing/2014/main" id="{49B70CF4-C8B6-3F0D-746C-5FAB02EC012E}"/>
                </a:ext>
              </a:extLst>
            </p:cNvPr>
            <p:cNvSpPr>
              <a:spLocks noChangeShapeType="1"/>
            </p:cNvSpPr>
            <p:nvPr/>
          </p:nvSpPr>
          <p:spPr bwMode="auto">
            <a:xfrm>
              <a:off x="1014"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5" name="Line 105">
              <a:extLst>
                <a:ext uri="{FF2B5EF4-FFF2-40B4-BE49-F238E27FC236}">
                  <a16:creationId xmlns:a16="http://schemas.microsoft.com/office/drawing/2014/main" id="{0B58547E-4C7E-CDDC-7606-079B90E6C0B0}"/>
                </a:ext>
              </a:extLst>
            </p:cNvPr>
            <p:cNvSpPr>
              <a:spLocks noChangeShapeType="1"/>
            </p:cNvSpPr>
            <p:nvPr/>
          </p:nvSpPr>
          <p:spPr bwMode="auto">
            <a:xfrm>
              <a:off x="108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6" name="Line 106">
              <a:extLst>
                <a:ext uri="{FF2B5EF4-FFF2-40B4-BE49-F238E27FC236}">
                  <a16:creationId xmlns:a16="http://schemas.microsoft.com/office/drawing/2014/main" id="{995FC33A-4013-1AF0-A069-A6C6A35FA112}"/>
                </a:ext>
              </a:extLst>
            </p:cNvPr>
            <p:cNvSpPr>
              <a:spLocks noChangeShapeType="1"/>
            </p:cNvSpPr>
            <p:nvPr/>
          </p:nvSpPr>
          <p:spPr bwMode="auto">
            <a:xfrm>
              <a:off x="115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7" name="Line 107">
              <a:extLst>
                <a:ext uri="{FF2B5EF4-FFF2-40B4-BE49-F238E27FC236}">
                  <a16:creationId xmlns:a16="http://schemas.microsoft.com/office/drawing/2014/main" id="{D855869B-8DD9-15FB-BD0D-227FE9D8D919}"/>
                </a:ext>
              </a:extLst>
            </p:cNvPr>
            <p:cNvSpPr>
              <a:spLocks noChangeShapeType="1"/>
            </p:cNvSpPr>
            <p:nvPr/>
          </p:nvSpPr>
          <p:spPr bwMode="auto">
            <a:xfrm>
              <a:off x="123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8" name="Line 108">
              <a:extLst>
                <a:ext uri="{FF2B5EF4-FFF2-40B4-BE49-F238E27FC236}">
                  <a16:creationId xmlns:a16="http://schemas.microsoft.com/office/drawing/2014/main" id="{3CE12F5E-D506-FB50-1432-62AF5BBF1992}"/>
                </a:ext>
              </a:extLst>
            </p:cNvPr>
            <p:cNvSpPr>
              <a:spLocks noChangeShapeType="1"/>
            </p:cNvSpPr>
            <p:nvPr/>
          </p:nvSpPr>
          <p:spPr bwMode="auto">
            <a:xfrm>
              <a:off x="130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49" name="Line 109">
              <a:extLst>
                <a:ext uri="{FF2B5EF4-FFF2-40B4-BE49-F238E27FC236}">
                  <a16:creationId xmlns:a16="http://schemas.microsoft.com/office/drawing/2014/main" id="{D02213EC-E476-07C0-2304-C8BBE5587A54}"/>
                </a:ext>
              </a:extLst>
            </p:cNvPr>
            <p:cNvSpPr>
              <a:spLocks noChangeShapeType="1"/>
            </p:cNvSpPr>
            <p:nvPr/>
          </p:nvSpPr>
          <p:spPr bwMode="auto">
            <a:xfrm>
              <a:off x="1373"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0" name="Line 110">
              <a:extLst>
                <a:ext uri="{FF2B5EF4-FFF2-40B4-BE49-F238E27FC236}">
                  <a16:creationId xmlns:a16="http://schemas.microsoft.com/office/drawing/2014/main" id="{45847D94-F5F6-CDE7-C67C-82A71BB5BCD0}"/>
                </a:ext>
              </a:extLst>
            </p:cNvPr>
            <p:cNvSpPr>
              <a:spLocks noChangeShapeType="1"/>
            </p:cNvSpPr>
            <p:nvPr/>
          </p:nvSpPr>
          <p:spPr bwMode="auto">
            <a:xfrm>
              <a:off x="1445"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1" name="Line 111">
              <a:extLst>
                <a:ext uri="{FF2B5EF4-FFF2-40B4-BE49-F238E27FC236}">
                  <a16:creationId xmlns:a16="http://schemas.microsoft.com/office/drawing/2014/main" id="{E095F726-52D2-BBF3-C89F-AD5BB6DC7FF7}"/>
                </a:ext>
              </a:extLst>
            </p:cNvPr>
            <p:cNvSpPr>
              <a:spLocks noChangeShapeType="1"/>
            </p:cNvSpPr>
            <p:nvPr/>
          </p:nvSpPr>
          <p:spPr bwMode="auto">
            <a:xfrm>
              <a:off x="151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2" name="Line 112">
              <a:extLst>
                <a:ext uri="{FF2B5EF4-FFF2-40B4-BE49-F238E27FC236}">
                  <a16:creationId xmlns:a16="http://schemas.microsoft.com/office/drawing/2014/main" id="{DBAA18A7-65F2-4C3F-6979-4C4553F317B1}"/>
                </a:ext>
              </a:extLst>
            </p:cNvPr>
            <p:cNvSpPr>
              <a:spLocks noChangeShapeType="1"/>
            </p:cNvSpPr>
            <p:nvPr/>
          </p:nvSpPr>
          <p:spPr bwMode="auto">
            <a:xfrm>
              <a:off x="158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3" name="Line 113">
              <a:extLst>
                <a:ext uri="{FF2B5EF4-FFF2-40B4-BE49-F238E27FC236}">
                  <a16:creationId xmlns:a16="http://schemas.microsoft.com/office/drawing/2014/main" id="{A8219A0D-77E6-150F-3BB5-EA71D934D892}"/>
                </a:ext>
              </a:extLst>
            </p:cNvPr>
            <p:cNvSpPr>
              <a:spLocks noChangeShapeType="1"/>
            </p:cNvSpPr>
            <p:nvPr/>
          </p:nvSpPr>
          <p:spPr bwMode="auto">
            <a:xfrm>
              <a:off x="166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4" name="Line 114">
              <a:extLst>
                <a:ext uri="{FF2B5EF4-FFF2-40B4-BE49-F238E27FC236}">
                  <a16:creationId xmlns:a16="http://schemas.microsoft.com/office/drawing/2014/main" id="{5EF7C178-50E0-C245-80C4-1DF56082FC5E}"/>
                </a:ext>
              </a:extLst>
            </p:cNvPr>
            <p:cNvSpPr>
              <a:spLocks noChangeShapeType="1"/>
            </p:cNvSpPr>
            <p:nvPr/>
          </p:nvSpPr>
          <p:spPr bwMode="auto">
            <a:xfrm>
              <a:off x="1732"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5" name="Line 115">
              <a:extLst>
                <a:ext uri="{FF2B5EF4-FFF2-40B4-BE49-F238E27FC236}">
                  <a16:creationId xmlns:a16="http://schemas.microsoft.com/office/drawing/2014/main" id="{DA68B045-4C9E-324C-2F7C-3E52D841E904}"/>
                </a:ext>
              </a:extLst>
            </p:cNvPr>
            <p:cNvSpPr>
              <a:spLocks noChangeShapeType="1"/>
            </p:cNvSpPr>
            <p:nvPr/>
          </p:nvSpPr>
          <p:spPr bwMode="auto">
            <a:xfrm>
              <a:off x="1804"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6" name="Line 116">
              <a:extLst>
                <a:ext uri="{FF2B5EF4-FFF2-40B4-BE49-F238E27FC236}">
                  <a16:creationId xmlns:a16="http://schemas.microsoft.com/office/drawing/2014/main" id="{255A8667-37AE-81B0-9651-E92C7445C294}"/>
                </a:ext>
              </a:extLst>
            </p:cNvPr>
            <p:cNvSpPr>
              <a:spLocks noChangeShapeType="1"/>
            </p:cNvSpPr>
            <p:nvPr/>
          </p:nvSpPr>
          <p:spPr bwMode="auto">
            <a:xfrm>
              <a:off x="187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7" name="Line 117">
              <a:extLst>
                <a:ext uri="{FF2B5EF4-FFF2-40B4-BE49-F238E27FC236}">
                  <a16:creationId xmlns:a16="http://schemas.microsoft.com/office/drawing/2014/main" id="{9FB50175-BD92-7E3F-25BC-B65E6C6ABF61}"/>
                </a:ext>
              </a:extLst>
            </p:cNvPr>
            <p:cNvSpPr>
              <a:spLocks noChangeShapeType="1"/>
            </p:cNvSpPr>
            <p:nvPr/>
          </p:nvSpPr>
          <p:spPr bwMode="auto">
            <a:xfrm>
              <a:off x="194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8" name="Line 118">
              <a:extLst>
                <a:ext uri="{FF2B5EF4-FFF2-40B4-BE49-F238E27FC236}">
                  <a16:creationId xmlns:a16="http://schemas.microsoft.com/office/drawing/2014/main" id="{62B2D4D0-B9EF-1F01-C90B-03C90BD8320C}"/>
                </a:ext>
              </a:extLst>
            </p:cNvPr>
            <p:cNvSpPr>
              <a:spLocks noChangeShapeType="1"/>
            </p:cNvSpPr>
            <p:nvPr/>
          </p:nvSpPr>
          <p:spPr bwMode="auto">
            <a:xfrm>
              <a:off x="202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59" name="Line 119">
              <a:extLst>
                <a:ext uri="{FF2B5EF4-FFF2-40B4-BE49-F238E27FC236}">
                  <a16:creationId xmlns:a16="http://schemas.microsoft.com/office/drawing/2014/main" id="{94ADC424-4C40-6A2C-E201-C76E155B1703}"/>
                </a:ext>
              </a:extLst>
            </p:cNvPr>
            <p:cNvSpPr>
              <a:spLocks noChangeShapeType="1"/>
            </p:cNvSpPr>
            <p:nvPr/>
          </p:nvSpPr>
          <p:spPr bwMode="auto">
            <a:xfrm>
              <a:off x="2092"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0" name="Line 120">
              <a:extLst>
                <a:ext uri="{FF2B5EF4-FFF2-40B4-BE49-F238E27FC236}">
                  <a16:creationId xmlns:a16="http://schemas.microsoft.com/office/drawing/2014/main" id="{4D1621FD-E235-0B68-92C2-38D93A37B38A}"/>
                </a:ext>
              </a:extLst>
            </p:cNvPr>
            <p:cNvSpPr>
              <a:spLocks noChangeShapeType="1"/>
            </p:cNvSpPr>
            <p:nvPr/>
          </p:nvSpPr>
          <p:spPr bwMode="auto">
            <a:xfrm>
              <a:off x="216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1" name="Line 121">
              <a:extLst>
                <a:ext uri="{FF2B5EF4-FFF2-40B4-BE49-F238E27FC236}">
                  <a16:creationId xmlns:a16="http://schemas.microsoft.com/office/drawing/2014/main" id="{189F1545-E7EB-BD25-C0D8-CB48FABCF96A}"/>
                </a:ext>
              </a:extLst>
            </p:cNvPr>
            <p:cNvSpPr>
              <a:spLocks noChangeShapeType="1"/>
            </p:cNvSpPr>
            <p:nvPr/>
          </p:nvSpPr>
          <p:spPr bwMode="auto">
            <a:xfrm>
              <a:off x="2235"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2" name="Line 122">
              <a:extLst>
                <a:ext uri="{FF2B5EF4-FFF2-40B4-BE49-F238E27FC236}">
                  <a16:creationId xmlns:a16="http://schemas.microsoft.com/office/drawing/2014/main" id="{70DAC3BC-DFE7-9BFC-EEFF-B62D6C7EFB34}"/>
                </a:ext>
              </a:extLst>
            </p:cNvPr>
            <p:cNvSpPr>
              <a:spLocks noChangeShapeType="1"/>
            </p:cNvSpPr>
            <p:nvPr/>
          </p:nvSpPr>
          <p:spPr bwMode="auto">
            <a:xfrm>
              <a:off x="230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3" name="Line 123">
              <a:extLst>
                <a:ext uri="{FF2B5EF4-FFF2-40B4-BE49-F238E27FC236}">
                  <a16:creationId xmlns:a16="http://schemas.microsoft.com/office/drawing/2014/main" id="{15125208-CC0D-D637-5437-D135A7CA56C3}"/>
                </a:ext>
              </a:extLst>
            </p:cNvPr>
            <p:cNvSpPr>
              <a:spLocks noChangeShapeType="1"/>
            </p:cNvSpPr>
            <p:nvPr/>
          </p:nvSpPr>
          <p:spPr bwMode="auto">
            <a:xfrm>
              <a:off x="237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4" name="Line 124">
              <a:extLst>
                <a:ext uri="{FF2B5EF4-FFF2-40B4-BE49-F238E27FC236}">
                  <a16:creationId xmlns:a16="http://schemas.microsoft.com/office/drawing/2014/main" id="{4B675799-50F6-549D-E6AE-75AE6B4DE4B6}"/>
                </a:ext>
              </a:extLst>
            </p:cNvPr>
            <p:cNvSpPr>
              <a:spLocks noChangeShapeType="1"/>
            </p:cNvSpPr>
            <p:nvPr/>
          </p:nvSpPr>
          <p:spPr bwMode="auto">
            <a:xfrm>
              <a:off x="2451"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5" name="Line 125">
              <a:extLst>
                <a:ext uri="{FF2B5EF4-FFF2-40B4-BE49-F238E27FC236}">
                  <a16:creationId xmlns:a16="http://schemas.microsoft.com/office/drawing/2014/main" id="{EBC88951-636D-F09A-1683-5A3205ABCCE5}"/>
                </a:ext>
              </a:extLst>
            </p:cNvPr>
            <p:cNvSpPr>
              <a:spLocks noChangeShapeType="1"/>
            </p:cNvSpPr>
            <p:nvPr/>
          </p:nvSpPr>
          <p:spPr bwMode="auto">
            <a:xfrm>
              <a:off x="252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6" name="Line 126">
              <a:extLst>
                <a:ext uri="{FF2B5EF4-FFF2-40B4-BE49-F238E27FC236}">
                  <a16:creationId xmlns:a16="http://schemas.microsoft.com/office/drawing/2014/main" id="{1C3474F7-6A56-2AB9-9181-5B30B68F1CAD}"/>
                </a:ext>
              </a:extLst>
            </p:cNvPr>
            <p:cNvSpPr>
              <a:spLocks noChangeShapeType="1"/>
            </p:cNvSpPr>
            <p:nvPr/>
          </p:nvSpPr>
          <p:spPr bwMode="auto">
            <a:xfrm>
              <a:off x="259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7" name="Line 127">
              <a:extLst>
                <a:ext uri="{FF2B5EF4-FFF2-40B4-BE49-F238E27FC236}">
                  <a16:creationId xmlns:a16="http://schemas.microsoft.com/office/drawing/2014/main" id="{05652B69-D568-222E-A390-D82A2A83F784}"/>
                </a:ext>
              </a:extLst>
            </p:cNvPr>
            <p:cNvSpPr>
              <a:spLocks noChangeShapeType="1"/>
            </p:cNvSpPr>
            <p:nvPr/>
          </p:nvSpPr>
          <p:spPr bwMode="auto">
            <a:xfrm>
              <a:off x="2665" y="1064"/>
              <a:ext cx="1" cy="72"/>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8" name="Line 128">
              <a:extLst>
                <a:ext uri="{FF2B5EF4-FFF2-40B4-BE49-F238E27FC236}">
                  <a16:creationId xmlns:a16="http://schemas.microsoft.com/office/drawing/2014/main" id="{49046B64-4203-BF7E-6A06-9F628B013C6D}"/>
                </a:ext>
              </a:extLst>
            </p:cNvPr>
            <p:cNvSpPr>
              <a:spLocks noChangeShapeType="1"/>
            </p:cNvSpPr>
            <p:nvPr/>
          </p:nvSpPr>
          <p:spPr bwMode="auto">
            <a:xfrm>
              <a:off x="273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69" name="Line 129">
              <a:extLst>
                <a:ext uri="{FF2B5EF4-FFF2-40B4-BE49-F238E27FC236}">
                  <a16:creationId xmlns:a16="http://schemas.microsoft.com/office/drawing/2014/main" id="{CFFC0870-AA2A-9572-D3C6-6104F521A9F1}"/>
                </a:ext>
              </a:extLst>
            </p:cNvPr>
            <p:cNvSpPr>
              <a:spLocks noChangeShapeType="1"/>
            </p:cNvSpPr>
            <p:nvPr/>
          </p:nvSpPr>
          <p:spPr bwMode="auto">
            <a:xfrm>
              <a:off x="2808"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70" name="Line 130">
              <a:extLst>
                <a:ext uri="{FF2B5EF4-FFF2-40B4-BE49-F238E27FC236}">
                  <a16:creationId xmlns:a16="http://schemas.microsoft.com/office/drawing/2014/main" id="{F0ED5C70-B066-E0D3-8D05-32BFD5B5167C}"/>
                </a:ext>
              </a:extLst>
            </p:cNvPr>
            <p:cNvSpPr>
              <a:spLocks noChangeShapeType="1"/>
            </p:cNvSpPr>
            <p:nvPr/>
          </p:nvSpPr>
          <p:spPr bwMode="auto">
            <a:xfrm>
              <a:off x="288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71" name="Line 131">
              <a:extLst>
                <a:ext uri="{FF2B5EF4-FFF2-40B4-BE49-F238E27FC236}">
                  <a16:creationId xmlns:a16="http://schemas.microsoft.com/office/drawing/2014/main" id="{3ECD3454-E186-3B77-37DB-DB30721BA918}"/>
                </a:ext>
              </a:extLst>
            </p:cNvPr>
            <p:cNvSpPr>
              <a:spLocks noChangeShapeType="1"/>
            </p:cNvSpPr>
            <p:nvPr/>
          </p:nvSpPr>
          <p:spPr bwMode="auto">
            <a:xfrm>
              <a:off x="295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72" name="Line 132">
              <a:extLst>
                <a:ext uri="{FF2B5EF4-FFF2-40B4-BE49-F238E27FC236}">
                  <a16:creationId xmlns:a16="http://schemas.microsoft.com/office/drawing/2014/main" id="{31783706-AA5F-2A76-6D88-BCA84598DAE1}"/>
                </a:ext>
              </a:extLst>
            </p:cNvPr>
            <p:cNvSpPr>
              <a:spLocks noChangeShapeType="1"/>
            </p:cNvSpPr>
            <p:nvPr/>
          </p:nvSpPr>
          <p:spPr bwMode="auto">
            <a:xfrm>
              <a:off x="3024"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73" name="Line 133">
              <a:extLst>
                <a:ext uri="{FF2B5EF4-FFF2-40B4-BE49-F238E27FC236}">
                  <a16:creationId xmlns:a16="http://schemas.microsoft.com/office/drawing/2014/main" id="{36B55802-A50B-1CD4-E4AE-0A80674D0D7B}"/>
                </a:ext>
              </a:extLst>
            </p:cNvPr>
            <p:cNvSpPr>
              <a:spLocks noChangeShapeType="1"/>
            </p:cNvSpPr>
            <p:nvPr/>
          </p:nvSpPr>
          <p:spPr bwMode="auto">
            <a:xfrm>
              <a:off x="309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374" name="Line 134">
              <a:extLst>
                <a:ext uri="{FF2B5EF4-FFF2-40B4-BE49-F238E27FC236}">
                  <a16:creationId xmlns:a16="http://schemas.microsoft.com/office/drawing/2014/main" id="{CC3706DC-845F-2D77-F7C2-4D2B87958659}"/>
                </a:ext>
              </a:extLst>
            </p:cNvPr>
            <p:cNvSpPr>
              <a:spLocks noChangeShapeType="1"/>
            </p:cNvSpPr>
            <p:nvPr/>
          </p:nvSpPr>
          <p:spPr bwMode="auto">
            <a:xfrm>
              <a:off x="3168"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767E9FB7-83C4-D706-B443-A4598B5391B9}"/>
              </a:ext>
            </a:extLst>
          </p:cNvPr>
          <p:cNvSpPr txBox="1">
            <a:spLocks noChangeArrowheads="1"/>
          </p:cNvSpPr>
          <p:nvPr/>
        </p:nvSpPr>
        <p:spPr bwMode="auto">
          <a:xfrm>
            <a:off x="1828800" y="152400"/>
            <a:ext cx="34686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Background Drawing Grid: 32 Yards x 43 Yards</a:t>
            </a:r>
          </a:p>
        </p:txBody>
      </p:sp>
      <p:sp>
        <p:nvSpPr>
          <p:cNvPr id="13315" name="Text Box 3">
            <a:extLst>
              <a:ext uri="{FF2B5EF4-FFF2-40B4-BE49-F238E27FC236}">
                <a16:creationId xmlns:a16="http://schemas.microsoft.com/office/drawing/2014/main" id="{2ABF4EE3-FE87-00C9-E33C-A4E0A7E34605}"/>
              </a:ext>
            </a:extLst>
          </p:cNvPr>
          <p:cNvSpPr txBox="1">
            <a:spLocks noChangeArrowheads="1"/>
          </p:cNvSpPr>
          <p:nvPr/>
        </p:nvSpPr>
        <p:spPr bwMode="auto">
          <a:xfrm>
            <a:off x="1117600" y="533400"/>
            <a:ext cx="5105400" cy="78454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400" b="1" u="sng">
                <a:solidFill>
                  <a:srgbClr val="FF3300"/>
                </a:solidFill>
              </a:rPr>
              <a:t>READ THIS BEFORE DELETING THIS TEXT BOX</a:t>
            </a:r>
          </a:p>
          <a:p>
            <a:pPr algn="ctr">
              <a:spcBef>
                <a:spcPct val="50000"/>
              </a:spcBef>
            </a:pPr>
            <a:r>
              <a:rPr lang="en-US" altLang="en-US" sz="1200" b="1" u="sng"/>
              <a:t>GRID BACKGROUND INSTRUCTIONS</a:t>
            </a:r>
          </a:p>
          <a:p>
            <a:pPr algn="ctr">
              <a:spcBef>
                <a:spcPct val="50000"/>
              </a:spcBef>
            </a:pPr>
            <a:r>
              <a:rPr lang="en-US" altLang="en-US" sz="1200" b="1"/>
              <a:t>The grid lines on this page are a background object.  You cannot select, resize or move them. </a:t>
            </a:r>
          </a:p>
          <a:p>
            <a:pPr algn="ctr">
              <a:spcBef>
                <a:spcPct val="50000"/>
              </a:spcBef>
            </a:pPr>
            <a:r>
              <a:rPr lang="en-US" altLang="en-US" sz="1200" b="1"/>
              <a:t>WARNING: If you reformat this background, and save this template, you will loose the background grid permanently. </a:t>
            </a:r>
          </a:p>
          <a:p>
            <a:pPr algn="ctr">
              <a:spcBef>
                <a:spcPct val="50000"/>
              </a:spcBef>
            </a:pPr>
            <a:r>
              <a:rPr lang="en-US" altLang="en-US" sz="1200" b="1"/>
              <a:t>To remove the background for printing or viewing,  use the </a:t>
            </a:r>
            <a:r>
              <a:rPr lang="en-US" altLang="en-US" sz="1200" b="1" u="sng"/>
              <a:t>Format</a:t>
            </a:r>
            <a:r>
              <a:rPr lang="en-US" altLang="en-US" sz="1200" b="1"/>
              <a:t> Menu to </a:t>
            </a:r>
            <a:r>
              <a:rPr lang="en-US" altLang="en-US" sz="1200" b="1" u="sng"/>
              <a:t>Format</a:t>
            </a:r>
            <a:r>
              <a:rPr lang="en-US" altLang="en-US" sz="1200" b="1"/>
              <a:t> the </a:t>
            </a:r>
            <a:r>
              <a:rPr lang="en-US" altLang="en-US" sz="1200" b="1" u="sng"/>
              <a:t>Background</a:t>
            </a:r>
            <a:r>
              <a:rPr lang="en-US" altLang="en-US" sz="1200" b="1"/>
              <a:t> as </a:t>
            </a:r>
            <a:r>
              <a:rPr lang="en-US" altLang="en-US" sz="1200" b="1" u="sng"/>
              <a:t>White</a:t>
            </a:r>
            <a:r>
              <a:rPr lang="en-US" altLang="en-US" sz="1200" b="1"/>
              <a:t>.  To preserve the original template, save your work to a new filename by selecting </a:t>
            </a:r>
            <a:r>
              <a:rPr lang="en-US" altLang="en-US" sz="1200" b="1" u="sng"/>
              <a:t>File</a:t>
            </a:r>
            <a:r>
              <a:rPr lang="en-US" altLang="en-US" sz="1200" b="1"/>
              <a:t>, </a:t>
            </a:r>
            <a:r>
              <a:rPr lang="en-US" altLang="en-US" sz="1200" b="1" u="sng"/>
              <a:t>Save as</a:t>
            </a:r>
            <a:r>
              <a:rPr lang="en-US" altLang="en-US" sz="1200" b="1"/>
              <a:t> from the file menu.</a:t>
            </a:r>
          </a:p>
          <a:p>
            <a:pPr algn="ctr">
              <a:spcBef>
                <a:spcPct val="50000"/>
              </a:spcBef>
            </a:pPr>
            <a:r>
              <a:rPr lang="en-US" altLang="en-US" sz="1200" b="1"/>
              <a:t>Another method is to copy this slide and add it to the template as a new slide.  If you use this method, you will protect yourself from inadvertently deleting the grid permanently.  After copying the slide, do your work on the copy instead of the original.  Remove any text boxes and the ruler as you need.</a:t>
            </a:r>
          </a:p>
          <a:p>
            <a:pPr algn="ctr">
              <a:spcBef>
                <a:spcPct val="50000"/>
              </a:spcBef>
            </a:pPr>
            <a:r>
              <a:rPr lang="en-US" altLang="en-US" sz="1200" b="1" u="sng">
                <a:solidFill>
                  <a:srgbClr val="0000FF"/>
                </a:solidFill>
              </a:rPr>
              <a:t>HELPFUL HINTS</a:t>
            </a:r>
          </a:p>
          <a:p>
            <a:pPr algn="ctr">
              <a:spcBef>
                <a:spcPct val="50000"/>
              </a:spcBef>
            </a:pPr>
            <a:r>
              <a:rPr lang="en-US" altLang="en-US" sz="1200" b="1" u="sng">
                <a:solidFill>
                  <a:srgbClr val="FF3300"/>
                </a:solidFill>
              </a:rPr>
              <a:t>DO NOT RESIZE THE RULER</a:t>
            </a:r>
          </a:p>
          <a:p>
            <a:pPr algn="ctr">
              <a:spcBef>
                <a:spcPct val="50000"/>
              </a:spcBef>
            </a:pPr>
            <a:r>
              <a:rPr lang="en-US" altLang="en-US" sz="1200" b="1"/>
              <a:t>Use this grid to do overhead view setup drawings.  This will yield a properly scaled drawing you may use to eliminate shoot through targets, etc, and use as a measured drawing for match setup.  To maintain the proper scale, size all your objects by using the ruler as a guide. </a:t>
            </a:r>
          </a:p>
          <a:p>
            <a:pPr algn="ctr">
              <a:spcBef>
                <a:spcPct val="50000"/>
              </a:spcBef>
            </a:pPr>
            <a:r>
              <a:rPr lang="en-US" altLang="en-US" sz="1200" b="1" u="sng">
                <a:solidFill>
                  <a:srgbClr val="0000FF"/>
                </a:solidFill>
              </a:rPr>
              <a:t>Placing 2 Stages on 1 Range</a:t>
            </a:r>
          </a:p>
          <a:p>
            <a:pPr algn="ctr">
              <a:spcBef>
                <a:spcPct val="50000"/>
              </a:spcBef>
            </a:pPr>
            <a:r>
              <a:rPr lang="en-US" altLang="en-US" sz="1200" b="1"/>
              <a:t>After completing your drawing, place the ruler at the bottom of the drawing and </a:t>
            </a:r>
            <a:r>
              <a:rPr lang="en-US" altLang="en-US" sz="1200" b="1" u="sng"/>
              <a:t>Group </a:t>
            </a:r>
            <a:r>
              <a:rPr lang="en-US" altLang="en-US" sz="1200" b="1"/>
              <a:t>it with your drawing.  Now you can copy and paste multiple drawings onto one slide.  Next, resize your drawings relative to each other.  Do this by placing one drawing on top of the 2</a:t>
            </a:r>
            <a:r>
              <a:rPr lang="en-US" altLang="en-US" sz="1200" b="1" baseline="30000"/>
              <a:t>nd</a:t>
            </a:r>
            <a:r>
              <a:rPr lang="en-US" altLang="en-US" sz="1200" b="1"/>
              <a:t> drawing, then resize the drawing (press and hold SHIFT and ALT to maintain the proper ratio when resizing) and resize until both rulers are the same length.  This will put both drawings into the same scale, something you will need to do if one is drawn on a 15 yard grid and another is drawn on a 20 yard grid, etc.  After rescaling you can move and rotate the stages to properly place them on the range you are designing for.  This is a must for designing 2 stages that occupy the same range.  It is the only way to eliminate setup headaches on match day.  No more shoot through problems on adjacent stages!</a:t>
            </a:r>
          </a:p>
          <a:p>
            <a:pPr algn="ctr">
              <a:spcBef>
                <a:spcPct val="50000"/>
              </a:spcBef>
            </a:pPr>
            <a:r>
              <a:rPr lang="en-US" altLang="en-US" sz="1200" b="1"/>
              <a:t>See example on last page.</a:t>
            </a:r>
          </a:p>
        </p:txBody>
      </p:sp>
      <p:sp>
        <p:nvSpPr>
          <p:cNvPr id="13316" name="Text Box 4">
            <a:extLst>
              <a:ext uri="{FF2B5EF4-FFF2-40B4-BE49-F238E27FC236}">
                <a16:creationId xmlns:a16="http://schemas.microsoft.com/office/drawing/2014/main" id="{7A79780B-55E1-1F4F-405B-C8574DBD2114}"/>
              </a:ext>
            </a:extLst>
          </p:cNvPr>
          <p:cNvSpPr txBox="1">
            <a:spLocks noChangeArrowheads="1"/>
          </p:cNvSpPr>
          <p:nvPr/>
        </p:nvSpPr>
        <p:spPr bwMode="auto">
          <a:xfrm>
            <a:off x="457200" y="9144000"/>
            <a:ext cx="1363663"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Ruler Scale = Feet</a:t>
            </a:r>
          </a:p>
        </p:txBody>
      </p:sp>
      <p:sp>
        <p:nvSpPr>
          <p:cNvPr id="13317" name="Text Box 5">
            <a:extLst>
              <a:ext uri="{FF2B5EF4-FFF2-40B4-BE49-F238E27FC236}">
                <a16:creationId xmlns:a16="http://schemas.microsoft.com/office/drawing/2014/main" id="{70D59847-3D13-1F0A-5312-317DE7457F9A}"/>
              </a:ext>
            </a:extLst>
          </p:cNvPr>
          <p:cNvSpPr txBox="1">
            <a:spLocks noChangeArrowheads="1"/>
          </p:cNvSpPr>
          <p:nvPr/>
        </p:nvSpPr>
        <p:spPr bwMode="auto">
          <a:xfrm>
            <a:off x="2667000" y="9144000"/>
            <a:ext cx="3519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spcBef>
                <a:spcPct val="50000"/>
              </a:spcBef>
            </a:pPr>
            <a:r>
              <a:rPr lang="en-US" altLang="en-US" sz="1200" b="1"/>
              <a:t>Move and rotate ruler as need for measurements</a:t>
            </a:r>
          </a:p>
        </p:txBody>
      </p:sp>
      <p:sp>
        <p:nvSpPr>
          <p:cNvPr id="13318" name="Text Box 6">
            <a:extLst>
              <a:ext uri="{FF2B5EF4-FFF2-40B4-BE49-F238E27FC236}">
                <a16:creationId xmlns:a16="http://schemas.microsoft.com/office/drawing/2014/main" id="{9F8BC451-85AD-36A3-6060-778D19DB222B}"/>
              </a:ext>
            </a:extLst>
          </p:cNvPr>
          <p:cNvSpPr txBox="1">
            <a:spLocks noChangeArrowheads="1"/>
          </p:cNvSpPr>
          <p:nvPr/>
        </p:nvSpPr>
        <p:spPr bwMode="auto">
          <a:xfrm>
            <a:off x="4838700" y="9334500"/>
            <a:ext cx="2330450"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Grid Background Scale = Yards</a:t>
            </a:r>
          </a:p>
        </p:txBody>
      </p:sp>
      <p:grpSp>
        <p:nvGrpSpPr>
          <p:cNvPr id="13371" name="Group 59">
            <a:extLst>
              <a:ext uri="{FF2B5EF4-FFF2-40B4-BE49-F238E27FC236}">
                <a16:creationId xmlns:a16="http://schemas.microsoft.com/office/drawing/2014/main" id="{F27C112A-F01F-CC5A-A110-522C633EDB77}"/>
              </a:ext>
            </a:extLst>
          </p:cNvPr>
          <p:cNvGrpSpPr>
            <a:grpSpLocks/>
          </p:cNvGrpSpPr>
          <p:nvPr/>
        </p:nvGrpSpPr>
        <p:grpSpPr bwMode="auto">
          <a:xfrm>
            <a:off x="1374775" y="8899525"/>
            <a:ext cx="3038475" cy="228600"/>
            <a:chOff x="866" y="5606"/>
            <a:chExt cx="1914" cy="144"/>
          </a:xfrm>
        </p:grpSpPr>
        <p:sp>
          <p:nvSpPr>
            <p:cNvPr id="13320" name="Line 8">
              <a:extLst>
                <a:ext uri="{FF2B5EF4-FFF2-40B4-BE49-F238E27FC236}">
                  <a16:creationId xmlns:a16="http://schemas.microsoft.com/office/drawing/2014/main" id="{C761E35C-DCB4-C39E-3D07-C0771E36C164}"/>
                </a:ext>
              </a:extLst>
            </p:cNvPr>
            <p:cNvSpPr>
              <a:spLocks noChangeShapeType="1"/>
            </p:cNvSpPr>
            <p:nvPr/>
          </p:nvSpPr>
          <p:spPr bwMode="auto">
            <a:xfrm>
              <a:off x="866" y="5606"/>
              <a:ext cx="1" cy="144"/>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1" name="Line 9">
              <a:extLst>
                <a:ext uri="{FF2B5EF4-FFF2-40B4-BE49-F238E27FC236}">
                  <a16:creationId xmlns:a16="http://schemas.microsoft.com/office/drawing/2014/main" id="{DE588428-5D09-9BA4-3D5E-96575C11392C}"/>
                </a:ext>
              </a:extLst>
            </p:cNvPr>
            <p:cNvSpPr>
              <a:spLocks noChangeShapeType="1"/>
            </p:cNvSpPr>
            <p:nvPr/>
          </p:nvSpPr>
          <p:spPr bwMode="auto">
            <a:xfrm>
              <a:off x="100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2" name="Line 10">
              <a:extLst>
                <a:ext uri="{FF2B5EF4-FFF2-40B4-BE49-F238E27FC236}">
                  <a16:creationId xmlns:a16="http://schemas.microsoft.com/office/drawing/2014/main" id="{17F63865-FF53-6B88-73EA-8B70B0D773C3}"/>
                </a:ext>
              </a:extLst>
            </p:cNvPr>
            <p:cNvSpPr>
              <a:spLocks noChangeShapeType="1"/>
            </p:cNvSpPr>
            <p:nvPr/>
          </p:nvSpPr>
          <p:spPr bwMode="auto">
            <a:xfrm>
              <a:off x="96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3" name="Line 11">
              <a:extLst>
                <a:ext uri="{FF2B5EF4-FFF2-40B4-BE49-F238E27FC236}">
                  <a16:creationId xmlns:a16="http://schemas.microsoft.com/office/drawing/2014/main" id="{50825226-6365-324B-BE3D-DA41500C8A22}"/>
                </a:ext>
              </a:extLst>
            </p:cNvPr>
            <p:cNvSpPr>
              <a:spLocks noChangeShapeType="1"/>
            </p:cNvSpPr>
            <p:nvPr/>
          </p:nvSpPr>
          <p:spPr bwMode="auto">
            <a:xfrm>
              <a:off x="913"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4" name="Line 12">
              <a:extLst>
                <a:ext uri="{FF2B5EF4-FFF2-40B4-BE49-F238E27FC236}">
                  <a16:creationId xmlns:a16="http://schemas.microsoft.com/office/drawing/2014/main" id="{367B084F-FE1C-89AB-7721-07B985433F60}"/>
                </a:ext>
              </a:extLst>
            </p:cNvPr>
            <p:cNvSpPr>
              <a:spLocks noChangeShapeType="1"/>
            </p:cNvSpPr>
            <p:nvPr/>
          </p:nvSpPr>
          <p:spPr bwMode="auto">
            <a:xfrm>
              <a:off x="105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5" name="Line 13">
              <a:extLst>
                <a:ext uri="{FF2B5EF4-FFF2-40B4-BE49-F238E27FC236}">
                  <a16:creationId xmlns:a16="http://schemas.microsoft.com/office/drawing/2014/main" id="{773B3F54-2A15-000F-9364-BD916016DA39}"/>
                </a:ext>
              </a:extLst>
            </p:cNvPr>
            <p:cNvSpPr>
              <a:spLocks noChangeShapeType="1"/>
            </p:cNvSpPr>
            <p:nvPr/>
          </p:nvSpPr>
          <p:spPr bwMode="auto">
            <a:xfrm>
              <a:off x="1105"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6" name="Line 14">
              <a:extLst>
                <a:ext uri="{FF2B5EF4-FFF2-40B4-BE49-F238E27FC236}">
                  <a16:creationId xmlns:a16="http://schemas.microsoft.com/office/drawing/2014/main" id="{BD9EA1DE-36D2-6CC9-BF89-AB0D256380A4}"/>
                </a:ext>
              </a:extLst>
            </p:cNvPr>
            <p:cNvSpPr>
              <a:spLocks noChangeShapeType="1"/>
            </p:cNvSpPr>
            <p:nvPr/>
          </p:nvSpPr>
          <p:spPr bwMode="auto">
            <a:xfrm>
              <a:off x="1153"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7" name="Line 15">
              <a:extLst>
                <a:ext uri="{FF2B5EF4-FFF2-40B4-BE49-F238E27FC236}">
                  <a16:creationId xmlns:a16="http://schemas.microsoft.com/office/drawing/2014/main" id="{F08AD7AE-3806-1E08-E2C1-49832DBF5551}"/>
                </a:ext>
              </a:extLst>
            </p:cNvPr>
            <p:cNvSpPr>
              <a:spLocks noChangeShapeType="1"/>
            </p:cNvSpPr>
            <p:nvPr/>
          </p:nvSpPr>
          <p:spPr bwMode="auto">
            <a:xfrm>
              <a:off x="120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8" name="Line 16">
              <a:extLst>
                <a:ext uri="{FF2B5EF4-FFF2-40B4-BE49-F238E27FC236}">
                  <a16:creationId xmlns:a16="http://schemas.microsoft.com/office/drawing/2014/main" id="{A06417AD-963F-6FE9-F9ED-18E4D1258018}"/>
                </a:ext>
              </a:extLst>
            </p:cNvPr>
            <p:cNvSpPr>
              <a:spLocks noChangeShapeType="1"/>
            </p:cNvSpPr>
            <p:nvPr/>
          </p:nvSpPr>
          <p:spPr bwMode="auto">
            <a:xfrm>
              <a:off x="124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9" name="Line 17">
              <a:extLst>
                <a:ext uri="{FF2B5EF4-FFF2-40B4-BE49-F238E27FC236}">
                  <a16:creationId xmlns:a16="http://schemas.microsoft.com/office/drawing/2014/main" id="{C35C6315-1EEF-95EA-F9EA-86A8A1BD3113}"/>
                </a:ext>
              </a:extLst>
            </p:cNvPr>
            <p:cNvSpPr>
              <a:spLocks noChangeShapeType="1"/>
            </p:cNvSpPr>
            <p:nvPr/>
          </p:nvSpPr>
          <p:spPr bwMode="auto">
            <a:xfrm>
              <a:off x="129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0" name="Line 18">
              <a:extLst>
                <a:ext uri="{FF2B5EF4-FFF2-40B4-BE49-F238E27FC236}">
                  <a16:creationId xmlns:a16="http://schemas.microsoft.com/office/drawing/2014/main" id="{5724DE55-40F3-5B8D-3B56-666F54C5A9C1}"/>
                </a:ext>
              </a:extLst>
            </p:cNvPr>
            <p:cNvSpPr>
              <a:spLocks noChangeShapeType="1"/>
            </p:cNvSpPr>
            <p:nvPr/>
          </p:nvSpPr>
          <p:spPr bwMode="auto">
            <a:xfrm>
              <a:off x="1344"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1" name="Line 19">
              <a:extLst>
                <a:ext uri="{FF2B5EF4-FFF2-40B4-BE49-F238E27FC236}">
                  <a16:creationId xmlns:a16="http://schemas.microsoft.com/office/drawing/2014/main" id="{F79212B9-7E38-C1D0-AE9E-6B075F011887}"/>
                </a:ext>
              </a:extLst>
            </p:cNvPr>
            <p:cNvSpPr>
              <a:spLocks noChangeShapeType="1"/>
            </p:cNvSpPr>
            <p:nvPr/>
          </p:nvSpPr>
          <p:spPr bwMode="auto">
            <a:xfrm>
              <a:off x="139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2" name="Line 20">
              <a:extLst>
                <a:ext uri="{FF2B5EF4-FFF2-40B4-BE49-F238E27FC236}">
                  <a16:creationId xmlns:a16="http://schemas.microsoft.com/office/drawing/2014/main" id="{08B5D755-43B9-A0DA-C438-A74CE5940FEB}"/>
                </a:ext>
              </a:extLst>
            </p:cNvPr>
            <p:cNvSpPr>
              <a:spLocks noChangeShapeType="1"/>
            </p:cNvSpPr>
            <p:nvPr/>
          </p:nvSpPr>
          <p:spPr bwMode="auto">
            <a:xfrm>
              <a:off x="144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3" name="Line 21">
              <a:extLst>
                <a:ext uri="{FF2B5EF4-FFF2-40B4-BE49-F238E27FC236}">
                  <a16:creationId xmlns:a16="http://schemas.microsoft.com/office/drawing/2014/main" id="{1642DFAB-2A5F-8931-2ED2-B7AB87E358C5}"/>
                </a:ext>
              </a:extLst>
            </p:cNvPr>
            <p:cNvSpPr>
              <a:spLocks noChangeShapeType="1"/>
            </p:cNvSpPr>
            <p:nvPr/>
          </p:nvSpPr>
          <p:spPr bwMode="auto">
            <a:xfrm>
              <a:off x="148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4" name="Line 22">
              <a:extLst>
                <a:ext uri="{FF2B5EF4-FFF2-40B4-BE49-F238E27FC236}">
                  <a16:creationId xmlns:a16="http://schemas.microsoft.com/office/drawing/2014/main" id="{1C90005F-AB72-6068-6EA5-FD01B3B049AC}"/>
                </a:ext>
              </a:extLst>
            </p:cNvPr>
            <p:cNvSpPr>
              <a:spLocks noChangeShapeType="1"/>
            </p:cNvSpPr>
            <p:nvPr/>
          </p:nvSpPr>
          <p:spPr bwMode="auto">
            <a:xfrm>
              <a:off x="153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5" name="Line 23">
              <a:extLst>
                <a:ext uri="{FF2B5EF4-FFF2-40B4-BE49-F238E27FC236}">
                  <a16:creationId xmlns:a16="http://schemas.microsoft.com/office/drawing/2014/main" id="{3C20B036-335B-7C0C-FF60-E586BD174EE7}"/>
                </a:ext>
              </a:extLst>
            </p:cNvPr>
            <p:cNvSpPr>
              <a:spLocks noChangeShapeType="1"/>
            </p:cNvSpPr>
            <p:nvPr/>
          </p:nvSpPr>
          <p:spPr bwMode="auto">
            <a:xfrm>
              <a:off x="1584"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6" name="Line 24">
              <a:extLst>
                <a:ext uri="{FF2B5EF4-FFF2-40B4-BE49-F238E27FC236}">
                  <a16:creationId xmlns:a16="http://schemas.microsoft.com/office/drawing/2014/main" id="{532E1BFF-AE45-00AF-F5C3-720228BD6E2D}"/>
                </a:ext>
              </a:extLst>
            </p:cNvPr>
            <p:cNvSpPr>
              <a:spLocks noChangeShapeType="1"/>
            </p:cNvSpPr>
            <p:nvPr/>
          </p:nvSpPr>
          <p:spPr bwMode="auto">
            <a:xfrm>
              <a:off x="163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7" name="Line 25">
              <a:extLst>
                <a:ext uri="{FF2B5EF4-FFF2-40B4-BE49-F238E27FC236}">
                  <a16:creationId xmlns:a16="http://schemas.microsoft.com/office/drawing/2014/main" id="{FC4716CB-1636-FB7D-730C-AD1940FEFC8C}"/>
                </a:ext>
              </a:extLst>
            </p:cNvPr>
            <p:cNvSpPr>
              <a:spLocks noChangeShapeType="1"/>
            </p:cNvSpPr>
            <p:nvPr/>
          </p:nvSpPr>
          <p:spPr bwMode="auto">
            <a:xfrm>
              <a:off x="167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8" name="Line 26">
              <a:extLst>
                <a:ext uri="{FF2B5EF4-FFF2-40B4-BE49-F238E27FC236}">
                  <a16:creationId xmlns:a16="http://schemas.microsoft.com/office/drawing/2014/main" id="{60C82A24-FD4B-FEA8-0CB2-2C400A078FC9}"/>
                </a:ext>
              </a:extLst>
            </p:cNvPr>
            <p:cNvSpPr>
              <a:spLocks noChangeShapeType="1"/>
            </p:cNvSpPr>
            <p:nvPr/>
          </p:nvSpPr>
          <p:spPr bwMode="auto">
            <a:xfrm>
              <a:off x="172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39" name="Line 27">
              <a:extLst>
                <a:ext uri="{FF2B5EF4-FFF2-40B4-BE49-F238E27FC236}">
                  <a16:creationId xmlns:a16="http://schemas.microsoft.com/office/drawing/2014/main" id="{7C137465-628A-F79B-0E8C-D19CD1A912BB}"/>
                </a:ext>
              </a:extLst>
            </p:cNvPr>
            <p:cNvSpPr>
              <a:spLocks noChangeShapeType="1"/>
            </p:cNvSpPr>
            <p:nvPr/>
          </p:nvSpPr>
          <p:spPr bwMode="auto">
            <a:xfrm>
              <a:off x="1775"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0" name="Line 28">
              <a:extLst>
                <a:ext uri="{FF2B5EF4-FFF2-40B4-BE49-F238E27FC236}">
                  <a16:creationId xmlns:a16="http://schemas.microsoft.com/office/drawing/2014/main" id="{81DA9267-0A67-41A4-C36C-FA8F4E95D63F}"/>
                </a:ext>
              </a:extLst>
            </p:cNvPr>
            <p:cNvSpPr>
              <a:spLocks noChangeShapeType="1"/>
            </p:cNvSpPr>
            <p:nvPr/>
          </p:nvSpPr>
          <p:spPr bwMode="auto">
            <a:xfrm>
              <a:off x="1823"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1" name="Line 29">
              <a:extLst>
                <a:ext uri="{FF2B5EF4-FFF2-40B4-BE49-F238E27FC236}">
                  <a16:creationId xmlns:a16="http://schemas.microsoft.com/office/drawing/2014/main" id="{6995AA90-96CB-C483-0B1C-05E11287CA0D}"/>
                </a:ext>
              </a:extLst>
            </p:cNvPr>
            <p:cNvSpPr>
              <a:spLocks noChangeShapeType="1"/>
            </p:cNvSpPr>
            <p:nvPr/>
          </p:nvSpPr>
          <p:spPr bwMode="auto">
            <a:xfrm>
              <a:off x="187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2" name="Line 30">
              <a:extLst>
                <a:ext uri="{FF2B5EF4-FFF2-40B4-BE49-F238E27FC236}">
                  <a16:creationId xmlns:a16="http://schemas.microsoft.com/office/drawing/2014/main" id="{E82A7D57-28F9-C823-2EEB-2E6A19A6F6BC}"/>
                </a:ext>
              </a:extLst>
            </p:cNvPr>
            <p:cNvSpPr>
              <a:spLocks noChangeShapeType="1"/>
            </p:cNvSpPr>
            <p:nvPr/>
          </p:nvSpPr>
          <p:spPr bwMode="auto">
            <a:xfrm>
              <a:off x="191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3" name="Line 31">
              <a:extLst>
                <a:ext uri="{FF2B5EF4-FFF2-40B4-BE49-F238E27FC236}">
                  <a16:creationId xmlns:a16="http://schemas.microsoft.com/office/drawing/2014/main" id="{E922F223-BEAD-102D-965A-5508F1903AC9}"/>
                </a:ext>
              </a:extLst>
            </p:cNvPr>
            <p:cNvSpPr>
              <a:spLocks noChangeShapeType="1"/>
            </p:cNvSpPr>
            <p:nvPr/>
          </p:nvSpPr>
          <p:spPr bwMode="auto">
            <a:xfrm>
              <a:off x="196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4" name="Line 32">
              <a:extLst>
                <a:ext uri="{FF2B5EF4-FFF2-40B4-BE49-F238E27FC236}">
                  <a16:creationId xmlns:a16="http://schemas.microsoft.com/office/drawing/2014/main" id="{739040E5-3165-EC81-E810-A274571D868D}"/>
                </a:ext>
              </a:extLst>
            </p:cNvPr>
            <p:cNvSpPr>
              <a:spLocks noChangeShapeType="1"/>
            </p:cNvSpPr>
            <p:nvPr/>
          </p:nvSpPr>
          <p:spPr bwMode="auto">
            <a:xfrm>
              <a:off x="2015"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5" name="Line 33">
              <a:extLst>
                <a:ext uri="{FF2B5EF4-FFF2-40B4-BE49-F238E27FC236}">
                  <a16:creationId xmlns:a16="http://schemas.microsoft.com/office/drawing/2014/main" id="{CF07461F-84B2-2EF3-F718-1EF56DC10C27}"/>
                </a:ext>
              </a:extLst>
            </p:cNvPr>
            <p:cNvSpPr>
              <a:spLocks noChangeShapeType="1"/>
            </p:cNvSpPr>
            <p:nvPr/>
          </p:nvSpPr>
          <p:spPr bwMode="auto">
            <a:xfrm>
              <a:off x="2062"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6" name="Line 34">
              <a:extLst>
                <a:ext uri="{FF2B5EF4-FFF2-40B4-BE49-F238E27FC236}">
                  <a16:creationId xmlns:a16="http://schemas.microsoft.com/office/drawing/2014/main" id="{47F23662-A1C4-74F1-2E07-722ECA9500AB}"/>
                </a:ext>
              </a:extLst>
            </p:cNvPr>
            <p:cNvSpPr>
              <a:spLocks noChangeShapeType="1"/>
            </p:cNvSpPr>
            <p:nvPr/>
          </p:nvSpPr>
          <p:spPr bwMode="auto">
            <a:xfrm>
              <a:off x="211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7" name="Line 35">
              <a:extLst>
                <a:ext uri="{FF2B5EF4-FFF2-40B4-BE49-F238E27FC236}">
                  <a16:creationId xmlns:a16="http://schemas.microsoft.com/office/drawing/2014/main" id="{EDA32CF6-436C-8E3A-A54E-24533896083E}"/>
                </a:ext>
              </a:extLst>
            </p:cNvPr>
            <p:cNvSpPr>
              <a:spLocks noChangeShapeType="1"/>
            </p:cNvSpPr>
            <p:nvPr/>
          </p:nvSpPr>
          <p:spPr bwMode="auto">
            <a:xfrm>
              <a:off x="215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8" name="Line 36">
              <a:extLst>
                <a:ext uri="{FF2B5EF4-FFF2-40B4-BE49-F238E27FC236}">
                  <a16:creationId xmlns:a16="http://schemas.microsoft.com/office/drawing/2014/main" id="{DF0DBBE1-E7D1-2483-32C3-18C89E36C1A6}"/>
                </a:ext>
              </a:extLst>
            </p:cNvPr>
            <p:cNvSpPr>
              <a:spLocks noChangeShapeType="1"/>
            </p:cNvSpPr>
            <p:nvPr/>
          </p:nvSpPr>
          <p:spPr bwMode="auto">
            <a:xfrm>
              <a:off x="220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49" name="Line 37">
              <a:extLst>
                <a:ext uri="{FF2B5EF4-FFF2-40B4-BE49-F238E27FC236}">
                  <a16:creationId xmlns:a16="http://schemas.microsoft.com/office/drawing/2014/main" id="{B987EAB8-315B-EDEE-0031-D49BB8E720DB}"/>
                </a:ext>
              </a:extLst>
            </p:cNvPr>
            <p:cNvSpPr>
              <a:spLocks noChangeShapeType="1"/>
            </p:cNvSpPr>
            <p:nvPr/>
          </p:nvSpPr>
          <p:spPr bwMode="auto">
            <a:xfrm>
              <a:off x="2254"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0" name="Line 38">
              <a:extLst>
                <a:ext uri="{FF2B5EF4-FFF2-40B4-BE49-F238E27FC236}">
                  <a16:creationId xmlns:a16="http://schemas.microsoft.com/office/drawing/2014/main" id="{0D1C0038-860E-F6A4-F635-34B09EF9CCEB}"/>
                </a:ext>
              </a:extLst>
            </p:cNvPr>
            <p:cNvSpPr>
              <a:spLocks noChangeShapeType="1"/>
            </p:cNvSpPr>
            <p:nvPr/>
          </p:nvSpPr>
          <p:spPr bwMode="auto">
            <a:xfrm>
              <a:off x="2302"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1" name="Line 39">
              <a:extLst>
                <a:ext uri="{FF2B5EF4-FFF2-40B4-BE49-F238E27FC236}">
                  <a16:creationId xmlns:a16="http://schemas.microsoft.com/office/drawing/2014/main" id="{C4C045DC-5906-2B56-38B9-75AA90D9F4E4}"/>
                </a:ext>
              </a:extLst>
            </p:cNvPr>
            <p:cNvSpPr>
              <a:spLocks noChangeShapeType="1"/>
            </p:cNvSpPr>
            <p:nvPr/>
          </p:nvSpPr>
          <p:spPr bwMode="auto">
            <a:xfrm>
              <a:off x="235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2" name="Line 40">
              <a:extLst>
                <a:ext uri="{FF2B5EF4-FFF2-40B4-BE49-F238E27FC236}">
                  <a16:creationId xmlns:a16="http://schemas.microsoft.com/office/drawing/2014/main" id="{E68CFF65-C5A2-7E95-AE3B-7D4E2ADCDA7A}"/>
                </a:ext>
              </a:extLst>
            </p:cNvPr>
            <p:cNvSpPr>
              <a:spLocks noChangeShapeType="1"/>
            </p:cNvSpPr>
            <p:nvPr/>
          </p:nvSpPr>
          <p:spPr bwMode="auto">
            <a:xfrm>
              <a:off x="2444" y="5654"/>
              <a:ext cx="1" cy="96"/>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3" name="Line 41">
              <a:extLst>
                <a:ext uri="{FF2B5EF4-FFF2-40B4-BE49-F238E27FC236}">
                  <a16:creationId xmlns:a16="http://schemas.microsoft.com/office/drawing/2014/main" id="{BDAABEA6-AE63-214F-FAB3-2D8C86C1F79D}"/>
                </a:ext>
              </a:extLst>
            </p:cNvPr>
            <p:cNvSpPr>
              <a:spLocks noChangeShapeType="1"/>
            </p:cNvSpPr>
            <p:nvPr/>
          </p:nvSpPr>
          <p:spPr bwMode="auto">
            <a:xfrm>
              <a:off x="239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4" name="Line 42">
              <a:extLst>
                <a:ext uri="{FF2B5EF4-FFF2-40B4-BE49-F238E27FC236}">
                  <a16:creationId xmlns:a16="http://schemas.microsoft.com/office/drawing/2014/main" id="{ECA0D215-D603-2AB8-2EFC-C152E1F54237}"/>
                </a:ext>
              </a:extLst>
            </p:cNvPr>
            <p:cNvSpPr>
              <a:spLocks noChangeShapeType="1"/>
            </p:cNvSpPr>
            <p:nvPr/>
          </p:nvSpPr>
          <p:spPr bwMode="auto">
            <a:xfrm>
              <a:off x="249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5" name="Line 43">
              <a:extLst>
                <a:ext uri="{FF2B5EF4-FFF2-40B4-BE49-F238E27FC236}">
                  <a16:creationId xmlns:a16="http://schemas.microsoft.com/office/drawing/2014/main" id="{E2AB63DD-B9C2-CC4A-B500-20796671FECF}"/>
                </a:ext>
              </a:extLst>
            </p:cNvPr>
            <p:cNvSpPr>
              <a:spLocks noChangeShapeType="1"/>
            </p:cNvSpPr>
            <p:nvPr/>
          </p:nvSpPr>
          <p:spPr bwMode="auto">
            <a:xfrm>
              <a:off x="2540"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6" name="Line 44">
              <a:extLst>
                <a:ext uri="{FF2B5EF4-FFF2-40B4-BE49-F238E27FC236}">
                  <a16:creationId xmlns:a16="http://schemas.microsoft.com/office/drawing/2014/main" id="{8268D9BB-7564-8D99-C588-A270FA8BB4AD}"/>
                </a:ext>
              </a:extLst>
            </p:cNvPr>
            <p:cNvSpPr>
              <a:spLocks noChangeShapeType="1"/>
            </p:cNvSpPr>
            <p:nvPr/>
          </p:nvSpPr>
          <p:spPr bwMode="auto">
            <a:xfrm>
              <a:off x="258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7" name="Line 45">
              <a:extLst>
                <a:ext uri="{FF2B5EF4-FFF2-40B4-BE49-F238E27FC236}">
                  <a16:creationId xmlns:a16="http://schemas.microsoft.com/office/drawing/2014/main" id="{B3A9F84A-3DE1-A3EA-CB89-F876AA489F73}"/>
                </a:ext>
              </a:extLst>
            </p:cNvPr>
            <p:cNvSpPr>
              <a:spLocks noChangeShapeType="1"/>
            </p:cNvSpPr>
            <p:nvPr/>
          </p:nvSpPr>
          <p:spPr bwMode="auto">
            <a:xfrm>
              <a:off x="263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8" name="Line 46">
              <a:extLst>
                <a:ext uri="{FF2B5EF4-FFF2-40B4-BE49-F238E27FC236}">
                  <a16:creationId xmlns:a16="http://schemas.microsoft.com/office/drawing/2014/main" id="{34ED0928-54C2-CC97-E123-3AC323D14DF2}"/>
                </a:ext>
              </a:extLst>
            </p:cNvPr>
            <p:cNvSpPr>
              <a:spLocks noChangeShapeType="1"/>
            </p:cNvSpPr>
            <p:nvPr/>
          </p:nvSpPr>
          <p:spPr bwMode="auto">
            <a:xfrm>
              <a:off x="2684"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59" name="Line 47">
              <a:extLst>
                <a:ext uri="{FF2B5EF4-FFF2-40B4-BE49-F238E27FC236}">
                  <a16:creationId xmlns:a16="http://schemas.microsoft.com/office/drawing/2014/main" id="{91F0B262-CF81-919C-CBC5-091EDAF2905B}"/>
                </a:ext>
              </a:extLst>
            </p:cNvPr>
            <p:cNvSpPr>
              <a:spLocks noChangeShapeType="1"/>
            </p:cNvSpPr>
            <p:nvPr/>
          </p:nvSpPr>
          <p:spPr bwMode="auto">
            <a:xfrm>
              <a:off x="273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60" name="Line 48">
              <a:extLst>
                <a:ext uri="{FF2B5EF4-FFF2-40B4-BE49-F238E27FC236}">
                  <a16:creationId xmlns:a16="http://schemas.microsoft.com/office/drawing/2014/main" id="{7AD4D90C-87A0-30DE-0B2F-2B35A40184D6}"/>
                </a:ext>
              </a:extLst>
            </p:cNvPr>
            <p:cNvSpPr>
              <a:spLocks noChangeShapeType="1"/>
            </p:cNvSpPr>
            <p:nvPr/>
          </p:nvSpPr>
          <p:spPr bwMode="auto">
            <a:xfrm>
              <a:off x="2779"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52" name="Group 44">
            <a:extLst>
              <a:ext uri="{FF2B5EF4-FFF2-40B4-BE49-F238E27FC236}">
                <a16:creationId xmlns:a16="http://schemas.microsoft.com/office/drawing/2014/main" id="{1AEA7EEC-33F3-3544-5D41-23C0C455E243}"/>
              </a:ext>
            </a:extLst>
          </p:cNvPr>
          <p:cNvGrpSpPr>
            <a:grpSpLocks noChangeAspect="1"/>
          </p:cNvGrpSpPr>
          <p:nvPr/>
        </p:nvGrpSpPr>
        <p:grpSpPr bwMode="auto">
          <a:xfrm>
            <a:off x="-60325" y="-22225"/>
            <a:ext cx="7294563" cy="9582150"/>
            <a:chOff x="-38" y="-14"/>
            <a:chExt cx="4595" cy="6036"/>
          </a:xfrm>
        </p:grpSpPr>
        <p:sp>
          <p:nvSpPr>
            <p:cNvPr id="17412" name="Line 4">
              <a:extLst>
                <a:ext uri="{FF2B5EF4-FFF2-40B4-BE49-F238E27FC236}">
                  <a16:creationId xmlns:a16="http://schemas.microsoft.com/office/drawing/2014/main" id="{BA180E4D-8B0C-2F83-925B-A5E9659A017B}"/>
                </a:ext>
              </a:extLst>
            </p:cNvPr>
            <p:cNvSpPr>
              <a:spLocks noChangeAspect="1" noChangeShapeType="1"/>
            </p:cNvSpPr>
            <p:nvPr/>
          </p:nvSpPr>
          <p:spPr bwMode="auto">
            <a:xfrm>
              <a:off x="-38" y="-14"/>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3" name="Line 5">
              <a:extLst>
                <a:ext uri="{FF2B5EF4-FFF2-40B4-BE49-F238E27FC236}">
                  <a16:creationId xmlns:a16="http://schemas.microsoft.com/office/drawing/2014/main" id="{6161AD7C-F177-DB8F-79E3-E08BFF825348}"/>
                </a:ext>
              </a:extLst>
            </p:cNvPr>
            <p:cNvSpPr>
              <a:spLocks noChangeAspect="1" noChangeShapeType="1"/>
            </p:cNvSpPr>
            <p:nvPr/>
          </p:nvSpPr>
          <p:spPr bwMode="auto">
            <a:xfrm>
              <a:off x="-38" y="274"/>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4" name="Line 6">
              <a:extLst>
                <a:ext uri="{FF2B5EF4-FFF2-40B4-BE49-F238E27FC236}">
                  <a16:creationId xmlns:a16="http://schemas.microsoft.com/office/drawing/2014/main" id="{BFCCF607-475E-5E88-D8D1-EA590EB31D40}"/>
                </a:ext>
              </a:extLst>
            </p:cNvPr>
            <p:cNvSpPr>
              <a:spLocks noChangeAspect="1" noChangeShapeType="1"/>
            </p:cNvSpPr>
            <p:nvPr/>
          </p:nvSpPr>
          <p:spPr bwMode="auto">
            <a:xfrm>
              <a:off x="-38" y="561"/>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5" name="Line 7">
              <a:extLst>
                <a:ext uri="{FF2B5EF4-FFF2-40B4-BE49-F238E27FC236}">
                  <a16:creationId xmlns:a16="http://schemas.microsoft.com/office/drawing/2014/main" id="{64566A68-97EF-DA41-6AE5-631C554E21F9}"/>
                </a:ext>
              </a:extLst>
            </p:cNvPr>
            <p:cNvSpPr>
              <a:spLocks noChangeAspect="1" noChangeShapeType="1"/>
            </p:cNvSpPr>
            <p:nvPr/>
          </p:nvSpPr>
          <p:spPr bwMode="auto">
            <a:xfrm flipV="1">
              <a:off x="-38" y="847"/>
              <a:ext cx="4594" cy="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6" name="Line 8">
              <a:extLst>
                <a:ext uri="{FF2B5EF4-FFF2-40B4-BE49-F238E27FC236}">
                  <a16:creationId xmlns:a16="http://schemas.microsoft.com/office/drawing/2014/main" id="{05170856-BC9E-3F36-F17D-0F7EA20834DF}"/>
                </a:ext>
              </a:extLst>
            </p:cNvPr>
            <p:cNvSpPr>
              <a:spLocks noChangeAspect="1" noChangeShapeType="1"/>
            </p:cNvSpPr>
            <p:nvPr/>
          </p:nvSpPr>
          <p:spPr bwMode="auto">
            <a:xfrm flipV="1">
              <a:off x="-38" y="1135"/>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7" name="Line 9">
              <a:extLst>
                <a:ext uri="{FF2B5EF4-FFF2-40B4-BE49-F238E27FC236}">
                  <a16:creationId xmlns:a16="http://schemas.microsoft.com/office/drawing/2014/main" id="{08DDB1FA-BFEB-D236-466E-3C3D2EC8F8C4}"/>
                </a:ext>
              </a:extLst>
            </p:cNvPr>
            <p:cNvSpPr>
              <a:spLocks noChangeAspect="1" noChangeShapeType="1"/>
            </p:cNvSpPr>
            <p:nvPr/>
          </p:nvSpPr>
          <p:spPr bwMode="auto">
            <a:xfrm flipV="1">
              <a:off x="-38" y="1422"/>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8" name="Line 10">
              <a:extLst>
                <a:ext uri="{FF2B5EF4-FFF2-40B4-BE49-F238E27FC236}">
                  <a16:creationId xmlns:a16="http://schemas.microsoft.com/office/drawing/2014/main" id="{D7841FE0-621F-AE09-702C-10663DF1D184}"/>
                </a:ext>
              </a:extLst>
            </p:cNvPr>
            <p:cNvSpPr>
              <a:spLocks noChangeAspect="1" noChangeShapeType="1"/>
            </p:cNvSpPr>
            <p:nvPr/>
          </p:nvSpPr>
          <p:spPr bwMode="auto">
            <a:xfrm flipV="1">
              <a:off x="-38" y="1710"/>
              <a:ext cx="4594"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19" name="Line 11">
              <a:extLst>
                <a:ext uri="{FF2B5EF4-FFF2-40B4-BE49-F238E27FC236}">
                  <a16:creationId xmlns:a16="http://schemas.microsoft.com/office/drawing/2014/main" id="{91756DCE-2C24-7C71-DFE0-2CAE03A02306}"/>
                </a:ext>
              </a:extLst>
            </p:cNvPr>
            <p:cNvSpPr>
              <a:spLocks noChangeAspect="1" noChangeShapeType="1"/>
            </p:cNvSpPr>
            <p:nvPr/>
          </p:nvSpPr>
          <p:spPr bwMode="auto">
            <a:xfrm flipV="1">
              <a:off x="-38" y="1996"/>
              <a:ext cx="4594" cy="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0" name="Line 12">
              <a:extLst>
                <a:ext uri="{FF2B5EF4-FFF2-40B4-BE49-F238E27FC236}">
                  <a16:creationId xmlns:a16="http://schemas.microsoft.com/office/drawing/2014/main" id="{41589BB6-B362-F32E-0D0D-AB8E5578C943}"/>
                </a:ext>
              </a:extLst>
            </p:cNvPr>
            <p:cNvSpPr>
              <a:spLocks noChangeAspect="1" noChangeShapeType="1"/>
            </p:cNvSpPr>
            <p:nvPr/>
          </p:nvSpPr>
          <p:spPr bwMode="auto">
            <a:xfrm flipV="1">
              <a:off x="-38" y="2283"/>
              <a:ext cx="4594" cy="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1" name="Line 13">
              <a:extLst>
                <a:ext uri="{FF2B5EF4-FFF2-40B4-BE49-F238E27FC236}">
                  <a16:creationId xmlns:a16="http://schemas.microsoft.com/office/drawing/2014/main" id="{132A8D81-B32F-45CF-65DD-BBB4DFADB49E}"/>
                </a:ext>
              </a:extLst>
            </p:cNvPr>
            <p:cNvSpPr>
              <a:spLocks noChangeAspect="1" noChangeShapeType="1"/>
            </p:cNvSpPr>
            <p:nvPr/>
          </p:nvSpPr>
          <p:spPr bwMode="auto">
            <a:xfrm flipV="1">
              <a:off x="-38" y="2571"/>
              <a:ext cx="4594" cy="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2" name="Line 14">
              <a:extLst>
                <a:ext uri="{FF2B5EF4-FFF2-40B4-BE49-F238E27FC236}">
                  <a16:creationId xmlns:a16="http://schemas.microsoft.com/office/drawing/2014/main" id="{8E7251E7-26B4-DD3C-3697-93CFD9CF527F}"/>
                </a:ext>
              </a:extLst>
            </p:cNvPr>
            <p:cNvSpPr>
              <a:spLocks noChangeAspect="1" noChangeShapeType="1"/>
            </p:cNvSpPr>
            <p:nvPr/>
          </p:nvSpPr>
          <p:spPr bwMode="auto">
            <a:xfrm flipV="1">
              <a:off x="-38" y="2858"/>
              <a:ext cx="4594" cy="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3" name="Line 15">
              <a:extLst>
                <a:ext uri="{FF2B5EF4-FFF2-40B4-BE49-F238E27FC236}">
                  <a16:creationId xmlns:a16="http://schemas.microsoft.com/office/drawing/2014/main" id="{176D09AA-373E-9E76-C04F-C6906B64D35A}"/>
                </a:ext>
              </a:extLst>
            </p:cNvPr>
            <p:cNvSpPr>
              <a:spLocks noChangeAspect="1" noChangeShapeType="1"/>
            </p:cNvSpPr>
            <p:nvPr/>
          </p:nvSpPr>
          <p:spPr bwMode="auto">
            <a:xfrm flipV="1">
              <a:off x="-38" y="3144"/>
              <a:ext cx="4594" cy="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4" name="Line 16">
              <a:extLst>
                <a:ext uri="{FF2B5EF4-FFF2-40B4-BE49-F238E27FC236}">
                  <a16:creationId xmlns:a16="http://schemas.microsoft.com/office/drawing/2014/main" id="{E35319D9-FC9A-A376-E81C-FE58B244270C}"/>
                </a:ext>
              </a:extLst>
            </p:cNvPr>
            <p:cNvSpPr>
              <a:spLocks noChangeAspect="1" noChangeShapeType="1"/>
            </p:cNvSpPr>
            <p:nvPr/>
          </p:nvSpPr>
          <p:spPr bwMode="auto">
            <a:xfrm flipV="1">
              <a:off x="-38" y="3432"/>
              <a:ext cx="4594" cy="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5" name="Line 17">
              <a:extLst>
                <a:ext uri="{FF2B5EF4-FFF2-40B4-BE49-F238E27FC236}">
                  <a16:creationId xmlns:a16="http://schemas.microsoft.com/office/drawing/2014/main" id="{5DEE8892-D950-5B72-504C-73CBDA8F2085}"/>
                </a:ext>
              </a:extLst>
            </p:cNvPr>
            <p:cNvSpPr>
              <a:spLocks noChangeAspect="1" noChangeShapeType="1"/>
            </p:cNvSpPr>
            <p:nvPr/>
          </p:nvSpPr>
          <p:spPr bwMode="auto">
            <a:xfrm flipV="1">
              <a:off x="-38" y="3719"/>
              <a:ext cx="4594" cy="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6" name="Line 18">
              <a:extLst>
                <a:ext uri="{FF2B5EF4-FFF2-40B4-BE49-F238E27FC236}">
                  <a16:creationId xmlns:a16="http://schemas.microsoft.com/office/drawing/2014/main" id="{41BE536B-D49E-7971-0AB4-BD3211287593}"/>
                </a:ext>
              </a:extLst>
            </p:cNvPr>
            <p:cNvSpPr>
              <a:spLocks noChangeAspect="1" noChangeShapeType="1"/>
            </p:cNvSpPr>
            <p:nvPr/>
          </p:nvSpPr>
          <p:spPr bwMode="auto">
            <a:xfrm flipV="1">
              <a:off x="-38" y="4007"/>
              <a:ext cx="4594" cy="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7" name="Line 19">
              <a:extLst>
                <a:ext uri="{FF2B5EF4-FFF2-40B4-BE49-F238E27FC236}">
                  <a16:creationId xmlns:a16="http://schemas.microsoft.com/office/drawing/2014/main" id="{FEE3684B-4ECC-5904-3938-4C0B2049C1F2}"/>
                </a:ext>
              </a:extLst>
            </p:cNvPr>
            <p:cNvSpPr>
              <a:spLocks noChangeAspect="1" noChangeShapeType="1"/>
            </p:cNvSpPr>
            <p:nvPr/>
          </p:nvSpPr>
          <p:spPr bwMode="auto">
            <a:xfrm flipV="1">
              <a:off x="-38" y="4293"/>
              <a:ext cx="4594" cy="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8" name="Line 20">
              <a:extLst>
                <a:ext uri="{FF2B5EF4-FFF2-40B4-BE49-F238E27FC236}">
                  <a16:creationId xmlns:a16="http://schemas.microsoft.com/office/drawing/2014/main" id="{398FAA9F-18FC-6F05-6489-45C0F20FA86D}"/>
                </a:ext>
              </a:extLst>
            </p:cNvPr>
            <p:cNvSpPr>
              <a:spLocks noChangeAspect="1" noChangeShapeType="1"/>
            </p:cNvSpPr>
            <p:nvPr/>
          </p:nvSpPr>
          <p:spPr bwMode="auto">
            <a:xfrm flipV="1">
              <a:off x="-38" y="4580"/>
              <a:ext cx="4594" cy="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29" name="Line 21">
              <a:extLst>
                <a:ext uri="{FF2B5EF4-FFF2-40B4-BE49-F238E27FC236}">
                  <a16:creationId xmlns:a16="http://schemas.microsoft.com/office/drawing/2014/main" id="{535D8C0E-057A-B572-FDE7-89D16C1109E8}"/>
                </a:ext>
              </a:extLst>
            </p:cNvPr>
            <p:cNvSpPr>
              <a:spLocks noChangeAspect="1" noChangeShapeType="1"/>
            </p:cNvSpPr>
            <p:nvPr/>
          </p:nvSpPr>
          <p:spPr bwMode="auto">
            <a:xfrm flipV="1">
              <a:off x="-38" y="4868"/>
              <a:ext cx="4594" cy="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0" name="Line 22">
              <a:extLst>
                <a:ext uri="{FF2B5EF4-FFF2-40B4-BE49-F238E27FC236}">
                  <a16:creationId xmlns:a16="http://schemas.microsoft.com/office/drawing/2014/main" id="{76123099-4B16-1264-906E-8AEADF531883}"/>
                </a:ext>
              </a:extLst>
            </p:cNvPr>
            <p:cNvSpPr>
              <a:spLocks noChangeAspect="1" noChangeShapeType="1"/>
            </p:cNvSpPr>
            <p:nvPr/>
          </p:nvSpPr>
          <p:spPr bwMode="auto">
            <a:xfrm flipV="1">
              <a:off x="-38" y="5155"/>
              <a:ext cx="4594" cy="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1" name="Line 23">
              <a:extLst>
                <a:ext uri="{FF2B5EF4-FFF2-40B4-BE49-F238E27FC236}">
                  <a16:creationId xmlns:a16="http://schemas.microsoft.com/office/drawing/2014/main" id="{964BC37D-FEA3-C532-591F-645C539FD7B4}"/>
                </a:ext>
              </a:extLst>
            </p:cNvPr>
            <p:cNvSpPr>
              <a:spLocks noChangeAspect="1" noChangeShapeType="1"/>
            </p:cNvSpPr>
            <p:nvPr/>
          </p:nvSpPr>
          <p:spPr bwMode="auto">
            <a:xfrm flipV="1">
              <a:off x="-38" y="5442"/>
              <a:ext cx="4594" cy="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2" name="Line 24">
              <a:extLst>
                <a:ext uri="{FF2B5EF4-FFF2-40B4-BE49-F238E27FC236}">
                  <a16:creationId xmlns:a16="http://schemas.microsoft.com/office/drawing/2014/main" id="{F9037DB6-CD57-9D3F-72C0-3D69A139E469}"/>
                </a:ext>
              </a:extLst>
            </p:cNvPr>
            <p:cNvSpPr>
              <a:spLocks noChangeAspect="1" noChangeShapeType="1"/>
            </p:cNvSpPr>
            <p:nvPr/>
          </p:nvSpPr>
          <p:spPr bwMode="auto">
            <a:xfrm flipV="1">
              <a:off x="-38" y="5729"/>
              <a:ext cx="4594" cy="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3" name="Line 25">
              <a:extLst>
                <a:ext uri="{FF2B5EF4-FFF2-40B4-BE49-F238E27FC236}">
                  <a16:creationId xmlns:a16="http://schemas.microsoft.com/office/drawing/2014/main" id="{5FC8782F-BDB8-B820-3529-47F6A8823C1C}"/>
                </a:ext>
              </a:extLst>
            </p:cNvPr>
            <p:cNvSpPr>
              <a:spLocks noChangeAspect="1" noChangeShapeType="1"/>
            </p:cNvSpPr>
            <p:nvPr/>
          </p:nvSpPr>
          <p:spPr bwMode="auto">
            <a:xfrm flipV="1">
              <a:off x="-38" y="6016"/>
              <a:ext cx="4594" cy="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4" name="Line 26">
              <a:extLst>
                <a:ext uri="{FF2B5EF4-FFF2-40B4-BE49-F238E27FC236}">
                  <a16:creationId xmlns:a16="http://schemas.microsoft.com/office/drawing/2014/main" id="{48C93260-FB36-0B12-6BE2-6D8686056453}"/>
                </a:ext>
              </a:extLst>
            </p:cNvPr>
            <p:cNvSpPr>
              <a:spLocks noChangeAspect="1" noChangeShapeType="1"/>
            </p:cNvSpPr>
            <p:nvPr/>
          </p:nvSpPr>
          <p:spPr bwMode="auto">
            <a:xfrm>
              <a:off x="-38"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5" name="Line 27">
              <a:extLst>
                <a:ext uri="{FF2B5EF4-FFF2-40B4-BE49-F238E27FC236}">
                  <a16:creationId xmlns:a16="http://schemas.microsoft.com/office/drawing/2014/main" id="{9D2EF053-CB8A-CC34-DA24-66237B46803E}"/>
                </a:ext>
              </a:extLst>
            </p:cNvPr>
            <p:cNvSpPr>
              <a:spLocks noChangeAspect="1" noChangeShapeType="1"/>
            </p:cNvSpPr>
            <p:nvPr/>
          </p:nvSpPr>
          <p:spPr bwMode="auto">
            <a:xfrm>
              <a:off x="248"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6" name="Line 28">
              <a:extLst>
                <a:ext uri="{FF2B5EF4-FFF2-40B4-BE49-F238E27FC236}">
                  <a16:creationId xmlns:a16="http://schemas.microsoft.com/office/drawing/2014/main" id="{FBD13E4F-F0A4-E88B-CF26-81C67873F62B}"/>
                </a:ext>
              </a:extLst>
            </p:cNvPr>
            <p:cNvSpPr>
              <a:spLocks noChangeAspect="1" noChangeShapeType="1"/>
            </p:cNvSpPr>
            <p:nvPr/>
          </p:nvSpPr>
          <p:spPr bwMode="auto">
            <a:xfrm>
              <a:off x="536"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7" name="Line 29">
              <a:extLst>
                <a:ext uri="{FF2B5EF4-FFF2-40B4-BE49-F238E27FC236}">
                  <a16:creationId xmlns:a16="http://schemas.microsoft.com/office/drawing/2014/main" id="{65A3D6A1-6E54-5E8D-E926-642888297121}"/>
                </a:ext>
              </a:extLst>
            </p:cNvPr>
            <p:cNvSpPr>
              <a:spLocks noChangeAspect="1" noChangeShapeType="1"/>
            </p:cNvSpPr>
            <p:nvPr/>
          </p:nvSpPr>
          <p:spPr bwMode="auto">
            <a:xfrm>
              <a:off x="823"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8" name="Line 30">
              <a:extLst>
                <a:ext uri="{FF2B5EF4-FFF2-40B4-BE49-F238E27FC236}">
                  <a16:creationId xmlns:a16="http://schemas.microsoft.com/office/drawing/2014/main" id="{1859470D-B5E2-2F89-99B9-E4406346B9CF}"/>
                </a:ext>
              </a:extLst>
            </p:cNvPr>
            <p:cNvSpPr>
              <a:spLocks noChangeAspect="1" noChangeShapeType="1"/>
            </p:cNvSpPr>
            <p:nvPr/>
          </p:nvSpPr>
          <p:spPr bwMode="auto">
            <a:xfrm>
              <a:off x="1110"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39" name="Line 31">
              <a:extLst>
                <a:ext uri="{FF2B5EF4-FFF2-40B4-BE49-F238E27FC236}">
                  <a16:creationId xmlns:a16="http://schemas.microsoft.com/office/drawing/2014/main" id="{EBD27501-B0B2-2AAE-B7A7-E9962B16D066}"/>
                </a:ext>
              </a:extLst>
            </p:cNvPr>
            <p:cNvSpPr>
              <a:spLocks noChangeAspect="1" noChangeShapeType="1"/>
            </p:cNvSpPr>
            <p:nvPr/>
          </p:nvSpPr>
          <p:spPr bwMode="auto">
            <a:xfrm>
              <a:off x="1397"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0" name="Line 32">
              <a:extLst>
                <a:ext uri="{FF2B5EF4-FFF2-40B4-BE49-F238E27FC236}">
                  <a16:creationId xmlns:a16="http://schemas.microsoft.com/office/drawing/2014/main" id="{7D16B6CC-D955-0585-7E81-6896BCED0CA1}"/>
                </a:ext>
              </a:extLst>
            </p:cNvPr>
            <p:cNvSpPr>
              <a:spLocks noChangeAspect="1" noChangeShapeType="1"/>
            </p:cNvSpPr>
            <p:nvPr/>
          </p:nvSpPr>
          <p:spPr bwMode="auto">
            <a:xfrm>
              <a:off x="1685"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1" name="Line 33">
              <a:extLst>
                <a:ext uri="{FF2B5EF4-FFF2-40B4-BE49-F238E27FC236}">
                  <a16:creationId xmlns:a16="http://schemas.microsoft.com/office/drawing/2014/main" id="{4871E902-DACF-A73B-84C4-615DD1E2B6FD}"/>
                </a:ext>
              </a:extLst>
            </p:cNvPr>
            <p:cNvSpPr>
              <a:spLocks noChangeAspect="1" noChangeShapeType="1"/>
            </p:cNvSpPr>
            <p:nvPr/>
          </p:nvSpPr>
          <p:spPr bwMode="auto">
            <a:xfrm>
              <a:off x="1972"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2" name="Line 34">
              <a:extLst>
                <a:ext uri="{FF2B5EF4-FFF2-40B4-BE49-F238E27FC236}">
                  <a16:creationId xmlns:a16="http://schemas.microsoft.com/office/drawing/2014/main" id="{DE886968-9F49-E533-6BDE-37B402658C9A}"/>
                </a:ext>
              </a:extLst>
            </p:cNvPr>
            <p:cNvSpPr>
              <a:spLocks noChangeAspect="1" noChangeShapeType="1"/>
            </p:cNvSpPr>
            <p:nvPr/>
          </p:nvSpPr>
          <p:spPr bwMode="auto">
            <a:xfrm>
              <a:off x="2259"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3" name="Line 35">
              <a:extLst>
                <a:ext uri="{FF2B5EF4-FFF2-40B4-BE49-F238E27FC236}">
                  <a16:creationId xmlns:a16="http://schemas.microsoft.com/office/drawing/2014/main" id="{2FBAE152-2003-E46C-8CF5-A7B5FC49D032}"/>
                </a:ext>
              </a:extLst>
            </p:cNvPr>
            <p:cNvSpPr>
              <a:spLocks noChangeAspect="1" noChangeShapeType="1"/>
            </p:cNvSpPr>
            <p:nvPr/>
          </p:nvSpPr>
          <p:spPr bwMode="auto">
            <a:xfrm>
              <a:off x="2545"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4" name="Line 36">
              <a:extLst>
                <a:ext uri="{FF2B5EF4-FFF2-40B4-BE49-F238E27FC236}">
                  <a16:creationId xmlns:a16="http://schemas.microsoft.com/office/drawing/2014/main" id="{1E6A1396-2D43-BB76-453F-5958137D4549}"/>
                </a:ext>
              </a:extLst>
            </p:cNvPr>
            <p:cNvSpPr>
              <a:spLocks noChangeAspect="1" noChangeShapeType="1"/>
            </p:cNvSpPr>
            <p:nvPr/>
          </p:nvSpPr>
          <p:spPr bwMode="auto">
            <a:xfrm>
              <a:off x="2832"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5" name="Line 37">
              <a:extLst>
                <a:ext uri="{FF2B5EF4-FFF2-40B4-BE49-F238E27FC236}">
                  <a16:creationId xmlns:a16="http://schemas.microsoft.com/office/drawing/2014/main" id="{42654E86-82A4-05E9-634A-F2A2644AC3C7}"/>
                </a:ext>
              </a:extLst>
            </p:cNvPr>
            <p:cNvSpPr>
              <a:spLocks noChangeAspect="1" noChangeShapeType="1"/>
            </p:cNvSpPr>
            <p:nvPr/>
          </p:nvSpPr>
          <p:spPr bwMode="auto">
            <a:xfrm>
              <a:off x="3120"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6" name="Line 38">
              <a:extLst>
                <a:ext uri="{FF2B5EF4-FFF2-40B4-BE49-F238E27FC236}">
                  <a16:creationId xmlns:a16="http://schemas.microsoft.com/office/drawing/2014/main" id="{1D76A9D0-2D75-E539-D3E7-8A0C65209C46}"/>
                </a:ext>
              </a:extLst>
            </p:cNvPr>
            <p:cNvSpPr>
              <a:spLocks noChangeAspect="1" noChangeShapeType="1"/>
            </p:cNvSpPr>
            <p:nvPr/>
          </p:nvSpPr>
          <p:spPr bwMode="auto">
            <a:xfrm>
              <a:off x="3407"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7" name="Line 39">
              <a:extLst>
                <a:ext uri="{FF2B5EF4-FFF2-40B4-BE49-F238E27FC236}">
                  <a16:creationId xmlns:a16="http://schemas.microsoft.com/office/drawing/2014/main" id="{00927F77-4FCE-7BE1-B49A-0FD439357A9E}"/>
                </a:ext>
              </a:extLst>
            </p:cNvPr>
            <p:cNvSpPr>
              <a:spLocks noChangeAspect="1" noChangeShapeType="1"/>
            </p:cNvSpPr>
            <p:nvPr/>
          </p:nvSpPr>
          <p:spPr bwMode="auto">
            <a:xfrm>
              <a:off x="3694"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8" name="Line 40">
              <a:extLst>
                <a:ext uri="{FF2B5EF4-FFF2-40B4-BE49-F238E27FC236}">
                  <a16:creationId xmlns:a16="http://schemas.microsoft.com/office/drawing/2014/main" id="{58DD699F-E868-D554-6619-6137640FAAA8}"/>
                </a:ext>
              </a:extLst>
            </p:cNvPr>
            <p:cNvSpPr>
              <a:spLocks noChangeAspect="1" noChangeShapeType="1"/>
            </p:cNvSpPr>
            <p:nvPr/>
          </p:nvSpPr>
          <p:spPr bwMode="auto">
            <a:xfrm>
              <a:off x="3981"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49" name="Line 41">
              <a:extLst>
                <a:ext uri="{FF2B5EF4-FFF2-40B4-BE49-F238E27FC236}">
                  <a16:creationId xmlns:a16="http://schemas.microsoft.com/office/drawing/2014/main" id="{B255A836-D9E7-84BE-3886-5249BB9A082A}"/>
                </a:ext>
              </a:extLst>
            </p:cNvPr>
            <p:cNvSpPr>
              <a:spLocks noChangeAspect="1" noChangeShapeType="1"/>
            </p:cNvSpPr>
            <p:nvPr/>
          </p:nvSpPr>
          <p:spPr bwMode="auto">
            <a:xfrm>
              <a:off x="4269"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7450" name="Line 42">
              <a:extLst>
                <a:ext uri="{FF2B5EF4-FFF2-40B4-BE49-F238E27FC236}">
                  <a16:creationId xmlns:a16="http://schemas.microsoft.com/office/drawing/2014/main" id="{5C93DA1A-8E62-EA36-380B-4689DA9536E4}"/>
                </a:ext>
              </a:extLst>
            </p:cNvPr>
            <p:cNvSpPr>
              <a:spLocks noChangeAspect="1" noChangeShapeType="1"/>
            </p:cNvSpPr>
            <p:nvPr/>
          </p:nvSpPr>
          <p:spPr bwMode="auto">
            <a:xfrm>
              <a:off x="4556"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17453" name="Text Box 45">
            <a:extLst>
              <a:ext uri="{FF2B5EF4-FFF2-40B4-BE49-F238E27FC236}">
                <a16:creationId xmlns:a16="http://schemas.microsoft.com/office/drawing/2014/main" id="{BB20FFF4-7BF8-2CC5-9D01-DBE852A8E5A5}"/>
              </a:ext>
            </a:extLst>
          </p:cNvPr>
          <p:cNvSpPr txBox="1">
            <a:spLocks noChangeArrowheads="1"/>
          </p:cNvSpPr>
          <p:nvPr/>
        </p:nvSpPr>
        <p:spPr bwMode="auto">
          <a:xfrm>
            <a:off x="1828800" y="152400"/>
            <a:ext cx="3657600" cy="11445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200" b="1"/>
              <a:t>Drawing Grid Object: 16 Yards x 21 YRDS</a:t>
            </a:r>
          </a:p>
          <a:p>
            <a:pPr algn="ctr">
              <a:spcBef>
                <a:spcPct val="50000"/>
              </a:spcBef>
            </a:pPr>
            <a:r>
              <a:rPr lang="en-US" altLang="en-US" sz="1200" b="1"/>
              <a:t>This is an object that is click selectable, may be reformatted, etc.  You can change the line color, move it, resize it, etc.</a:t>
            </a:r>
          </a:p>
          <a:p>
            <a:pPr algn="ctr">
              <a:spcBef>
                <a:spcPct val="50000"/>
              </a:spcBef>
            </a:pPr>
            <a:r>
              <a:rPr lang="en-US" altLang="en-US" sz="1200" b="1"/>
              <a:t>Use this page for printing your own graph paper.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a:extLst>
              <a:ext uri="{FF2B5EF4-FFF2-40B4-BE49-F238E27FC236}">
                <a16:creationId xmlns:a16="http://schemas.microsoft.com/office/drawing/2014/main" id="{161BE1C4-FDB4-C3B8-C9E1-66B782A7C5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7305675" cy="9590087"/>
          </a:xfrm>
          <a:prstGeom prst="rect">
            <a:avLst/>
          </a:prstGeom>
          <a:noFill/>
          <a:extLst>
            <a:ext uri="{909E8E84-426E-40DD-AFC4-6F175D3DCCD1}">
              <a14:hiddenFill xmlns:a14="http://schemas.microsoft.com/office/drawing/2010/main">
                <a:solidFill>
                  <a:srgbClr val="FFFFFF"/>
                </a:solidFill>
              </a14:hiddenFill>
            </a:ext>
          </a:extLst>
        </p:spPr>
      </p:pic>
      <p:sp>
        <p:nvSpPr>
          <p:cNvPr id="22531" name="Text Box 3">
            <a:extLst>
              <a:ext uri="{FF2B5EF4-FFF2-40B4-BE49-F238E27FC236}">
                <a16:creationId xmlns:a16="http://schemas.microsoft.com/office/drawing/2014/main" id="{D326D081-464C-480C-9DD6-BD5348FDF967}"/>
              </a:ext>
            </a:extLst>
          </p:cNvPr>
          <p:cNvSpPr txBox="1">
            <a:spLocks noChangeArrowheads="1"/>
          </p:cNvSpPr>
          <p:nvPr/>
        </p:nvSpPr>
        <p:spPr bwMode="auto">
          <a:xfrm>
            <a:off x="1828800" y="152400"/>
            <a:ext cx="3657600" cy="11445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200" b="1"/>
              <a:t>Drawing Grid Object: 18 Yards x 23 YRDS</a:t>
            </a:r>
          </a:p>
          <a:p>
            <a:pPr algn="ctr">
              <a:spcBef>
                <a:spcPct val="50000"/>
              </a:spcBef>
            </a:pPr>
            <a:r>
              <a:rPr lang="en-US" altLang="en-US" sz="1200" b="1"/>
              <a:t>This is an object that is click selectable, may be reformatted, etc.  You can change the line color, move it, resize it, etc.</a:t>
            </a:r>
          </a:p>
          <a:p>
            <a:pPr algn="ctr">
              <a:spcBef>
                <a:spcPct val="50000"/>
              </a:spcBef>
            </a:pPr>
            <a:r>
              <a:rPr lang="en-US" altLang="en-US" sz="1200" b="1"/>
              <a:t>Use this page for printing your own graph paper.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40" name="Group 56">
            <a:extLst>
              <a:ext uri="{FF2B5EF4-FFF2-40B4-BE49-F238E27FC236}">
                <a16:creationId xmlns:a16="http://schemas.microsoft.com/office/drawing/2014/main" id="{C9730321-1833-4C40-1EAB-D202A05FE1E0}"/>
              </a:ext>
            </a:extLst>
          </p:cNvPr>
          <p:cNvGrpSpPr>
            <a:grpSpLocks noChangeAspect="1"/>
          </p:cNvGrpSpPr>
          <p:nvPr/>
        </p:nvGrpSpPr>
        <p:grpSpPr bwMode="auto">
          <a:xfrm>
            <a:off x="-292100" y="203200"/>
            <a:ext cx="7904163" cy="9290050"/>
            <a:chOff x="-139" y="-176"/>
            <a:chExt cx="4979" cy="5852"/>
          </a:xfrm>
        </p:grpSpPr>
        <p:sp>
          <p:nvSpPr>
            <p:cNvPr id="16388" name="Line 4">
              <a:extLst>
                <a:ext uri="{FF2B5EF4-FFF2-40B4-BE49-F238E27FC236}">
                  <a16:creationId xmlns:a16="http://schemas.microsoft.com/office/drawing/2014/main" id="{12D29E08-BAC5-E1A2-7256-D4B0BC3605E1}"/>
                </a:ext>
              </a:extLst>
            </p:cNvPr>
            <p:cNvSpPr>
              <a:spLocks noChangeAspect="1" noChangeShapeType="1"/>
            </p:cNvSpPr>
            <p:nvPr/>
          </p:nvSpPr>
          <p:spPr bwMode="auto">
            <a:xfrm>
              <a:off x="-139"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89" name="Line 5">
              <a:extLst>
                <a:ext uri="{FF2B5EF4-FFF2-40B4-BE49-F238E27FC236}">
                  <a16:creationId xmlns:a16="http://schemas.microsoft.com/office/drawing/2014/main" id="{EFD17602-D5BD-81C9-C36D-5850766242ED}"/>
                </a:ext>
              </a:extLst>
            </p:cNvPr>
            <p:cNvSpPr>
              <a:spLocks noChangeAspect="1" noChangeShapeType="1"/>
            </p:cNvSpPr>
            <p:nvPr/>
          </p:nvSpPr>
          <p:spPr bwMode="auto">
            <a:xfrm>
              <a:off x="75"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0" name="Line 6">
              <a:extLst>
                <a:ext uri="{FF2B5EF4-FFF2-40B4-BE49-F238E27FC236}">
                  <a16:creationId xmlns:a16="http://schemas.microsoft.com/office/drawing/2014/main" id="{E476C532-69C9-AABC-43B6-E4A1B4CC03DE}"/>
                </a:ext>
              </a:extLst>
            </p:cNvPr>
            <p:cNvSpPr>
              <a:spLocks noChangeAspect="1" noChangeShapeType="1"/>
            </p:cNvSpPr>
            <p:nvPr/>
          </p:nvSpPr>
          <p:spPr bwMode="auto">
            <a:xfrm>
              <a:off x="294"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1" name="Line 7">
              <a:extLst>
                <a:ext uri="{FF2B5EF4-FFF2-40B4-BE49-F238E27FC236}">
                  <a16:creationId xmlns:a16="http://schemas.microsoft.com/office/drawing/2014/main" id="{98F7F003-F403-CD8F-1AE9-3B601A5BAD5D}"/>
                </a:ext>
              </a:extLst>
            </p:cNvPr>
            <p:cNvSpPr>
              <a:spLocks noChangeAspect="1" noChangeShapeType="1"/>
            </p:cNvSpPr>
            <p:nvPr/>
          </p:nvSpPr>
          <p:spPr bwMode="auto">
            <a:xfrm>
              <a:off x="511"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2" name="Line 8">
              <a:extLst>
                <a:ext uri="{FF2B5EF4-FFF2-40B4-BE49-F238E27FC236}">
                  <a16:creationId xmlns:a16="http://schemas.microsoft.com/office/drawing/2014/main" id="{318AEBE0-C89C-2441-0B8E-715CC5D21214}"/>
                </a:ext>
              </a:extLst>
            </p:cNvPr>
            <p:cNvSpPr>
              <a:spLocks noChangeAspect="1" noChangeShapeType="1"/>
            </p:cNvSpPr>
            <p:nvPr/>
          </p:nvSpPr>
          <p:spPr bwMode="auto">
            <a:xfrm>
              <a:off x="725"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3" name="Line 9">
              <a:extLst>
                <a:ext uri="{FF2B5EF4-FFF2-40B4-BE49-F238E27FC236}">
                  <a16:creationId xmlns:a16="http://schemas.microsoft.com/office/drawing/2014/main" id="{1D5721B7-313F-4328-7AE3-4A4438C072EA}"/>
                </a:ext>
              </a:extLst>
            </p:cNvPr>
            <p:cNvSpPr>
              <a:spLocks noChangeAspect="1" noChangeShapeType="1"/>
            </p:cNvSpPr>
            <p:nvPr/>
          </p:nvSpPr>
          <p:spPr bwMode="auto">
            <a:xfrm>
              <a:off x="941"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4" name="Line 10">
              <a:extLst>
                <a:ext uri="{FF2B5EF4-FFF2-40B4-BE49-F238E27FC236}">
                  <a16:creationId xmlns:a16="http://schemas.microsoft.com/office/drawing/2014/main" id="{677210C9-AFC9-3C87-043A-80394E457EFD}"/>
                </a:ext>
              </a:extLst>
            </p:cNvPr>
            <p:cNvSpPr>
              <a:spLocks noChangeAspect="1" noChangeShapeType="1"/>
            </p:cNvSpPr>
            <p:nvPr/>
          </p:nvSpPr>
          <p:spPr bwMode="auto">
            <a:xfrm>
              <a:off x="1157"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5" name="Line 11">
              <a:extLst>
                <a:ext uri="{FF2B5EF4-FFF2-40B4-BE49-F238E27FC236}">
                  <a16:creationId xmlns:a16="http://schemas.microsoft.com/office/drawing/2014/main" id="{E98B6338-9D28-23F0-60C0-C7154FE1785F}"/>
                </a:ext>
              </a:extLst>
            </p:cNvPr>
            <p:cNvSpPr>
              <a:spLocks noChangeAspect="1" noChangeShapeType="1"/>
            </p:cNvSpPr>
            <p:nvPr/>
          </p:nvSpPr>
          <p:spPr bwMode="auto">
            <a:xfrm>
              <a:off x="1374"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6" name="Line 12">
              <a:extLst>
                <a:ext uri="{FF2B5EF4-FFF2-40B4-BE49-F238E27FC236}">
                  <a16:creationId xmlns:a16="http://schemas.microsoft.com/office/drawing/2014/main" id="{1F2571C6-9B48-0C6D-DA7E-8E979894DB56}"/>
                </a:ext>
              </a:extLst>
            </p:cNvPr>
            <p:cNvSpPr>
              <a:spLocks noChangeAspect="1" noChangeShapeType="1"/>
            </p:cNvSpPr>
            <p:nvPr/>
          </p:nvSpPr>
          <p:spPr bwMode="auto">
            <a:xfrm>
              <a:off x="1591"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7" name="Line 13">
              <a:extLst>
                <a:ext uri="{FF2B5EF4-FFF2-40B4-BE49-F238E27FC236}">
                  <a16:creationId xmlns:a16="http://schemas.microsoft.com/office/drawing/2014/main" id="{872C70F4-212D-BAFD-65D6-408EB94903A5}"/>
                </a:ext>
              </a:extLst>
            </p:cNvPr>
            <p:cNvSpPr>
              <a:spLocks noChangeAspect="1" noChangeShapeType="1"/>
            </p:cNvSpPr>
            <p:nvPr/>
          </p:nvSpPr>
          <p:spPr bwMode="auto">
            <a:xfrm>
              <a:off x="1807"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8" name="Line 14">
              <a:extLst>
                <a:ext uri="{FF2B5EF4-FFF2-40B4-BE49-F238E27FC236}">
                  <a16:creationId xmlns:a16="http://schemas.microsoft.com/office/drawing/2014/main" id="{0471B699-F229-4987-26E8-6E60B4B9287D}"/>
                </a:ext>
              </a:extLst>
            </p:cNvPr>
            <p:cNvSpPr>
              <a:spLocks noChangeAspect="1" noChangeShapeType="1"/>
            </p:cNvSpPr>
            <p:nvPr/>
          </p:nvSpPr>
          <p:spPr bwMode="auto">
            <a:xfrm>
              <a:off x="2025"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399" name="Line 15">
              <a:extLst>
                <a:ext uri="{FF2B5EF4-FFF2-40B4-BE49-F238E27FC236}">
                  <a16:creationId xmlns:a16="http://schemas.microsoft.com/office/drawing/2014/main" id="{474C87CE-09F0-C341-20D5-CA414423CF30}"/>
                </a:ext>
              </a:extLst>
            </p:cNvPr>
            <p:cNvSpPr>
              <a:spLocks noChangeAspect="1" noChangeShapeType="1"/>
            </p:cNvSpPr>
            <p:nvPr/>
          </p:nvSpPr>
          <p:spPr bwMode="auto">
            <a:xfrm>
              <a:off x="2242"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0" name="Line 16">
              <a:extLst>
                <a:ext uri="{FF2B5EF4-FFF2-40B4-BE49-F238E27FC236}">
                  <a16:creationId xmlns:a16="http://schemas.microsoft.com/office/drawing/2014/main" id="{25F125A1-70F0-8163-AB5D-5388E821F84A}"/>
                </a:ext>
              </a:extLst>
            </p:cNvPr>
            <p:cNvSpPr>
              <a:spLocks noChangeAspect="1" noChangeShapeType="1"/>
            </p:cNvSpPr>
            <p:nvPr/>
          </p:nvSpPr>
          <p:spPr bwMode="auto">
            <a:xfrm>
              <a:off x="2457"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1" name="Line 17">
              <a:extLst>
                <a:ext uri="{FF2B5EF4-FFF2-40B4-BE49-F238E27FC236}">
                  <a16:creationId xmlns:a16="http://schemas.microsoft.com/office/drawing/2014/main" id="{8DD758FB-9FEC-6BE6-1335-774EC15FDB12}"/>
                </a:ext>
              </a:extLst>
            </p:cNvPr>
            <p:cNvSpPr>
              <a:spLocks noChangeAspect="1" noChangeShapeType="1"/>
            </p:cNvSpPr>
            <p:nvPr/>
          </p:nvSpPr>
          <p:spPr bwMode="auto">
            <a:xfrm>
              <a:off x="2673"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2" name="Line 18">
              <a:extLst>
                <a:ext uri="{FF2B5EF4-FFF2-40B4-BE49-F238E27FC236}">
                  <a16:creationId xmlns:a16="http://schemas.microsoft.com/office/drawing/2014/main" id="{74004948-EA5C-604C-E5B9-A034514D47E4}"/>
                </a:ext>
              </a:extLst>
            </p:cNvPr>
            <p:cNvSpPr>
              <a:spLocks noChangeAspect="1" noChangeShapeType="1"/>
            </p:cNvSpPr>
            <p:nvPr/>
          </p:nvSpPr>
          <p:spPr bwMode="auto">
            <a:xfrm>
              <a:off x="2892"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3" name="Line 19">
              <a:extLst>
                <a:ext uri="{FF2B5EF4-FFF2-40B4-BE49-F238E27FC236}">
                  <a16:creationId xmlns:a16="http://schemas.microsoft.com/office/drawing/2014/main" id="{0C3BF46A-AC26-39C3-AA62-52FB51422A88}"/>
                </a:ext>
              </a:extLst>
            </p:cNvPr>
            <p:cNvSpPr>
              <a:spLocks noChangeAspect="1" noChangeShapeType="1"/>
            </p:cNvSpPr>
            <p:nvPr/>
          </p:nvSpPr>
          <p:spPr bwMode="auto">
            <a:xfrm>
              <a:off x="3107"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4" name="Line 20">
              <a:extLst>
                <a:ext uri="{FF2B5EF4-FFF2-40B4-BE49-F238E27FC236}">
                  <a16:creationId xmlns:a16="http://schemas.microsoft.com/office/drawing/2014/main" id="{B8F17447-66DD-242B-7B2C-269CCA763392}"/>
                </a:ext>
              </a:extLst>
            </p:cNvPr>
            <p:cNvSpPr>
              <a:spLocks noChangeAspect="1" noChangeShapeType="1"/>
            </p:cNvSpPr>
            <p:nvPr/>
          </p:nvSpPr>
          <p:spPr bwMode="auto">
            <a:xfrm>
              <a:off x="3323"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5" name="Line 21">
              <a:extLst>
                <a:ext uri="{FF2B5EF4-FFF2-40B4-BE49-F238E27FC236}">
                  <a16:creationId xmlns:a16="http://schemas.microsoft.com/office/drawing/2014/main" id="{FD2F2A44-DEC8-ED70-26A0-9CBB55176DFA}"/>
                </a:ext>
              </a:extLst>
            </p:cNvPr>
            <p:cNvSpPr>
              <a:spLocks noChangeAspect="1" noChangeShapeType="1"/>
            </p:cNvSpPr>
            <p:nvPr/>
          </p:nvSpPr>
          <p:spPr bwMode="auto">
            <a:xfrm>
              <a:off x="3540"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6" name="Line 22">
              <a:extLst>
                <a:ext uri="{FF2B5EF4-FFF2-40B4-BE49-F238E27FC236}">
                  <a16:creationId xmlns:a16="http://schemas.microsoft.com/office/drawing/2014/main" id="{D545E0EE-EE6C-0DFE-CA2B-A420085DE402}"/>
                </a:ext>
              </a:extLst>
            </p:cNvPr>
            <p:cNvSpPr>
              <a:spLocks noChangeAspect="1" noChangeShapeType="1"/>
            </p:cNvSpPr>
            <p:nvPr/>
          </p:nvSpPr>
          <p:spPr bwMode="auto">
            <a:xfrm>
              <a:off x="3757"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7" name="Line 23">
              <a:extLst>
                <a:ext uri="{FF2B5EF4-FFF2-40B4-BE49-F238E27FC236}">
                  <a16:creationId xmlns:a16="http://schemas.microsoft.com/office/drawing/2014/main" id="{39F21980-DA25-103A-0B72-B21CC62E4250}"/>
                </a:ext>
              </a:extLst>
            </p:cNvPr>
            <p:cNvSpPr>
              <a:spLocks noChangeAspect="1" noChangeShapeType="1"/>
            </p:cNvSpPr>
            <p:nvPr/>
          </p:nvSpPr>
          <p:spPr bwMode="auto">
            <a:xfrm>
              <a:off x="3974"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8" name="Line 24">
              <a:extLst>
                <a:ext uri="{FF2B5EF4-FFF2-40B4-BE49-F238E27FC236}">
                  <a16:creationId xmlns:a16="http://schemas.microsoft.com/office/drawing/2014/main" id="{4528358B-9D78-0F5E-E796-C6837C828B09}"/>
                </a:ext>
              </a:extLst>
            </p:cNvPr>
            <p:cNvSpPr>
              <a:spLocks noChangeAspect="1" noChangeShapeType="1"/>
            </p:cNvSpPr>
            <p:nvPr/>
          </p:nvSpPr>
          <p:spPr bwMode="auto">
            <a:xfrm>
              <a:off x="4188"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09" name="Line 25">
              <a:extLst>
                <a:ext uri="{FF2B5EF4-FFF2-40B4-BE49-F238E27FC236}">
                  <a16:creationId xmlns:a16="http://schemas.microsoft.com/office/drawing/2014/main" id="{68279FCE-CE86-B58D-AA17-97399E4F504C}"/>
                </a:ext>
              </a:extLst>
            </p:cNvPr>
            <p:cNvSpPr>
              <a:spLocks noChangeAspect="1" noChangeShapeType="1"/>
            </p:cNvSpPr>
            <p:nvPr/>
          </p:nvSpPr>
          <p:spPr bwMode="auto">
            <a:xfrm>
              <a:off x="4403"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0" name="Line 26">
              <a:extLst>
                <a:ext uri="{FF2B5EF4-FFF2-40B4-BE49-F238E27FC236}">
                  <a16:creationId xmlns:a16="http://schemas.microsoft.com/office/drawing/2014/main" id="{70F77AB5-17C1-DDE1-0819-DC76549EEAD0}"/>
                </a:ext>
              </a:extLst>
            </p:cNvPr>
            <p:cNvSpPr>
              <a:spLocks noChangeAspect="1" noChangeShapeType="1"/>
            </p:cNvSpPr>
            <p:nvPr/>
          </p:nvSpPr>
          <p:spPr bwMode="auto">
            <a:xfrm>
              <a:off x="4622"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1" name="Line 27">
              <a:extLst>
                <a:ext uri="{FF2B5EF4-FFF2-40B4-BE49-F238E27FC236}">
                  <a16:creationId xmlns:a16="http://schemas.microsoft.com/office/drawing/2014/main" id="{5CAD3EB0-575D-3F78-2B1C-23102EC5A439}"/>
                </a:ext>
              </a:extLst>
            </p:cNvPr>
            <p:cNvSpPr>
              <a:spLocks noChangeAspect="1" noChangeShapeType="1"/>
            </p:cNvSpPr>
            <p:nvPr/>
          </p:nvSpPr>
          <p:spPr bwMode="auto">
            <a:xfrm>
              <a:off x="4839" y="-176"/>
              <a:ext cx="1" cy="585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2" name="Line 28">
              <a:extLst>
                <a:ext uri="{FF2B5EF4-FFF2-40B4-BE49-F238E27FC236}">
                  <a16:creationId xmlns:a16="http://schemas.microsoft.com/office/drawing/2014/main" id="{66338019-1150-06DF-2C39-D13D5C4508E7}"/>
                </a:ext>
              </a:extLst>
            </p:cNvPr>
            <p:cNvSpPr>
              <a:spLocks noChangeAspect="1" noChangeShapeType="1"/>
            </p:cNvSpPr>
            <p:nvPr/>
          </p:nvSpPr>
          <p:spPr bwMode="auto">
            <a:xfrm>
              <a:off x="-139" y="-176"/>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3" name="Line 29">
              <a:extLst>
                <a:ext uri="{FF2B5EF4-FFF2-40B4-BE49-F238E27FC236}">
                  <a16:creationId xmlns:a16="http://schemas.microsoft.com/office/drawing/2014/main" id="{D0BE4D70-2965-AEB4-3721-6D01B5C058EB}"/>
                </a:ext>
              </a:extLst>
            </p:cNvPr>
            <p:cNvSpPr>
              <a:spLocks noChangeAspect="1" noChangeShapeType="1"/>
            </p:cNvSpPr>
            <p:nvPr/>
          </p:nvSpPr>
          <p:spPr bwMode="auto">
            <a:xfrm>
              <a:off x="-139" y="40"/>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4" name="Line 30">
              <a:extLst>
                <a:ext uri="{FF2B5EF4-FFF2-40B4-BE49-F238E27FC236}">
                  <a16:creationId xmlns:a16="http://schemas.microsoft.com/office/drawing/2014/main" id="{A4D000E8-3680-7762-B19B-FDEAE71EBDB6}"/>
                </a:ext>
              </a:extLst>
            </p:cNvPr>
            <p:cNvSpPr>
              <a:spLocks noChangeAspect="1" noChangeShapeType="1"/>
            </p:cNvSpPr>
            <p:nvPr/>
          </p:nvSpPr>
          <p:spPr bwMode="auto">
            <a:xfrm>
              <a:off x="-139" y="25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5" name="Line 31">
              <a:extLst>
                <a:ext uri="{FF2B5EF4-FFF2-40B4-BE49-F238E27FC236}">
                  <a16:creationId xmlns:a16="http://schemas.microsoft.com/office/drawing/2014/main" id="{C9E0771A-3355-DB92-F301-7F6A36DA844F}"/>
                </a:ext>
              </a:extLst>
            </p:cNvPr>
            <p:cNvSpPr>
              <a:spLocks noChangeAspect="1" noChangeShapeType="1"/>
            </p:cNvSpPr>
            <p:nvPr/>
          </p:nvSpPr>
          <p:spPr bwMode="auto">
            <a:xfrm>
              <a:off x="-139" y="476"/>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6" name="Line 32">
              <a:extLst>
                <a:ext uri="{FF2B5EF4-FFF2-40B4-BE49-F238E27FC236}">
                  <a16:creationId xmlns:a16="http://schemas.microsoft.com/office/drawing/2014/main" id="{6CC84C6C-F11B-93AF-A367-B4E66682A7BB}"/>
                </a:ext>
              </a:extLst>
            </p:cNvPr>
            <p:cNvSpPr>
              <a:spLocks noChangeAspect="1" noChangeShapeType="1"/>
            </p:cNvSpPr>
            <p:nvPr/>
          </p:nvSpPr>
          <p:spPr bwMode="auto">
            <a:xfrm>
              <a:off x="-139" y="690"/>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7" name="Line 33">
              <a:extLst>
                <a:ext uri="{FF2B5EF4-FFF2-40B4-BE49-F238E27FC236}">
                  <a16:creationId xmlns:a16="http://schemas.microsoft.com/office/drawing/2014/main" id="{F30D5134-A72C-E234-9F10-E8F4569C6AD9}"/>
                </a:ext>
              </a:extLst>
            </p:cNvPr>
            <p:cNvSpPr>
              <a:spLocks noChangeAspect="1" noChangeShapeType="1"/>
            </p:cNvSpPr>
            <p:nvPr/>
          </p:nvSpPr>
          <p:spPr bwMode="auto">
            <a:xfrm>
              <a:off x="-139" y="907"/>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8" name="Line 34">
              <a:extLst>
                <a:ext uri="{FF2B5EF4-FFF2-40B4-BE49-F238E27FC236}">
                  <a16:creationId xmlns:a16="http://schemas.microsoft.com/office/drawing/2014/main" id="{9B758F90-526D-E6B2-2EAD-1B40D578652E}"/>
                </a:ext>
              </a:extLst>
            </p:cNvPr>
            <p:cNvSpPr>
              <a:spLocks noChangeAspect="1" noChangeShapeType="1"/>
            </p:cNvSpPr>
            <p:nvPr/>
          </p:nvSpPr>
          <p:spPr bwMode="auto">
            <a:xfrm>
              <a:off x="-139" y="1123"/>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19" name="Line 35">
              <a:extLst>
                <a:ext uri="{FF2B5EF4-FFF2-40B4-BE49-F238E27FC236}">
                  <a16:creationId xmlns:a16="http://schemas.microsoft.com/office/drawing/2014/main" id="{8390A24F-9D6A-8932-3908-75E303AB2B00}"/>
                </a:ext>
              </a:extLst>
            </p:cNvPr>
            <p:cNvSpPr>
              <a:spLocks noChangeAspect="1" noChangeShapeType="1"/>
            </p:cNvSpPr>
            <p:nvPr/>
          </p:nvSpPr>
          <p:spPr bwMode="auto">
            <a:xfrm>
              <a:off x="-139" y="1342"/>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0" name="Line 36">
              <a:extLst>
                <a:ext uri="{FF2B5EF4-FFF2-40B4-BE49-F238E27FC236}">
                  <a16:creationId xmlns:a16="http://schemas.microsoft.com/office/drawing/2014/main" id="{C3228DB7-81AA-F557-ADD9-AB6F747AE37B}"/>
                </a:ext>
              </a:extLst>
            </p:cNvPr>
            <p:cNvSpPr>
              <a:spLocks noChangeAspect="1" noChangeShapeType="1"/>
            </p:cNvSpPr>
            <p:nvPr/>
          </p:nvSpPr>
          <p:spPr bwMode="auto">
            <a:xfrm>
              <a:off x="-139" y="1557"/>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1" name="Line 37">
              <a:extLst>
                <a:ext uri="{FF2B5EF4-FFF2-40B4-BE49-F238E27FC236}">
                  <a16:creationId xmlns:a16="http://schemas.microsoft.com/office/drawing/2014/main" id="{FA2309A7-0E5B-ACEF-3960-8B198DFE3416}"/>
                </a:ext>
              </a:extLst>
            </p:cNvPr>
            <p:cNvSpPr>
              <a:spLocks noChangeAspect="1" noChangeShapeType="1"/>
            </p:cNvSpPr>
            <p:nvPr/>
          </p:nvSpPr>
          <p:spPr bwMode="auto">
            <a:xfrm>
              <a:off x="-139" y="1776"/>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2" name="Line 38">
              <a:extLst>
                <a:ext uri="{FF2B5EF4-FFF2-40B4-BE49-F238E27FC236}">
                  <a16:creationId xmlns:a16="http://schemas.microsoft.com/office/drawing/2014/main" id="{27750E2E-6202-E85F-C4DC-424B63ED4A2D}"/>
                </a:ext>
              </a:extLst>
            </p:cNvPr>
            <p:cNvSpPr>
              <a:spLocks noChangeAspect="1" noChangeShapeType="1"/>
            </p:cNvSpPr>
            <p:nvPr/>
          </p:nvSpPr>
          <p:spPr bwMode="auto">
            <a:xfrm>
              <a:off x="-139" y="1993"/>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3" name="Line 39">
              <a:extLst>
                <a:ext uri="{FF2B5EF4-FFF2-40B4-BE49-F238E27FC236}">
                  <a16:creationId xmlns:a16="http://schemas.microsoft.com/office/drawing/2014/main" id="{385D80DC-0116-3833-0775-6CBD67FFECB8}"/>
                </a:ext>
              </a:extLst>
            </p:cNvPr>
            <p:cNvSpPr>
              <a:spLocks noChangeAspect="1" noChangeShapeType="1"/>
            </p:cNvSpPr>
            <p:nvPr/>
          </p:nvSpPr>
          <p:spPr bwMode="auto">
            <a:xfrm>
              <a:off x="-139" y="2208"/>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4" name="Line 40">
              <a:extLst>
                <a:ext uri="{FF2B5EF4-FFF2-40B4-BE49-F238E27FC236}">
                  <a16:creationId xmlns:a16="http://schemas.microsoft.com/office/drawing/2014/main" id="{DB7B6142-DC60-C395-AA87-3D4BD734EF39}"/>
                </a:ext>
              </a:extLst>
            </p:cNvPr>
            <p:cNvSpPr>
              <a:spLocks noChangeAspect="1" noChangeShapeType="1"/>
            </p:cNvSpPr>
            <p:nvPr/>
          </p:nvSpPr>
          <p:spPr bwMode="auto">
            <a:xfrm>
              <a:off x="-139" y="2426"/>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5" name="Line 41">
              <a:extLst>
                <a:ext uri="{FF2B5EF4-FFF2-40B4-BE49-F238E27FC236}">
                  <a16:creationId xmlns:a16="http://schemas.microsoft.com/office/drawing/2014/main" id="{2190AA24-BE5B-27AE-B8CE-1A83DB720B93}"/>
                </a:ext>
              </a:extLst>
            </p:cNvPr>
            <p:cNvSpPr>
              <a:spLocks noChangeAspect="1" noChangeShapeType="1"/>
            </p:cNvSpPr>
            <p:nvPr/>
          </p:nvSpPr>
          <p:spPr bwMode="auto">
            <a:xfrm>
              <a:off x="-139" y="2640"/>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6" name="Line 42">
              <a:extLst>
                <a:ext uri="{FF2B5EF4-FFF2-40B4-BE49-F238E27FC236}">
                  <a16:creationId xmlns:a16="http://schemas.microsoft.com/office/drawing/2014/main" id="{F3CFF91E-1DEA-F1E5-ED82-EE26780B3FD5}"/>
                </a:ext>
              </a:extLst>
            </p:cNvPr>
            <p:cNvSpPr>
              <a:spLocks noChangeAspect="1" noChangeShapeType="1"/>
            </p:cNvSpPr>
            <p:nvPr/>
          </p:nvSpPr>
          <p:spPr bwMode="auto">
            <a:xfrm>
              <a:off x="-139" y="285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7" name="Line 43">
              <a:extLst>
                <a:ext uri="{FF2B5EF4-FFF2-40B4-BE49-F238E27FC236}">
                  <a16:creationId xmlns:a16="http://schemas.microsoft.com/office/drawing/2014/main" id="{DAF221D6-5D83-A171-3D0C-86634C5557B5}"/>
                </a:ext>
              </a:extLst>
            </p:cNvPr>
            <p:cNvSpPr>
              <a:spLocks noChangeAspect="1" noChangeShapeType="1"/>
            </p:cNvSpPr>
            <p:nvPr/>
          </p:nvSpPr>
          <p:spPr bwMode="auto">
            <a:xfrm>
              <a:off x="-139" y="3074"/>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8" name="Line 44">
              <a:extLst>
                <a:ext uri="{FF2B5EF4-FFF2-40B4-BE49-F238E27FC236}">
                  <a16:creationId xmlns:a16="http://schemas.microsoft.com/office/drawing/2014/main" id="{4506A8ED-BAA5-DA96-CD70-749EC92402EA}"/>
                </a:ext>
              </a:extLst>
            </p:cNvPr>
            <p:cNvSpPr>
              <a:spLocks noChangeAspect="1" noChangeShapeType="1"/>
            </p:cNvSpPr>
            <p:nvPr/>
          </p:nvSpPr>
          <p:spPr bwMode="auto">
            <a:xfrm>
              <a:off x="-139" y="3290"/>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29" name="Line 45">
              <a:extLst>
                <a:ext uri="{FF2B5EF4-FFF2-40B4-BE49-F238E27FC236}">
                  <a16:creationId xmlns:a16="http://schemas.microsoft.com/office/drawing/2014/main" id="{BBB7DD47-6F5A-8D36-32B1-D023B2335F0F}"/>
                </a:ext>
              </a:extLst>
            </p:cNvPr>
            <p:cNvSpPr>
              <a:spLocks noChangeAspect="1" noChangeShapeType="1"/>
            </p:cNvSpPr>
            <p:nvPr/>
          </p:nvSpPr>
          <p:spPr bwMode="auto">
            <a:xfrm>
              <a:off x="-139" y="3507"/>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0" name="Line 46">
              <a:extLst>
                <a:ext uri="{FF2B5EF4-FFF2-40B4-BE49-F238E27FC236}">
                  <a16:creationId xmlns:a16="http://schemas.microsoft.com/office/drawing/2014/main" id="{BE27960A-4820-11A4-687B-F2623FA77225}"/>
                </a:ext>
              </a:extLst>
            </p:cNvPr>
            <p:cNvSpPr>
              <a:spLocks noChangeAspect="1" noChangeShapeType="1"/>
            </p:cNvSpPr>
            <p:nvPr/>
          </p:nvSpPr>
          <p:spPr bwMode="auto">
            <a:xfrm>
              <a:off x="-139" y="3723"/>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1" name="Line 47">
              <a:extLst>
                <a:ext uri="{FF2B5EF4-FFF2-40B4-BE49-F238E27FC236}">
                  <a16:creationId xmlns:a16="http://schemas.microsoft.com/office/drawing/2014/main" id="{336542D7-2613-873E-0878-E015BF587843}"/>
                </a:ext>
              </a:extLst>
            </p:cNvPr>
            <p:cNvSpPr>
              <a:spLocks noChangeAspect="1" noChangeShapeType="1"/>
            </p:cNvSpPr>
            <p:nvPr/>
          </p:nvSpPr>
          <p:spPr bwMode="auto">
            <a:xfrm>
              <a:off x="-139" y="393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2" name="Line 48">
              <a:extLst>
                <a:ext uri="{FF2B5EF4-FFF2-40B4-BE49-F238E27FC236}">
                  <a16:creationId xmlns:a16="http://schemas.microsoft.com/office/drawing/2014/main" id="{75F8F354-4A62-0C6C-73D2-800EACCD2D8B}"/>
                </a:ext>
              </a:extLst>
            </p:cNvPr>
            <p:cNvSpPr>
              <a:spLocks noChangeAspect="1" noChangeShapeType="1"/>
            </p:cNvSpPr>
            <p:nvPr/>
          </p:nvSpPr>
          <p:spPr bwMode="auto">
            <a:xfrm>
              <a:off x="-139" y="415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3" name="Line 49">
              <a:extLst>
                <a:ext uri="{FF2B5EF4-FFF2-40B4-BE49-F238E27FC236}">
                  <a16:creationId xmlns:a16="http://schemas.microsoft.com/office/drawing/2014/main" id="{E994E5E4-835A-0DB2-506B-8216C6848A68}"/>
                </a:ext>
              </a:extLst>
            </p:cNvPr>
            <p:cNvSpPr>
              <a:spLocks noChangeAspect="1" noChangeShapeType="1"/>
            </p:cNvSpPr>
            <p:nvPr/>
          </p:nvSpPr>
          <p:spPr bwMode="auto">
            <a:xfrm>
              <a:off x="-139" y="4377"/>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4" name="Line 50">
              <a:extLst>
                <a:ext uri="{FF2B5EF4-FFF2-40B4-BE49-F238E27FC236}">
                  <a16:creationId xmlns:a16="http://schemas.microsoft.com/office/drawing/2014/main" id="{E748DD6B-78DA-58C8-3034-9ACF3A10C1AF}"/>
                </a:ext>
              </a:extLst>
            </p:cNvPr>
            <p:cNvSpPr>
              <a:spLocks noChangeAspect="1" noChangeShapeType="1"/>
            </p:cNvSpPr>
            <p:nvPr/>
          </p:nvSpPr>
          <p:spPr bwMode="auto">
            <a:xfrm>
              <a:off x="-139" y="4593"/>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5" name="Line 51">
              <a:extLst>
                <a:ext uri="{FF2B5EF4-FFF2-40B4-BE49-F238E27FC236}">
                  <a16:creationId xmlns:a16="http://schemas.microsoft.com/office/drawing/2014/main" id="{D87773E9-C2F3-B290-02F2-010E125E2A23}"/>
                </a:ext>
              </a:extLst>
            </p:cNvPr>
            <p:cNvSpPr>
              <a:spLocks noChangeAspect="1" noChangeShapeType="1"/>
            </p:cNvSpPr>
            <p:nvPr/>
          </p:nvSpPr>
          <p:spPr bwMode="auto">
            <a:xfrm>
              <a:off x="-139" y="480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6" name="Line 52">
              <a:extLst>
                <a:ext uri="{FF2B5EF4-FFF2-40B4-BE49-F238E27FC236}">
                  <a16:creationId xmlns:a16="http://schemas.microsoft.com/office/drawing/2014/main" id="{83B4473F-7FFA-6607-2306-93A28CD912C0}"/>
                </a:ext>
              </a:extLst>
            </p:cNvPr>
            <p:cNvSpPr>
              <a:spLocks noChangeAspect="1" noChangeShapeType="1"/>
            </p:cNvSpPr>
            <p:nvPr/>
          </p:nvSpPr>
          <p:spPr bwMode="auto">
            <a:xfrm>
              <a:off x="-139" y="5025"/>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7" name="Line 53">
              <a:extLst>
                <a:ext uri="{FF2B5EF4-FFF2-40B4-BE49-F238E27FC236}">
                  <a16:creationId xmlns:a16="http://schemas.microsoft.com/office/drawing/2014/main" id="{3DD0F5A5-1A25-2318-7280-1369D4C20F17}"/>
                </a:ext>
              </a:extLst>
            </p:cNvPr>
            <p:cNvSpPr>
              <a:spLocks noChangeAspect="1" noChangeShapeType="1"/>
            </p:cNvSpPr>
            <p:nvPr/>
          </p:nvSpPr>
          <p:spPr bwMode="auto">
            <a:xfrm>
              <a:off x="-139" y="5240"/>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8" name="Line 54">
              <a:extLst>
                <a:ext uri="{FF2B5EF4-FFF2-40B4-BE49-F238E27FC236}">
                  <a16:creationId xmlns:a16="http://schemas.microsoft.com/office/drawing/2014/main" id="{4864531E-6AD9-DD07-A73B-A12EF0DA13AF}"/>
                </a:ext>
              </a:extLst>
            </p:cNvPr>
            <p:cNvSpPr>
              <a:spLocks noChangeAspect="1" noChangeShapeType="1"/>
            </p:cNvSpPr>
            <p:nvPr/>
          </p:nvSpPr>
          <p:spPr bwMode="auto">
            <a:xfrm>
              <a:off x="-139" y="5459"/>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6439" name="Line 55">
              <a:extLst>
                <a:ext uri="{FF2B5EF4-FFF2-40B4-BE49-F238E27FC236}">
                  <a16:creationId xmlns:a16="http://schemas.microsoft.com/office/drawing/2014/main" id="{B86749A1-7294-0FC9-2F04-D675D8805B09}"/>
                </a:ext>
              </a:extLst>
            </p:cNvPr>
            <p:cNvSpPr>
              <a:spLocks noChangeAspect="1" noChangeShapeType="1"/>
            </p:cNvSpPr>
            <p:nvPr/>
          </p:nvSpPr>
          <p:spPr bwMode="auto">
            <a:xfrm>
              <a:off x="-139" y="5675"/>
              <a:ext cx="4978"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16441" name="Text Box 57">
            <a:extLst>
              <a:ext uri="{FF2B5EF4-FFF2-40B4-BE49-F238E27FC236}">
                <a16:creationId xmlns:a16="http://schemas.microsoft.com/office/drawing/2014/main" id="{12BB99A9-B514-14B4-97A3-DC144CF7289B}"/>
              </a:ext>
            </a:extLst>
          </p:cNvPr>
          <p:cNvSpPr txBox="1">
            <a:spLocks noChangeArrowheads="1"/>
          </p:cNvSpPr>
          <p:nvPr/>
        </p:nvSpPr>
        <p:spPr bwMode="auto">
          <a:xfrm>
            <a:off x="1828800" y="152400"/>
            <a:ext cx="3657600" cy="11445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200" b="1"/>
              <a:t>Drawing Grid Object: 23 Yards x 27 YRDS</a:t>
            </a:r>
          </a:p>
          <a:p>
            <a:pPr algn="ctr">
              <a:spcBef>
                <a:spcPct val="50000"/>
              </a:spcBef>
            </a:pPr>
            <a:r>
              <a:rPr lang="en-US" altLang="en-US" sz="1200" b="1"/>
              <a:t>This is an object that is click selectable, may be reformatted, etc.  You can change the line color, move it, resize it, etc.</a:t>
            </a:r>
          </a:p>
          <a:p>
            <a:pPr algn="ctr">
              <a:spcBef>
                <a:spcPct val="50000"/>
              </a:spcBef>
            </a:pPr>
            <a:r>
              <a:rPr lang="en-US" altLang="en-US" sz="1200" b="1"/>
              <a:t>Use this page for printing your own graph paper.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512" name="Group 80">
            <a:extLst>
              <a:ext uri="{FF2B5EF4-FFF2-40B4-BE49-F238E27FC236}">
                <a16:creationId xmlns:a16="http://schemas.microsoft.com/office/drawing/2014/main" id="{B918B7F0-18F2-45A4-10B6-65344B2B792E}"/>
              </a:ext>
            </a:extLst>
          </p:cNvPr>
          <p:cNvGrpSpPr>
            <a:grpSpLocks noChangeAspect="1"/>
          </p:cNvGrpSpPr>
          <p:nvPr/>
        </p:nvGrpSpPr>
        <p:grpSpPr bwMode="auto">
          <a:xfrm>
            <a:off x="14288" y="-22225"/>
            <a:ext cx="7288212" cy="9583738"/>
            <a:chOff x="9" y="-14"/>
            <a:chExt cx="4591" cy="6037"/>
          </a:xfrm>
        </p:grpSpPr>
        <p:sp>
          <p:nvSpPr>
            <p:cNvPr id="18436" name="Line 4">
              <a:extLst>
                <a:ext uri="{FF2B5EF4-FFF2-40B4-BE49-F238E27FC236}">
                  <a16:creationId xmlns:a16="http://schemas.microsoft.com/office/drawing/2014/main" id="{1C5F5406-0A1C-C8F0-E357-84D97D1705CD}"/>
                </a:ext>
              </a:extLst>
            </p:cNvPr>
            <p:cNvSpPr>
              <a:spLocks noChangeAspect="1" noChangeShapeType="1"/>
            </p:cNvSpPr>
            <p:nvPr/>
          </p:nvSpPr>
          <p:spPr bwMode="auto">
            <a:xfrm>
              <a:off x="9" y="-14"/>
              <a:ext cx="1" cy="603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37" name="Line 5">
              <a:extLst>
                <a:ext uri="{FF2B5EF4-FFF2-40B4-BE49-F238E27FC236}">
                  <a16:creationId xmlns:a16="http://schemas.microsoft.com/office/drawing/2014/main" id="{BB38D676-3C07-5D43-6044-C786AEC378C1}"/>
                </a:ext>
              </a:extLst>
            </p:cNvPr>
            <p:cNvSpPr>
              <a:spLocks noChangeAspect="1" noChangeShapeType="1"/>
            </p:cNvSpPr>
            <p:nvPr/>
          </p:nvSpPr>
          <p:spPr bwMode="auto">
            <a:xfrm>
              <a:off x="153" y="-14"/>
              <a:ext cx="1" cy="603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38" name="Line 6">
              <a:extLst>
                <a:ext uri="{FF2B5EF4-FFF2-40B4-BE49-F238E27FC236}">
                  <a16:creationId xmlns:a16="http://schemas.microsoft.com/office/drawing/2014/main" id="{8EC2B10D-A283-AEF7-2995-A12F7CB9BD26}"/>
                </a:ext>
              </a:extLst>
            </p:cNvPr>
            <p:cNvSpPr>
              <a:spLocks noChangeAspect="1" noChangeShapeType="1"/>
            </p:cNvSpPr>
            <p:nvPr/>
          </p:nvSpPr>
          <p:spPr bwMode="auto">
            <a:xfrm>
              <a:off x="296" y="-14"/>
              <a:ext cx="1" cy="603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39" name="Line 7">
              <a:extLst>
                <a:ext uri="{FF2B5EF4-FFF2-40B4-BE49-F238E27FC236}">
                  <a16:creationId xmlns:a16="http://schemas.microsoft.com/office/drawing/2014/main" id="{EC125514-DD15-B772-D416-654059150915}"/>
                </a:ext>
              </a:extLst>
            </p:cNvPr>
            <p:cNvSpPr>
              <a:spLocks noChangeAspect="1" noChangeShapeType="1"/>
            </p:cNvSpPr>
            <p:nvPr/>
          </p:nvSpPr>
          <p:spPr bwMode="auto">
            <a:xfrm>
              <a:off x="440" y="-14"/>
              <a:ext cx="1" cy="6036"/>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0" name="Line 8">
              <a:extLst>
                <a:ext uri="{FF2B5EF4-FFF2-40B4-BE49-F238E27FC236}">
                  <a16:creationId xmlns:a16="http://schemas.microsoft.com/office/drawing/2014/main" id="{4CC762DE-11F4-112A-FCF7-7B581DF818F7}"/>
                </a:ext>
              </a:extLst>
            </p:cNvPr>
            <p:cNvSpPr>
              <a:spLocks noChangeAspect="1" noChangeShapeType="1"/>
            </p:cNvSpPr>
            <p:nvPr/>
          </p:nvSpPr>
          <p:spPr bwMode="auto">
            <a:xfrm>
              <a:off x="583"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1" name="Line 9">
              <a:extLst>
                <a:ext uri="{FF2B5EF4-FFF2-40B4-BE49-F238E27FC236}">
                  <a16:creationId xmlns:a16="http://schemas.microsoft.com/office/drawing/2014/main" id="{84650CE0-45E7-C00D-58C5-6CE9147E154A}"/>
                </a:ext>
              </a:extLst>
            </p:cNvPr>
            <p:cNvSpPr>
              <a:spLocks noChangeAspect="1" noChangeShapeType="1"/>
            </p:cNvSpPr>
            <p:nvPr/>
          </p:nvSpPr>
          <p:spPr bwMode="auto">
            <a:xfrm>
              <a:off x="726"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2" name="Line 10">
              <a:extLst>
                <a:ext uri="{FF2B5EF4-FFF2-40B4-BE49-F238E27FC236}">
                  <a16:creationId xmlns:a16="http://schemas.microsoft.com/office/drawing/2014/main" id="{8C4F5258-CBE9-6AFA-5AD3-79ADFCB3C94C}"/>
                </a:ext>
              </a:extLst>
            </p:cNvPr>
            <p:cNvSpPr>
              <a:spLocks noChangeAspect="1" noChangeShapeType="1"/>
            </p:cNvSpPr>
            <p:nvPr/>
          </p:nvSpPr>
          <p:spPr bwMode="auto">
            <a:xfrm>
              <a:off x="870"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3" name="Line 11">
              <a:extLst>
                <a:ext uri="{FF2B5EF4-FFF2-40B4-BE49-F238E27FC236}">
                  <a16:creationId xmlns:a16="http://schemas.microsoft.com/office/drawing/2014/main" id="{5911968C-5228-236F-42D5-6FCCA7A064AA}"/>
                </a:ext>
              </a:extLst>
            </p:cNvPr>
            <p:cNvSpPr>
              <a:spLocks noChangeAspect="1" noChangeShapeType="1"/>
            </p:cNvSpPr>
            <p:nvPr/>
          </p:nvSpPr>
          <p:spPr bwMode="auto">
            <a:xfrm>
              <a:off x="1013"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4" name="Line 12">
              <a:extLst>
                <a:ext uri="{FF2B5EF4-FFF2-40B4-BE49-F238E27FC236}">
                  <a16:creationId xmlns:a16="http://schemas.microsoft.com/office/drawing/2014/main" id="{64DB71EB-AFBA-30B3-9D1D-9D8041649DEC}"/>
                </a:ext>
              </a:extLst>
            </p:cNvPr>
            <p:cNvSpPr>
              <a:spLocks noChangeAspect="1" noChangeShapeType="1"/>
            </p:cNvSpPr>
            <p:nvPr/>
          </p:nvSpPr>
          <p:spPr bwMode="auto">
            <a:xfrm>
              <a:off x="1157"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5" name="Line 13">
              <a:extLst>
                <a:ext uri="{FF2B5EF4-FFF2-40B4-BE49-F238E27FC236}">
                  <a16:creationId xmlns:a16="http://schemas.microsoft.com/office/drawing/2014/main" id="{02C410B4-676D-DD6B-1512-AFBDD1674C26}"/>
                </a:ext>
              </a:extLst>
            </p:cNvPr>
            <p:cNvSpPr>
              <a:spLocks noChangeAspect="1" noChangeShapeType="1"/>
            </p:cNvSpPr>
            <p:nvPr/>
          </p:nvSpPr>
          <p:spPr bwMode="auto">
            <a:xfrm>
              <a:off x="1300" y="-14"/>
              <a:ext cx="1" cy="603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6" name="Line 14">
              <a:extLst>
                <a:ext uri="{FF2B5EF4-FFF2-40B4-BE49-F238E27FC236}">
                  <a16:creationId xmlns:a16="http://schemas.microsoft.com/office/drawing/2014/main" id="{0F703409-0BD5-CC66-47B3-948835411516}"/>
                </a:ext>
              </a:extLst>
            </p:cNvPr>
            <p:cNvSpPr>
              <a:spLocks noChangeAspect="1" noChangeShapeType="1"/>
            </p:cNvSpPr>
            <p:nvPr/>
          </p:nvSpPr>
          <p:spPr bwMode="auto">
            <a:xfrm>
              <a:off x="1444"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7" name="Line 15">
              <a:extLst>
                <a:ext uri="{FF2B5EF4-FFF2-40B4-BE49-F238E27FC236}">
                  <a16:creationId xmlns:a16="http://schemas.microsoft.com/office/drawing/2014/main" id="{CE9C5145-A162-A87B-65EA-685BE865967D}"/>
                </a:ext>
              </a:extLst>
            </p:cNvPr>
            <p:cNvSpPr>
              <a:spLocks noChangeAspect="1" noChangeShapeType="1"/>
            </p:cNvSpPr>
            <p:nvPr/>
          </p:nvSpPr>
          <p:spPr bwMode="auto">
            <a:xfrm>
              <a:off x="1588"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8" name="Line 16">
              <a:extLst>
                <a:ext uri="{FF2B5EF4-FFF2-40B4-BE49-F238E27FC236}">
                  <a16:creationId xmlns:a16="http://schemas.microsoft.com/office/drawing/2014/main" id="{6EACCBD3-83ED-C0C3-D669-3FCB871EB97F}"/>
                </a:ext>
              </a:extLst>
            </p:cNvPr>
            <p:cNvSpPr>
              <a:spLocks noChangeAspect="1" noChangeShapeType="1"/>
            </p:cNvSpPr>
            <p:nvPr/>
          </p:nvSpPr>
          <p:spPr bwMode="auto">
            <a:xfrm>
              <a:off x="1731"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49" name="Line 17">
              <a:extLst>
                <a:ext uri="{FF2B5EF4-FFF2-40B4-BE49-F238E27FC236}">
                  <a16:creationId xmlns:a16="http://schemas.microsoft.com/office/drawing/2014/main" id="{00DA566F-A0FB-1275-2C4A-75DF7CDB1B40}"/>
                </a:ext>
              </a:extLst>
            </p:cNvPr>
            <p:cNvSpPr>
              <a:spLocks noChangeAspect="1" noChangeShapeType="1"/>
            </p:cNvSpPr>
            <p:nvPr/>
          </p:nvSpPr>
          <p:spPr bwMode="auto">
            <a:xfrm>
              <a:off x="1874"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0" name="Line 18">
              <a:extLst>
                <a:ext uri="{FF2B5EF4-FFF2-40B4-BE49-F238E27FC236}">
                  <a16:creationId xmlns:a16="http://schemas.microsoft.com/office/drawing/2014/main" id="{98D54541-FA38-AB1B-F4E3-57FE4C433EA6}"/>
                </a:ext>
              </a:extLst>
            </p:cNvPr>
            <p:cNvSpPr>
              <a:spLocks noChangeAspect="1" noChangeShapeType="1"/>
            </p:cNvSpPr>
            <p:nvPr/>
          </p:nvSpPr>
          <p:spPr bwMode="auto">
            <a:xfrm>
              <a:off x="2017"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1" name="Line 19">
              <a:extLst>
                <a:ext uri="{FF2B5EF4-FFF2-40B4-BE49-F238E27FC236}">
                  <a16:creationId xmlns:a16="http://schemas.microsoft.com/office/drawing/2014/main" id="{BFF709DF-C828-B408-A7D7-AB1E9F3A57BD}"/>
                </a:ext>
              </a:extLst>
            </p:cNvPr>
            <p:cNvSpPr>
              <a:spLocks noChangeAspect="1" noChangeShapeType="1"/>
            </p:cNvSpPr>
            <p:nvPr/>
          </p:nvSpPr>
          <p:spPr bwMode="auto">
            <a:xfrm>
              <a:off x="2161"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2" name="Line 20">
              <a:extLst>
                <a:ext uri="{FF2B5EF4-FFF2-40B4-BE49-F238E27FC236}">
                  <a16:creationId xmlns:a16="http://schemas.microsoft.com/office/drawing/2014/main" id="{057E451C-9F04-DC89-03EB-6CA1C6C2780D}"/>
                </a:ext>
              </a:extLst>
            </p:cNvPr>
            <p:cNvSpPr>
              <a:spLocks noChangeAspect="1" noChangeShapeType="1"/>
            </p:cNvSpPr>
            <p:nvPr/>
          </p:nvSpPr>
          <p:spPr bwMode="auto">
            <a:xfrm>
              <a:off x="2305" y="-14"/>
              <a:ext cx="1" cy="603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3" name="Line 21">
              <a:extLst>
                <a:ext uri="{FF2B5EF4-FFF2-40B4-BE49-F238E27FC236}">
                  <a16:creationId xmlns:a16="http://schemas.microsoft.com/office/drawing/2014/main" id="{68D355B8-4402-3C57-90B7-A60DB7238B79}"/>
                </a:ext>
              </a:extLst>
            </p:cNvPr>
            <p:cNvSpPr>
              <a:spLocks noChangeAspect="1" noChangeShapeType="1"/>
            </p:cNvSpPr>
            <p:nvPr/>
          </p:nvSpPr>
          <p:spPr bwMode="auto">
            <a:xfrm>
              <a:off x="2448"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4" name="Line 22">
              <a:extLst>
                <a:ext uri="{FF2B5EF4-FFF2-40B4-BE49-F238E27FC236}">
                  <a16:creationId xmlns:a16="http://schemas.microsoft.com/office/drawing/2014/main" id="{D0B37592-D572-7740-FA5E-358D2764CA0B}"/>
                </a:ext>
              </a:extLst>
            </p:cNvPr>
            <p:cNvSpPr>
              <a:spLocks noChangeAspect="1" noChangeShapeType="1"/>
            </p:cNvSpPr>
            <p:nvPr/>
          </p:nvSpPr>
          <p:spPr bwMode="auto">
            <a:xfrm>
              <a:off x="2591"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5" name="Line 23">
              <a:extLst>
                <a:ext uri="{FF2B5EF4-FFF2-40B4-BE49-F238E27FC236}">
                  <a16:creationId xmlns:a16="http://schemas.microsoft.com/office/drawing/2014/main" id="{AC9DCBCB-F4F3-081B-DE25-4B82A8129B2E}"/>
                </a:ext>
              </a:extLst>
            </p:cNvPr>
            <p:cNvSpPr>
              <a:spLocks noChangeAspect="1" noChangeShapeType="1"/>
            </p:cNvSpPr>
            <p:nvPr/>
          </p:nvSpPr>
          <p:spPr bwMode="auto">
            <a:xfrm>
              <a:off x="2734"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6" name="Line 24">
              <a:extLst>
                <a:ext uri="{FF2B5EF4-FFF2-40B4-BE49-F238E27FC236}">
                  <a16:creationId xmlns:a16="http://schemas.microsoft.com/office/drawing/2014/main" id="{7EBCA4DC-119A-8FF8-6199-CFF355F1C4F3}"/>
                </a:ext>
              </a:extLst>
            </p:cNvPr>
            <p:cNvSpPr>
              <a:spLocks noChangeAspect="1" noChangeShapeType="1"/>
            </p:cNvSpPr>
            <p:nvPr/>
          </p:nvSpPr>
          <p:spPr bwMode="auto">
            <a:xfrm>
              <a:off x="2878"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7" name="Line 25">
              <a:extLst>
                <a:ext uri="{FF2B5EF4-FFF2-40B4-BE49-F238E27FC236}">
                  <a16:creationId xmlns:a16="http://schemas.microsoft.com/office/drawing/2014/main" id="{C3D90E88-AF87-D9E6-E178-C1E821189425}"/>
                </a:ext>
              </a:extLst>
            </p:cNvPr>
            <p:cNvSpPr>
              <a:spLocks noChangeAspect="1" noChangeShapeType="1"/>
            </p:cNvSpPr>
            <p:nvPr/>
          </p:nvSpPr>
          <p:spPr bwMode="auto">
            <a:xfrm>
              <a:off x="3020"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8" name="Line 26">
              <a:extLst>
                <a:ext uri="{FF2B5EF4-FFF2-40B4-BE49-F238E27FC236}">
                  <a16:creationId xmlns:a16="http://schemas.microsoft.com/office/drawing/2014/main" id="{A54AEB5F-8651-3D4A-445F-A4C8D1BAA6F4}"/>
                </a:ext>
              </a:extLst>
            </p:cNvPr>
            <p:cNvSpPr>
              <a:spLocks noChangeAspect="1" noChangeShapeType="1"/>
            </p:cNvSpPr>
            <p:nvPr/>
          </p:nvSpPr>
          <p:spPr bwMode="auto">
            <a:xfrm>
              <a:off x="3164" y="-14"/>
              <a:ext cx="1" cy="6033"/>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59" name="Line 27">
              <a:extLst>
                <a:ext uri="{FF2B5EF4-FFF2-40B4-BE49-F238E27FC236}">
                  <a16:creationId xmlns:a16="http://schemas.microsoft.com/office/drawing/2014/main" id="{7B905D89-63E6-532B-112F-B540A2FD1562}"/>
                </a:ext>
              </a:extLst>
            </p:cNvPr>
            <p:cNvSpPr>
              <a:spLocks noChangeAspect="1" noChangeShapeType="1"/>
            </p:cNvSpPr>
            <p:nvPr/>
          </p:nvSpPr>
          <p:spPr bwMode="auto">
            <a:xfrm>
              <a:off x="3308"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0" name="Line 28">
              <a:extLst>
                <a:ext uri="{FF2B5EF4-FFF2-40B4-BE49-F238E27FC236}">
                  <a16:creationId xmlns:a16="http://schemas.microsoft.com/office/drawing/2014/main" id="{3F370FEC-76C3-8A2D-DAA4-D2848588EDDF}"/>
                </a:ext>
              </a:extLst>
            </p:cNvPr>
            <p:cNvSpPr>
              <a:spLocks noChangeAspect="1" noChangeShapeType="1"/>
            </p:cNvSpPr>
            <p:nvPr/>
          </p:nvSpPr>
          <p:spPr bwMode="auto">
            <a:xfrm>
              <a:off x="3451"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1" name="Line 29">
              <a:extLst>
                <a:ext uri="{FF2B5EF4-FFF2-40B4-BE49-F238E27FC236}">
                  <a16:creationId xmlns:a16="http://schemas.microsoft.com/office/drawing/2014/main" id="{34C27645-C8AC-3366-F2EA-0E5A20115FF2}"/>
                </a:ext>
              </a:extLst>
            </p:cNvPr>
            <p:cNvSpPr>
              <a:spLocks noChangeAspect="1" noChangeShapeType="1"/>
            </p:cNvSpPr>
            <p:nvPr/>
          </p:nvSpPr>
          <p:spPr bwMode="auto">
            <a:xfrm>
              <a:off x="3595"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2" name="Line 30">
              <a:extLst>
                <a:ext uri="{FF2B5EF4-FFF2-40B4-BE49-F238E27FC236}">
                  <a16:creationId xmlns:a16="http://schemas.microsoft.com/office/drawing/2014/main" id="{E8B3E087-79B9-FECC-6E9E-88859CB5CAE5}"/>
                </a:ext>
              </a:extLst>
            </p:cNvPr>
            <p:cNvSpPr>
              <a:spLocks noChangeAspect="1" noChangeShapeType="1"/>
            </p:cNvSpPr>
            <p:nvPr/>
          </p:nvSpPr>
          <p:spPr bwMode="auto">
            <a:xfrm>
              <a:off x="3738"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3" name="Line 31">
              <a:extLst>
                <a:ext uri="{FF2B5EF4-FFF2-40B4-BE49-F238E27FC236}">
                  <a16:creationId xmlns:a16="http://schemas.microsoft.com/office/drawing/2014/main" id="{CB7ED003-DCF9-E968-8988-0D18C3777315}"/>
                </a:ext>
              </a:extLst>
            </p:cNvPr>
            <p:cNvSpPr>
              <a:spLocks noChangeAspect="1" noChangeShapeType="1"/>
            </p:cNvSpPr>
            <p:nvPr/>
          </p:nvSpPr>
          <p:spPr bwMode="auto">
            <a:xfrm>
              <a:off x="3882"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4" name="Line 32">
              <a:extLst>
                <a:ext uri="{FF2B5EF4-FFF2-40B4-BE49-F238E27FC236}">
                  <a16:creationId xmlns:a16="http://schemas.microsoft.com/office/drawing/2014/main" id="{644411FD-C784-92FA-187F-3736EB922D51}"/>
                </a:ext>
              </a:extLst>
            </p:cNvPr>
            <p:cNvSpPr>
              <a:spLocks noChangeAspect="1" noChangeShapeType="1"/>
            </p:cNvSpPr>
            <p:nvPr/>
          </p:nvSpPr>
          <p:spPr bwMode="auto">
            <a:xfrm>
              <a:off x="4026" y="-14"/>
              <a:ext cx="1" cy="6032"/>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5" name="Line 33">
              <a:extLst>
                <a:ext uri="{FF2B5EF4-FFF2-40B4-BE49-F238E27FC236}">
                  <a16:creationId xmlns:a16="http://schemas.microsoft.com/office/drawing/2014/main" id="{9BCD2B6C-792F-A0FD-5C0A-222BC3466041}"/>
                </a:ext>
              </a:extLst>
            </p:cNvPr>
            <p:cNvSpPr>
              <a:spLocks noChangeAspect="1" noChangeShapeType="1"/>
            </p:cNvSpPr>
            <p:nvPr/>
          </p:nvSpPr>
          <p:spPr bwMode="auto">
            <a:xfrm>
              <a:off x="4168"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6" name="Line 34">
              <a:extLst>
                <a:ext uri="{FF2B5EF4-FFF2-40B4-BE49-F238E27FC236}">
                  <a16:creationId xmlns:a16="http://schemas.microsoft.com/office/drawing/2014/main" id="{BD4CC8C7-D460-E935-C5AE-0CF7468ACD6B}"/>
                </a:ext>
              </a:extLst>
            </p:cNvPr>
            <p:cNvSpPr>
              <a:spLocks noChangeAspect="1" noChangeShapeType="1"/>
            </p:cNvSpPr>
            <p:nvPr/>
          </p:nvSpPr>
          <p:spPr bwMode="auto">
            <a:xfrm>
              <a:off x="4312"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7" name="Line 35">
              <a:extLst>
                <a:ext uri="{FF2B5EF4-FFF2-40B4-BE49-F238E27FC236}">
                  <a16:creationId xmlns:a16="http://schemas.microsoft.com/office/drawing/2014/main" id="{F3C11BF5-7331-60B8-21CE-7C0D1DA06FA6}"/>
                </a:ext>
              </a:extLst>
            </p:cNvPr>
            <p:cNvSpPr>
              <a:spLocks noChangeAspect="1" noChangeShapeType="1"/>
            </p:cNvSpPr>
            <p:nvPr/>
          </p:nvSpPr>
          <p:spPr bwMode="auto">
            <a:xfrm>
              <a:off x="4455"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8" name="Line 36">
              <a:extLst>
                <a:ext uri="{FF2B5EF4-FFF2-40B4-BE49-F238E27FC236}">
                  <a16:creationId xmlns:a16="http://schemas.microsoft.com/office/drawing/2014/main" id="{2A0FBBBA-55F9-F0FC-E585-FF782FC4CC37}"/>
                </a:ext>
              </a:extLst>
            </p:cNvPr>
            <p:cNvSpPr>
              <a:spLocks noChangeAspect="1" noChangeShapeType="1"/>
            </p:cNvSpPr>
            <p:nvPr/>
          </p:nvSpPr>
          <p:spPr bwMode="auto">
            <a:xfrm>
              <a:off x="4599" y="-14"/>
              <a:ext cx="1" cy="6030"/>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69" name="Line 37">
              <a:extLst>
                <a:ext uri="{FF2B5EF4-FFF2-40B4-BE49-F238E27FC236}">
                  <a16:creationId xmlns:a16="http://schemas.microsoft.com/office/drawing/2014/main" id="{E6A41A88-ED2E-E6D9-26E0-603FB94A96E7}"/>
                </a:ext>
              </a:extLst>
            </p:cNvPr>
            <p:cNvSpPr>
              <a:spLocks noChangeAspect="1" noChangeShapeType="1"/>
            </p:cNvSpPr>
            <p:nvPr/>
          </p:nvSpPr>
          <p:spPr bwMode="auto">
            <a:xfrm>
              <a:off x="9" y="-14"/>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0" name="Line 38">
              <a:extLst>
                <a:ext uri="{FF2B5EF4-FFF2-40B4-BE49-F238E27FC236}">
                  <a16:creationId xmlns:a16="http://schemas.microsoft.com/office/drawing/2014/main" id="{C271190E-CFEE-E34A-5E02-D879FCAD8AE3}"/>
                </a:ext>
              </a:extLst>
            </p:cNvPr>
            <p:cNvSpPr>
              <a:spLocks noChangeAspect="1" noChangeShapeType="1"/>
            </p:cNvSpPr>
            <p:nvPr/>
          </p:nvSpPr>
          <p:spPr bwMode="auto">
            <a:xfrm>
              <a:off x="9" y="130"/>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1" name="Line 39">
              <a:extLst>
                <a:ext uri="{FF2B5EF4-FFF2-40B4-BE49-F238E27FC236}">
                  <a16:creationId xmlns:a16="http://schemas.microsoft.com/office/drawing/2014/main" id="{A3A89511-6E10-D116-6AEE-FFAF46A7EB7D}"/>
                </a:ext>
              </a:extLst>
            </p:cNvPr>
            <p:cNvSpPr>
              <a:spLocks noChangeAspect="1" noChangeShapeType="1"/>
            </p:cNvSpPr>
            <p:nvPr/>
          </p:nvSpPr>
          <p:spPr bwMode="auto">
            <a:xfrm>
              <a:off x="9" y="274"/>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2" name="Line 40">
              <a:extLst>
                <a:ext uri="{FF2B5EF4-FFF2-40B4-BE49-F238E27FC236}">
                  <a16:creationId xmlns:a16="http://schemas.microsoft.com/office/drawing/2014/main" id="{CB746CE4-C906-A2E7-1A75-EDBD8DD73939}"/>
                </a:ext>
              </a:extLst>
            </p:cNvPr>
            <p:cNvSpPr>
              <a:spLocks noChangeAspect="1" noChangeShapeType="1"/>
            </p:cNvSpPr>
            <p:nvPr/>
          </p:nvSpPr>
          <p:spPr bwMode="auto">
            <a:xfrm>
              <a:off x="9" y="417"/>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3" name="Line 41">
              <a:extLst>
                <a:ext uri="{FF2B5EF4-FFF2-40B4-BE49-F238E27FC236}">
                  <a16:creationId xmlns:a16="http://schemas.microsoft.com/office/drawing/2014/main" id="{AAC57A33-E40A-376D-8688-31E4A3847F63}"/>
                </a:ext>
              </a:extLst>
            </p:cNvPr>
            <p:cNvSpPr>
              <a:spLocks noChangeAspect="1" noChangeShapeType="1"/>
            </p:cNvSpPr>
            <p:nvPr/>
          </p:nvSpPr>
          <p:spPr bwMode="auto">
            <a:xfrm>
              <a:off x="9" y="561"/>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4" name="Line 42">
              <a:extLst>
                <a:ext uri="{FF2B5EF4-FFF2-40B4-BE49-F238E27FC236}">
                  <a16:creationId xmlns:a16="http://schemas.microsoft.com/office/drawing/2014/main" id="{50CE5CE1-685F-5174-C193-0B0BDCD172EF}"/>
                </a:ext>
              </a:extLst>
            </p:cNvPr>
            <p:cNvSpPr>
              <a:spLocks noChangeAspect="1" noChangeShapeType="1"/>
            </p:cNvSpPr>
            <p:nvPr/>
          </p:nvSpPr>
          <p:spPr bwMode="auto">
            <a:xfrm>
              <a:off x="9" y="705"/>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5" name="Line 43">
              <a:extLst>
                <a:ext uri="{FF2B5EF4-FFF2-40B4-BE49-F238E27FC236}">
                  <a16:creationId xmlns:a16="http://schemas.microsoft.com/office/drawing/2014/main" id="{A781539B-68F0-48F2-9B89-0F25DE00C3EC}"/>
                </a:ext>
              </a:extLst>
            </p:cNvPr>
            <p:cNvSpPr>
              <a:spLocks noChangeAspect="1" noChangeShapeType="1"/>
            </p:cNvSpPr>
            <p:nvPr/>
          </p:nvSpPr>
          <p:spPr bwMode="auto">
            <a:xfrm>
              <a:off x="9" y="849"/>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6" name="Line 44">
              <a:extLst>
                <a:ext uri="{FF2B5EF4-FFF2-40B4-BE49-F238E27FC236}">
                  <a16:creationId xmlns:a16="http://schemas.microsoft.com/office/drawing/2014/main" id="{1ACD3927-9E11-BE84-3724-53A845BADF5D}"/>
                </a:ext>
              </a:extLst>
            </p:cNvPr>
            <p:cNvSpPr>
              <a:spLocks noChangeAspect="1" noChangeShapeType="1"/>
            </p:cNvSpPr>
            <p:nvPr/>
          </p:nvSpPr>
          <p:spPr bwMode="auto">
            <a:xfrm>
              <a:off x="9" y="992"/>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7" name="Line 45">
              <a:extLst>
                <a:ext uri="{FF2B5EF4-FFF2-40B4-BE49-F238E27FC236}">
                  <a16:creationId xmlns:a16="http://schemas.microsoft.com/office/drawing/2014/main" id="{A8F934BC-5D3B-447F-0149-05FD1C4C4AA7}"/>
                </a:ext>
              </a:extLst>
            </p:cNvPr>
            <p:cNvSpPr>
              <a:spLocks noChangeAspect="1" noChangeShapeType="1"/>
            </p:cNvSpPr>
            <p:nvPr/>
          </p:nvSpPr>
          <p:spPr bwMode="auto">
            <a:xfrm>
              <a:off x="9" y="1136"/>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8" name="Line 46">
              <a:extLst>
                <a:ext uri="{FF2B5EF4-FFF2-40B4-BE49-F238E27FC236}">
                  <a16:creationId xmlns:a16="http://schemas.microsoft.com/office/drawing/2014/main" id="{E4B1DEC3-2EF7-8F83-24BC-54EA98AA2297}"/>
                </a:ext>
              </a:extLst>
            </p:cNvPr>
            <p:cNvSpPr>
              <a:spLocks noChangeAspect="1" noChangeShapeType="1"/>
            </p:cNvSpPr>
            <p:nvPr/>
          </p:nvSpPr>
          <p:spPr bwMode="auto">
            <a:xfrm>
              <a:off x="9" y="1280"/>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79" name="Line 47">
              <a:extLst>
                <a:ext uri="{FF2B5EF4-FFF2-40B4-BE49-F238E27FC236}">
                  <a16:creationId xmlns:a16="http://schemas.microsoft.com/office/drawing/2014/main" id="{8514C87A-8671-DC5A-7D7A-AFA7D8FBA34E}"/>
                </a:ext>
              </a:extLst>
            </p:cNvPr>
            <p:cNvSpPr>
              <a:spLocks noChangeAspect="1" noChangeShapeType="1"/>
            </p:cNvSpPr>
            <p:nvPr/>
          </p:nvSpPr>
          <p:spPr bwMode="auto">
            <a:xfrm>
              <a:off x="9" y="1423"/>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0" name="Line 48">
              <a:extLst>
                <a:ext uri="{FF2B5EF4-FFF2-40B4-BE49-F238E27FC236}">
                  <a16:creationId xmlns:a16="http://schemas.microsoft.com/office/drawing/2014/main" id="{5DA0806D-9E79-CA67-68FC-5F8B937D5DC3}"/>
                </a:ext>
              </a:extLst>
            </p:cNvPr>
            <p:cNvSpPr>
              <a:spLocks noChangeAspect="1" noChangeShapeType="1"/>
            </p:cNvSpPr>
            <p:nvPr/>
          </p:nvSpPr>
          <p:spPr bwMode="auto">
            <a:xfrm>
              <a:off x="9" y="1567"/>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1" name="Line 49">
              <a:extLst>
                <a:ext uri="{FF2B5EF4-FFF2-40B4-BE49-F238E27FC236}">
                  <a16:creationId xmlns:a16="http://schemas.microsoft.com/office/drawing/2014/main" id="{219999B2-8746-2C15-21BA-2C5E52879D2C}"/>
                </a:ext>
              </a:extLst>
            </p:cNvPr>
            <p:cNvSpPr>
              <a:spLocks noChangeAspect="1" noChangeShapeType="1"/>
            </p:cNvSpPr>
            <p:nvPr/>
          </p:nvSpPr>
          <p:spPr bwMode="auto">
            <a:xfrm>
              <a:off x="9" y="1711"/>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2" name="Line 50">
              <a:extLst>
                <a:ext uri="{FF2B5EF4-FFF2-40B4-BE49-F238E27FC236}">
                  <a16:creationId xmlns:a16="http://schemas.microsoft.com/office/drawing/2014/main" id="{A15654D1-714B-64B5-2426-B8DC92FD9BC6}"/>
                </a:ext>
              </a:extLst>
            </p:cNvPr>
            <p:cNvSpPr>
              <a:spLocks noChangeAspect="1" noChangeShapeType="1"/>
            </p:cNvSpPr>
            <p:nvPr/>
          </p:nvSpPr>
          <p:spPr bwMode="auto">
            <a:xfrm>
              <a:off x="9" y="1855"/>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3" name="Line 51">
              <a:extLst>
                <a:ext uri="{FF2B5EF4-FFF2-40B4-BE49-F238E27FC236}">
                  <a16:creationId xmlns:a16="http://schemas.microsoft.com/office/drawing/2014/main" id="{8BE47CB4-F84C-372B-A08B-A03C857E1AB9}"/>
                </a:ext>
              </a:extLst>
            </p:cNvPr>
            <p:cNvSpPr>
              <a:spLocks noChangeAspect="1" noChangeShapeType="1"/>
            </p:cNvSpPr>
            <p:nvPr/>
          </p:nvSpPr>
          <p:spPr bwMode="auto">
            <a:xfrm>
              <a:off x="9" y="1998"/>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4" name="Line 52">
              <a:extLst>
                <a:ext uri="{FF2B5EF4-FFF2-40B4-BE49-F238E27FC236}">
                  <a16:creationId xmlns:a16="http://schemas.microsoft.com/office/drawing/2014/main" id="{699B5305-B600-ADFA-6D2B-D323852EDE6D}"/>
                </a:ext>
              </a:extLst>
            </p:cNvPr>
            <p:cNvSpPr>
              <a:spLocks noChangeAspect="1" noChangeShapeType="1"/>
            </p:cNvSpPr>
            <p:nvPr/>
          </p:nvSpPr>
          <p:spPr bwMode="auto">
            <a:xfrm>
              <a:off x="9" y="2142"/>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5" name="Line 53">
              <a:extLst>
                <a:ext uri="{FF2B5EF4-FFF2-40B4-BE49-F238E27FC236}">
                  <a16:creationId xmlns:a16="http://schemas.microsoft.com/office/drawing/2014/main" id="{BF1E716C-7380-4155-52C5-01ED4D38EB8A}"/>
                </a:ext>
              </a:extLst>
            </p:cNvPr>
            <p:cNvSpPr>
              <a:spLocks noChangeAspect="1" noChangeShapeType="1"/>
            </p:cNvSpPr>
            <p:nvPr/>
          </p:nvSpPr>
          <p:spPr bwMode="auto">
            <a:xfrm>
              <a:off x="9" y="2286"/>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6" name="Line 54">
              <a:extLst>
                <a:ext uri="{FF2B5EF4-FFF2-40B4-BE49-F238E27FC236}">
                  <a16:creationId xmlns:a16="http://schemas.microsoft.com/office/drawing/2014/main" id="{BDE1E295-4DE7-2888-A323-8680F05B4642}"/>
                </a:ext>
              </a:extLst>
            </p:cNvPr>
            <p:cNvSpPr>
              <a:spLocks noChangeAspect="1" noChangeShapeType="1"/>
            </p:cNvSpPr>
            <p:nvPr/>
          </p:nvSpPr>
          <p:spPr bwMode="auto">
            <a:xfrm>
              <a:off x="9" y="2429"/>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7" name="Line 55">
              <a:extLst>
                <a:ext uri="{FF2B5EF4-FFF2-40B4-BE49-F238E27FC236}">
                  <a16:creationId xmlns:a16="http://schemas.microsoft.com/office/drawing/2014/main" id="{52E23AD9-D50D-BECB-9AD7-C227CADBD6FC}"/>
                </a:ext>
              </a:extLst>
            </p:cNvPr>
            <p:cNvSpPr>
              <a:spLocks noChangeAspect="1" noChangeShapeType="1"/>
            </p:cNvSpPr>
            <p:nvPr/>
          </p:nvSpPr>
          <p:spPr bwMode="auto">
            <a:xfrm>
              <a:off x="9" y="2573"/>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8" name="Line 56">
              <a:extLst>
                <a:ext uri="{FF2B5EF4-FFF2-40B4-BE49-F238E27FC236}">
                  <a16:creationId xmlns:a16="http://schemas.microsoft.com/office/drawing/2014/main" id="{BEC2D21A-2EB5-587B-B6C7-0A7CA92D8FEF}"/>
                </a:ext>
              </a:extLst>
            </p:cNvPr>
            <p:cNvSpPr>
              <a:spLocks noChangeAspect="1" noChangeShapeType="1"/>
            </p:cNvSpPr>
            <p:nvPr/>
          </p:nvSpPr>
          <p:spPr bwMode="auto">
            <a:xfrm>
              <a:off x="9" y="2717"/>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89" name="Line 57">
              <a:extLst>
                <a:ext uri="{FF2B5EF4-FFF2-40B4-BE49-F238E27FC236}">
                  <a16:creationId xmlns:a16="http://schemas.microsoft.com/office/drawing/2014/main" id="{59246198-0F0E-21EC-A41F-1D997FD5BB9B}"/>
                </a:ext>
              </a:extLst>
            </p:cNvPr>
            <p:cNvSpPr>
              <a:spLocks noChangeAspect="1" noChangeShapeType="1"/>
            </p:cNvSpPr>
            <p:nvPr/>
          </p:nvSpPr>
          <p:spPr bwMode="auto">
            <a:xfrm>
              <a:off x="9" y="2861"/>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0" name="Line 58">
              <a:extLst>
                <a:ext uri="{FF2B5EF4-FFF2-40B4-BE49-F238E27FC236}">
                  <a16:creationId xmlns:a16="http://schemas.microsoft.com/office/drawing/2014/main" id="{4D494E70-3F92-3D29-4426-91937E7BF7AA}"/>
                </a:ext>
              </a:extLst>
            </p:cNvPr>
            <p:cNvSpPr>
              <a:spLocks noChangeAspect="1" noChangeShapeType="1"/>
            </p:cNvSpPr>
            <p:nvPr/>
          </p:nvSpPr>
          <p:spPr bwMode="auto">
            <a:xfrm>
              <a:off x="9" y="3004"/>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1" name="Line 59">
              <a:extLst>
                <a:ext uri="{FF2B5EF4-FFF2-40B4-BE49-F238E27FC236}">
                  <a16:creationId xmlns:a16="http://schemas.microsoft.com/office/drawing/2014/main" id="{D63A052F-587B-A695-A1A5-F6FABF4999BE}"/>
                </a:ext>
              </a:extLst>
            </p:cNvPr>
            <p:cNvSpPr>
              <a:spLocks noChangeAspect="1" noChangeShapeType="1"/>
            </p:cNvSpPr>
            <p:nvPr/>
          </p:nvSpPr>
          <p:spPr bwMode="auto">
            <a:xfrm>
              <a:off x="9" y="3148"/>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2" name="Line 60">
              <a:extLst>
                <a:ext uri="{FF2B5EF4-FFF2-40B4-BE49-F238E27FC236}">
                  <a16:creationId xmlns:a16="http://schemas.microsoft.com/office/drawing/2014/main" id="{833CFA57-5415-E8D5-CD22-D414E84DFAFA}"/>
                </a:ext>
              </a:extLst>
            </p:cNvPr>
            <p:cNvSpPr>
              <a:spLocks noChangeAspect="1" noChangeShapeType="1"/>
            </p:cNvSpPr>
            <p:nvPr/>
          </p:nvSpPr>
          <p:spPr bwMode="auto">
            <a:xfrm>
              <a:off x="9" y="3292"/>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3" name="Line 61">
              <a:extLst>
                <a:ext uri="{FF2B5EF4-FFF2-40B4-BE49-F238E27FC236}">
                  <a16:creationId xmlns:a16="http://schemas.microsoft.com/office/drawing/2014/main" id="{1C336CA8-5049-3A1E-D440-4DA8A7074E90}"/>
                </a:ext>
              </a:extLst>
            </p:cNvPr>
            <p:cNvSpPr>
              <a:spLocks noChangeAspect="1" noChangeShapeType="1"/>
            </p:cNvSpPr>
            <p:nvPr/>
          </p:nvSpPr>
          <p:spPr bwMode="auto">
            <a:xfrm>
              <a:off x="9" y="3435"/>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4" name="Line 62">
              <a:extLst>
                <a:ext uri="{FF2B5EF4-FFF2-40B4-BE49-F238E27FC236}">
                  <a16:creationId xmlns:a16="http://schemas.microsoft.com/office/drawing/2014/main" id="{DE3CCDFD-D81A-18A3-9D4D-46783FEB1205}"/>
                </a:ext>
              </a:extLst>
            </p:cNvPr>
            <p:cNvSpPr>
              <a:spLocks noChangeAspect="1" noChangeShapeType="1"/>
            </p:cNvSpPr>
            <p:nvPr/>
          </p:nvSpPr>
          <p:spPr bwMode="auto">
            <a:xfrm>
              <a:off x="9" y="3579"/>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5" name="Line 63">
              <a:extLst>
                <a:ext uri="{FF2B5EF4-FFF2-40B4-BE49-F238E27FC236}">
                  <a16:creationId xmlns:a16="http://schemas.microsoft.com/office/drawing/2014/main" id="{D8E2EBCD-19A8-462B-AFD7-5134DC008456}"/>
                </a:ext>
              </a:extLst>
            </p:cNvPr>
            <p:cNvSpPr>
              <a:spLocks noChangeAspect="1" noChangeShapeType="1"/>
            </p:cNvSpPr>
            <p:nvPr/>
          </p:nvSpPr>
          <p:spPr bwMode="auto">
            <a:xfrm>
              <a:off x="9" y="3723"/>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6" name="Line 64">
              <a:extLst>
                <a:ext uri="{FF2B5EF4-FFF2-40B4-BE49-F238E27FC236}">
                  <a16:creationId xmlns:a16="http://schemas.microsoft.com/office/drawing/2014/main" id="{D2ED62EF-71D9-2801-34F4-F70B43576ABD}"/>
                </a:ext>
              </a:extLst>
            </p:cNvPr>
            <p:cNvSpPr>
              <a:spLocks noChangeAspect="1" noChangeShapeType="1"/>
            </p:cNvSpPr>
            <p:nvPr/>
          </p:nvSpPr>
          <p:spPr bwMode="auto">
            <a:xfrm>
              <a:off x="9" y="3867"/>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7" name="Line 65">
              <a:extLst>
                <a:ext uri="{FF2B5EF4-FFF2-40B4-BE49-F238E27FC236}">
                  <a16:creationId xmlns:a16="http://schemas.microsoft.com/office/drawing/2014/main" id="{7E5B20AA-17B5-5619-C669-F3229A219A84}"/>
                </a:ext>
              </a:extLst>
            </p:cNvPr>
            <p:cNvSpPr>
              <a:spLocks noChangeAspect="1" noChangeShapeType="1"/>
            </p:cNvSpPr>
            <p:nvPr/>
          </p:nvSpPr>
          <p:spPr bwMode="auto">
            <a:xfrm>
              <a:off x="9" y="4010"/>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8" name="Line 66">
              <a:extLst>
                <a:ext uri="{FF2B5EF4-FFF2-40B4-BE49-F238E27FC236}">
                  <a16:creationId xmlns:a16="http://schemas.microsoft.com/office/drawing/2014/main" id="{BB8B268E-97D9-E289-BDE4-04BF341F9EBA}"/>
                </a:ext>
              </a:extLst>
            </p:cNvPr>
            <p:cNvSpPr>
              <a:spLocks noChangeAspect="1" noChangeShapeType="1"/>
            </p:cNvSpPr>
            <p:nvPr/>
          </p:nvSpPr>
          <p:spPr bwMode="auto">
            <a:xfrm>
              <a:off x="9" y="4154"/>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99" name="Line 67">
              <a:extLst>
                <a:ext uri="{FF2B5EF4-FFF2-40B4-BE49-F238E27FC236}">
                  <a16:creationId xmlns:a16="http://schemas.microsoft.com/office/drawing/2014/main" id="{89B428C9-2B55-A092-573F-9BA785883D26}"/>
                </a:ext>
              </a:extLst>
            </p:cNvPr>
            <p:cNvSpPr>
              <a:spLocks noChangeAspect="1" noChangeShapeType="1"/>
            </p:cNvSpPr>
            <p:nvPr/>
          </p:nvSpPr>
          <p:spPr bwMode="auto">
            <a:xfrm>
              <a:off x="9" y="4298"/>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0" name="Line 68">
              <a:extLst>
                <a:ext uri="{FF2B5EF4-FFF2-40B4-BE49-F238E27FC236}">
                  <a16:creationId xmlns:a16="http://schemas.microsoft.com/office/drawing/2014/main" id="{DC66CDC9-0B5B-5805-F8BF-094C93A38DBE}"/>
                </a:ext>
              </a:extLst>
            </p:cNvPr>
            <p:cNvSpPr>
              <a:spLocks noChangeAspect="1" noChangeShapeType="1"/>
            </p:cNvSpPr>
            <p:nvPr/>
          </p:nvSpPr>
          <p:spPr bwMode="auto">
            <a:xfrm>
              <a:off x="9" y="4442"/>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1" name="Line 69">
              <a:extLst>
                <a:ext uri="{FF2B5EF4-FFF2-40B4-BE49-F238E27FC236}">
                  <a16:creationId xmlns:a16="http://schemas.microsoft.com/office/drawing/2014/main" id="{E490CBA7-E5DE-9E7D-6218-DE30A31DC568}"/>
                </a:ext>
              </a:extLst>
            </p:cNvPr>
            <p:cNvSpPr>
              <a:spLocks noChangeAspect="1" noChangeShapeType="1"/>
            </p:cNvSpPr>
            <p:nvPr/>
          </p:nvSpPr>
          <p:spPr bwMode="auto">
            <a:xfrm>
              <a:off x="9" y="4585"/>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2" name="Line 70">
              <a:extLst>
                <a:ext uri="{FF2B5EF4-FFF2-40B4-BE49-F238E27FC236}">
                  <a16:creationId xmlns:a16="http://schemas.microsoft.com/office/drawing/2014/main" id="{57F9E57C-0B3A-C8AF-604A-7A3263E44597}"/>
                </a:ext>
              </a:extLst>
            </p:cNvPr>
            <p:cNvSpPr>
              <a:spLocks noChangeAspect="1" noChangeShapeType="1"/>
            </p:cNvSpPr>
            <p:nvPr/>
          </p:nvSpPr>
          <p:spPr bwMode="auto">
            <a:xfrm>
              <a:off x="9" y="4729"/>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3" name="Line 71">
              <a:extLst>
                <a:ext uri="{FF2B5EF4-FFF2-40B4-BE49-F238E27FC236}">
                  <a16:creationId xmlns:a16="http://schemas.microsoft.com/office/drawing/2014/main" id="{3CF99B11-5A01-E984-F29E-8772D9E35051}"/>
                </a:ext>
              </a:extLst>
            </p:cNvPr>
            <p:cNvSpPr>
              <a:spLocks noChangeAspect="1" noChangeShapeType="1"/>
            </p:cNvSpPr>
            <p:nvPr/>
          </p:nvSpPr>
          <p:spPr bwMode="auto">
            <a:xfrm>
              <a:off x="9" y="4873"/>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4" name="Line 72">
              <a:extLst>
                <a:ext uri="{FF2B5EF4-FFF2-40B4-BE49-F238E27FC236}">
                  <a16:creationId xmlns:a16="http://schemas.microsoft.com/office/drawing/2014/main" id="{6745F879-09F8-6C88-2ADD-A30A631F44F9}"/>
                </a:ext>
              </a:extLst>
            </p:cNvPr>
            <p:cNvSpPr>
              <a:spLocks noChangeAspect="1" noChangeShapeType="1"/>
            </p:cNvSpPr>
            <p:nvPr/>
          </p:nvSpPr>
          <p:spPr bwMode="auto">
            <a:xfrm>
              <a:off x="9" y="5016"/>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5" name="Line 73">
              <a:extLst>
                <a:ext uri="{FF2B5EF4-FFF2-40B4-BE49-F238E27FC236}">
                  <a16:creationId xmlns:a16="http://schemas.microsoft.com/office/drawing/2014/main" id="{A8F1046C-07FF-3E1E-0B3E-2319903A574D}"/>
                </a:ext>
              </a:extLst>
            </p:cNvPr>
            <p:cNvSpPr>
              <a:spLocks noChangeAspect="1" noChangeShapeType="1"/>
            </p:cNvSpPr>
            <p:nvPr/>
          </p:nvSpPr>
          <p:spPr bwMode="auto">
            <a:xfrm>
              <a:off x="9" y="5160"/>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6" name="Line 74">
              <a:extLst>
                <a:ext uri="{FF2B5EF4-FFF2-40B4-BE49-F238E27FC236}">
                  <a16:creationId xmlns:a16="http://schemas.microsoft.com/office/drawing/2014/main" id="{A0E20BAA-40AD-15CD-F935-98C342D0CB07}"/>
                </a:ext>
              </a:extLst>
            </p:cNvPr>
            <p:cNvSpPr>
              <a:spLocks noChangeAspect="1" noChangeShapeType="1"/>
            </p:cNvSpPr>
            <p:nvPr/>
          </p:nvSpPr>
          <p:spPr bwMode="auto">
            <a:xfrm>
              <a:off x="9" y="5304"/>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7" name="Line 75">
              <a:extLst>
                <a:ext uri="{FF2B5EF4-FFF2-40B4-BE49-F238E27FC236}">
                  <a16:creationId xmlns:a16="http://schemas.microsoft.com/office/drawing/2014/main" id="{012D76B9-A731-C48A-08D2-17734EACDD08}"/>
                </a:ext>
              </a:extLst>
            </p:cNvPr>
            <p:cNvSpPr>
              <a:spLocks noChangeAspect="1" noChangeShapeType="1"/>
            </p:cNvSpPr>
            <p:nvPr/>
          </p:nvSpPr>
          <p:spPr bwMode="auto">
            <a:xfrm>
              <a:off x="9" y="5448"/>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8" name="Line 76">
              <a:extLst>
                <a:ext uri="{FF2B5EF4-FFF2-40B4-BE49-F238E27FC236}">
                  <a16:creationId xmlns:a16="http://schemas.microsoft.com/office/drawing/2014/main" id="{B151D0E3-D414-676F-A302-B2F0D963B554}"/>
                </a:ext>
              </a:extLst>
            </p:cNvPr>
            <p:cNvSpPr>
              <a:spLocks noChangeAspect="1" noChangeShapeType="1"/>
            </p:cNvSpPr>
            <p:nvPr/>
          </p:nvSpPr>
          <p:spPr bwMode="auto">
            <a:xfrm>
              <a:off x="9" y="5591"/>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09" name="Line 77">
              <a:extLst>
                <a:ext uri="{FF2B5EF4-FFF2-40B4-BE49-F238E27FC236}">
                  <a16:creationId xmlns:a16="http://schemas.microsoft.com/office/drawing/2014/main" id="{24ECCEC4-CB30-79CF-E481-C4776423ABF1}"/>
                </a:ext>
              </a:extLst>
            </p:cNvPr>
            <p:cNvSpPr>
              <a:spLocks noChangeAspect="1" noChangeShapeType="1"/>
            </p:cNvSpPr>
            <p:nvPr/>
          </p:nvSpPr>
          <p:spPr bwMode="auto">
            <a:xfrm>
              <a:off x="9" y="5735"/>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10" name="Line 78">
              <a:extLst>
                <a:ext uri="{FF2B5EF4-FFF2-40B4-BE49-F238E27FC236}">
                  <a16:creationId xmlns:a16="http://schemas.microsoft.com/office/drawing/2014/main" id="{96D75D17-C0A4-1B8E-1E8C-37B4B7B493F6}"/>
                </a:ext>
              </a:extLst>
            </p:cNvPr>
            <p:cNvSpPr>
              <a:spLocks noChangeAspect="1" noChangeShapeType="1"/>
            </p:cNvSpPr>
            <p:nvPr/>
          </p:nvSpPr>
          <p:spPr bwMode="auto">
            <a:xfrm>
              <a:off x="9" y="5879"/>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511" name="Line 79">
              <a:extLst>
                <a:ext uri="{FF2B5EF4-FFF2-40B4-BE49-F238E27FC236}">
                  <a16:creationId xmlns:a16="http://schemas.microsoft.com/office/drawing/2014/main" id="{EE50B400-D1E4-B8A6-E7AF-91C148E44B3C}"/>
                </a:ext>
              </a:extLst>
            </p:cNvPr>
            <p:cNvSpPr>
              <a:spLocks noChangeAspect="1" noChangeShapeType="1"/>
            </p:cNvSpPr>
            <p:nvPr/>
          </p:nvSpPr>
          <p:spPr bwMode="auto">
            <a:xfrm>
              <a:off x="9" y="6022"/>
              <a:ext cx="4590" cy="1"/>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18513" name="Text Box 81">
            <a:extLst>
              <a:ext uri="{FF2B5EF4-FFF2-40B4-BE49-F238E27FC236}">
                <a16:creationId xmlns:a16="http://schemas.microsoft.com/office/drawing/2014/main" id="{398EA17B-F02F-74C4-70D5-2B2767640A52}"/>
              </a:ext>
            </a:extLst>
          </p:cNvPr>
          <p:cNvSpPr txBox="1">
            <a:spLocks noChangeArrowheads="1"/>
          </p:cNvSpPr>
          <p:nvPr/>
        </p:nvSpPr>
        <p:spPr bwMode="auto">
          <a:xfrm>
            <a:off x="1828800" y="152400"/>
            <a:ext cx="3657600" cy="11445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200" b="1"/>
              <a:t>Drawing Grid Object: 32 Yards x 42 YRDS</a:t>
            </a:r>
          </a:p>
          <a:p>
            <a:pPr algn="ctr">
              <a:spcBef>
                <a:spcPct val="50000"/>
              </a:spcBef>
            </a:pPr>
            <a:r>
              <a:rPr lang="en-US" altLang="en-US" sz="1200" b="1"/>
              <a:t>This is an object that is click selectable, may be reformatted, etc.  You can change the line color, move it, resize it, etc.</a:t>
            </a:r>
          </a:p>
          <a:p>
            <a:pPr algn="ctr">
              <a:spcBef>
                <a:spcPct val="50000"/>
              </a:spcBef>
            </a:pPr>
            <a:r>
              <a:rPr lang="en-US" altLang="en-US" sz="1200" b="1"/>
              <a:t>Use this page for printing your own graph paper.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2">
            <a:extLst>
              <a:ext uri="{FF2B5EF4-FFF2-40B4-BE49-F238E27FC236}">
                <a16:creationId xmlns:a16="http://schemas.microsoft.com/office/drawing/2014/main" id="{7C0ABBAE-BF15-1166-EBB3-7E79347DD419}"/>
              </a:ext>
            </a:extLst>
          </p:cNvPr>
          <p:cNvGrpSpPr>
            <a:grpSpLocks/>
          </p:cNvGrpSpPr>
          <p:nvPr/>
        </p:nvGrpSpPr>
        <p:grpSpPr bwMode="auto">
          <a:xfrm>
            <a:off x="2755900" y="8166100"/>
            <a:ext cx="393700" cy="1271588"/>
            <a:chOff x="1296" y="5072"/>
            <a:chExt cx="248" cy="801"/>
          </a:xfrm>
        </p:grpSpPr>
        <p:grpSp>
          <p:nvGrpSpPr>
            <p:cNvPr id="30723" name="Group 3">
              <a:extLst>
                <a:ext uri="{FF2B5EF4-FFF2-40B4-BE49-F238E27FC236}">
                  <a16:creationId xmlns:a16="http://schemas.microsoft.com/office/drawing/2014/main" id="{75727EA9-6F62-F969-28D0-814AF154BC09}"/>
                </a:ext>
              </a:extLst>
            </p:cNvPr>
            <p:cNvGrpSpPr>
              <a:grpSpLocks/>
            </p:cNvGrpSpPr>
            <p:nvPr/>
          </p:nvGrpSpPr>
          <p:grpSpPr bwMode="auto">
            <a:xfrm>
              <a:off x="1296" y="5136"/>
              <a:ext cx="231" cy="635"/>
              <a:chOff x="1252" y="5165"/>
              <a:chExt cx="231" cy="635"/>
            </a:xfrm>
          </p:grpSpPr>
          <p:grpSp>
            <p:nvGrpSpPr>
              <p:cNvPr id="30724" name="Group 4">
                <a:extLst>
                  <a:ext uri="{FF2B5EF4-FFF2-40B4-BE49-F238E27FC236}">
                    <a16:creationId xmlns:a16="http://schemas.microsoft.com/office/drawing/2014/main" id="{8EAA08F3-8206-BA3A-3758-5EBCAC32D507}"/>
                  </a:ext>
                </a:extLst>
              </p:cNvPr>
              <p:cNvGrpSpPr>
                <a:grpSpLocks/>
              </p:cNvGrpSpPr>
              <p:nvPr/>
            </p:nvGrpSpPr>
            <p:grpSpPr bwMode="auto">
              <a:xfrm>
                <a:off x="1338" y="5165"/>
                <a:ext cx="138" cy="635"/>
                <a:chOff x="2268" y="4129"/>
                <a:chExt cx="101" cy="465"/>
              </a:xfrm>
            </p:grpSpPr>
            <p:sp>
              <p:nvSpPr>
                <p:cNvPr id="30725" name="Line 5">
                  <a:extLst>
                    <a:ext uri="{FF2B5EF4-FFF2-40B4-BE49-F238E27FC236}">
                      <a16:creationId xmlns:a16="http://schemas.microsoft.com/office/drawing/2014/main" id="{19C805F2-F01C-09DC-0190-DE969E63C90E}"/>
                    </a:ext>
                  </a:extLst>
                </p:cNvPr>
                <p:cNvSpPr>
                  <a:spLocks noChangeShapeType="1"/>
                </p:cNvSpPr>
                <p:nvPr/>
              </p:nvSpPr>
              <p:spPr bwMode="auto">
                <a:xfrm flipH="1">
                  <a:off x="2363" y="4322"/>
                  <a:ext cx="0" cy="2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26" name="Line 6">
                  <a:extLst>
                    <a:ext uri="{FF2B5EF4-FFF2-40B4-BE49-F238E27FC236}">
                      <a16:creationId xmlns:a16="http://schemas.microsoft.com/office/drawing/2014/main" id="{C6FDF066-EDB5-265E-4784-54596510E7F0}"/>
                    </a:ext>
                  </a:extLst>
                </p:cNvPr>
                <p:cNvSpPr>
                  <a:spLocks noChangeShapeType="1"/>
                </p:cNvSpPr>
                <p:nvPr/>
              </p:nvSpPr>
              <p:spPr bwMode="auto">
                <a:xfrm flipH="1">
                  <a:off x="2273" y="4305"/>
                  <a:ext cx="0" cy="25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727" name="Group 7">
                  <a:extLst>
                    <a:ext uri="{FF2B5EF4-FFF2-40B4-BE49-F238E27FC236}">
                      <a16:creationId xmlns:a16="http://schemas.microsoft.com/office/drawing/2014/main" id="{E7C5DDD9-E186-1EE6-2AAE-05762A84F8F2}"/>
                    </a:ext>
                  </a:extLst>
                </p:cNvPr>
                <p:cNvGrpSpPr>
                  <a:grpSpLocks/>
                </p:cNvGrpSpPr>
                <p:nvPr/>
              </p:nvGrpSpPr>
              <p:grpSpPr bwMode="auto">
                <a:xfrm>
                  <a:off x="2268" y="4129"/>
                  <a:ext cx="101" cy="286"/>
                  <a:chOff x="2268" y="4129"/>
                  <a:chExt cx="101" cy="286"/>
                </a:xfrm>
              </p:grpSpPr>
              <p:sp>
                <p:nvSpPr>
                  <p:cNvPr id="30728" name="Freeform 8">
                    <a:extLst>
                      <a:ext uri="{FF2B5EF4-FFF2-40B4-BE49-F238E27FC236}">
                        <a16:creationId xmlns:a16="http://schemas.microsoft.com/office/drawing/2014/main" id="{03581022-9179-CFC8-9600-60C2788B6097}"/>
                      </a:ext>
                    </a:extLst>
                  </p:cNvPr>
                  <p:cNvSpPr>
                    <a:spLocks/>
                  </p:cNvSpPr>
                  <p:nvPr/>
                </p:nvSpPr>
                <p:spPr bwMode="auto">
                  <a:xfrm flipH="1">
                    <a:off x="2268" y="4129"/>
                    <a:ext cx="100" cy="286"/>
                  </a:xfrm>
                  <a:custGeom>
                    <a:avLst/>
                    <a:gdLst>
                      <a:gd name="T0" fmla="*/ 30 w 89"/>
                      <a:gd name="T1" fmla="*/ 14 h 328"/>
                      <a:gd name="T2" fmla="*/ 66 w 89"/>
                      <a:gd name="T3" fmla="*/ 0 h 328"/>
                      <a:gd name="T4" fmla="*/ 66 w 89"/>
                      <a:gd name="T5" fmla="*/ 59 h 328"/>
                      <a:gd name="T6" fmla="*/ 79 w 89"/>
                      <a:gd name="T7" fmla="*/ 62 h 328"/>
                      <a:gd name="T8" fmla="*/ 89 w 89"/>
                      <a:gd name="T9" fmla="*/ 79 h 328"/>
                      <a:gd name="T10" fmla="*/ 89 w 89"/>
                      <a:gd name="T11" fmla="*/ 239 h 328"/>
                      <a:gd name="T12" fmla="*/ 75 w 89"/>
                      <a:gd name="T13" fmla="*/ 292 h 328"/>
                      <a:gd name="T14" fmla="*/ 21 w 89"/>
                      <a:gd name="T15" fmla="*/ 328 h 328"/>
                      <a:gd name="T16" fmla="*/ 0 w 89"/>
                      <a:gd name="T17" fmla="*/ 278 h 328"/>
                      <a:gd name="T18" fmla="*/ 0 w 89"/>
                      <a:gd name="T19" fmla="*/ 111 h 328"/>
                      <a:gd name="T20" fmla="*/ 15 w 89"/>
                      <a:gd name="T21" fmla="*/ 84 h 328"/>
                      <a:gd name="T22" fmla="*/ 32 w 89"/>
                      <a:gd name="T23" fmla="*/ 74 h 328"/>
                      <a:gd name="T24" fmla="*/ 32 w 89"/>
                      <a:gd name="T25" fmla="*/ 13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328">
                        <a:moveTo>
                          <a:pt x="30" y="14"/>
                        </a:moveTo>
                        <a:lnTo>
                          <a:pt x="66" y="0"/>
                        </a:lnTo>
                        <a:lnTo>
                          <a:pt x="66" y="59"/>
                        </a:lnTo>
                        <a:lnTo>
                          <a:pt x="79" y="62"/>
                        </a:lnTo>
                        <a:lnTo>
                          <a:pt x="89" y="79"/>
                        </a:lnTo>
                        <a:lnTo>
                          <a:pt x="89" y="239"/>
                        </a:lnTo>
                        <a:lnTo>
                          <a:pt x="75" y="292"/>
                        </a:lnTo>
                        <a:lnTo>
                          <a:pt x="21" y="328"/>
                        </a:lnTo>
                        <a:lnTo>
                          <a:pt x="0" y="278"/>
                        </a:lnTo>
                        <a:lnTo>
                          <a:pt x="0" y="111"/>
                        </a:lnTo>
                        <a:lnTo>
                          <a:pt x="15" y="84"/>
                        </a:lnTo>
                        <a:lnTo>
                          <a:pt x="32" y="74"/>
                        </a:lnTo>
                        <a:lnTo>
                          <a:pt x="32" y="13"/>
                        </a:lnTo>
                      </a:path>
                    </a:pathLst>
                  </a:custGeom>
                  <a:solidFill>
                    <a:srgbClr val="FFCC99"/>
                  </a:solidFill>
                  <a:ln w="635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29" name="Freeform 9">
                    <a:extLst>
                      <a:ext uri="{FF2B5EF4-FFF2-40B4-BE49-F238E27FC236}">
                        <a16:creationId xmlns:a16="http://schemas.microsoft.com/office/drawing/2014/main" id="{0BA89BCF-47DE-BAF9-FEC9-6938A2A87DF2}"/>
                      </a:ext>
                    </a:extLst>
                  </p:cNvPr>
                  <p:cNvSpPr>
                    <a:spLocks/>
                  </p:cNvSpPr>
                  <p:nvPr/>
                </p:nvSpPr>
                <p:spPr bwMode="auto">
                  <a:xfrm>
                    <a:off x="2268" y="4289"/>
                    <a:ext cx="101" cy="123"/>
                  </a:xfrm>
                  <a:custGeom>
                    <a:avLst/>
                    <a:gdLst>
                      <a:gd name="T0" fmla="*/ 0 w 101"/>
                      <a:gd name="T1" fmla="*/ 0 h 123"/>
                      <a:gd name="T2" fmla="*/ 99 w 101"/>
                      <a:gd name="T3" fmla="*/ 31 h 123"/>
                      <a:gd name="T4" fmla="*/ 101 w 101"/>
                      <a:gd name="T5" fmla="*/ 84 h 123"/>
                      <a:gd name="T6" fmla="*/ 75 w 101"/>
                      <a:gd name="T7" fmla="*/ 123 h 123"/>
                      <a:gd name="T8" fmla="*/ 14 w 101"/>
                      <a:gd name="T9" fmla="*/ 90 h 123"/>
                      <a:gd name="T10" fmla="*/ 3 w 101"/>
                      <a:gd name="T11" fmla="*/ 46 h 123"/>
                      <a:gd name="T12" fmla="*/ 0 w 101"/>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101" h="123">
                        <a:moveTo>
                          <a:pt x="0" y="0"/>
                        </a:moveTo>
                        <a:lnTo>
                          <a:pt x="99" y="31"/>
                        </a:lnTo>
                        <a:lnTo>
                          <a:pt x="101" y="84"/>
                        </a:lnTo>
                        <a:lnTo>
                          <a:pt x="75" y="123"/>
                        </a:lnTo>
                        <a:lnTo>
                          <a:pt x="14" y="90"/>
                        </a:lnTo>
                        <a:lnTo>
                          <a:pt x="3" y="46"/>
                        </a:lnTo>
                        <a:lnTo>
                          <a:pt x="0" y="0"/>
                        </a:lnTo>
                        <a:close/>
                      </a:path>
                    </a:pathLst>
                  </a:custGeom>
                  <a:solidFill>
                    <a:schemeClr val="tx1"/>
                  </a:solid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730" name="Group 10">
                <a:extLst>
                  <a:ext uri="{FF2B5EF4-FFF2-40B4-BE49-F238E27FC236}">
                    <a16:creationId xmlns:a16="http://schemas.microsoft.com/office/drawing/2014/main" id="{59DC98F3-5691-727C-D0D9-105ED8DA62DD}"/>
                  </a:ext>
                </a:extLst>
              </p:cNvPr>
              <p:cNvGrpSpPr>
                <a:grpSpLocks/>
              </p:cNvGrpSpPr>
              <p:nvPr/>
            </p:nvGrpSpPr>
            <p:grpSpPr bwMode="auto">
              <a:xfrm>
                <a:off x="1252" y="5436"/>
                <a:ext cx="231" cy="298"/>
                <a:chOff x="1252" y="5436"/>
                <a:chExt cx="231" cy="298"/>
              </a:xfrm>
            </p:grpSpPr>
            <p:sp>
              <p:nvSpPr>
                <p:cNvPr id="30731" name="Freeform 11">
                  <a:extLst>
                    <a:ext uri="{FF2B5EF4-FFF2-40B4-BE49-F238E27FC236}">
                      <a16:creationId xmlns:a16="http://schemas.microsoft.com/office/drawing/2014/main" id="{0AB07E30-5F32-0EC9-5323-2A672DE5B470}"/>
                    </a:ext>
                  </a:extLst>
                </p:cNvPr>
                <p:cNvSpPr>
                  <a:spLocks/>
                </p:cNvSpPr>
                <p:nvPr/>
              </p:nvSpPr>
              <p:spPr bwMode="auto">
                <a:xfrm>
                  <a:off x="1252" y="5436"/>
                  <a:ext cx="228" cy="294"/>
                </a:xfrm>
                <a:custGeom>
                  <a:avLst/>
                  <a:gdLst>
                    <a:gd name="T0" fmla="*/ 48 w 228"/>
                    <a:gd name="T1" fmla="*/ 0 h 294"/>
                    <a:gd name="T2" fmla="*/ 0 w 228"/>
                    <a:gd name="T3" fmla="*/ 12 h 294"/>
                    <a:gd name="T4" fmla="*/ 33 w 228"/>
                    <a:gd name="T5" fmla="*/ 68 h 294"/>
                    <a:gd name="T6" fmla="*/ 19 w 228"/>
                    <a:gd name="T7" fmla="*/ 80 h 294"/>
                    <a:gd name="T8" fmla="*/ 18 w 228"/>
                    <a:gd name="T9" fmla="*/ 103 h 294"/>
                    <a:gd name="T10" fmla="*/ 108 w 228"/>
                    <a:gd name="T11" fmla="*/ 254 h 294"/>
                    <a:gd name="T12" fmla="*/ 154 w 228"/>
                    <a:gd name="T13" fmla="*/ 294 h 294"/>
                    <a:gd name="T14" fmla="*/ 227 w 228"/>
                    <a:gd name="T15" fmla="*/ 269 h 294"/>
                    <a:gd name="T16" fmla="*/ 228 w 228"/>
                    <a:gd name="T17" fmla="*/ 224 h 294"/>
                    <a:gd name="T18" fmla="*/ 137 w 228"/>
                    <a:gd name="T19" fmla="*/ 72 h 294"/>
                    <a:gd name="T20" fmla="*/ 106 w 228"/>
                    <a:gd name="T21" fmla="*/ 56 h 294"/>
                    <a:gd name="T22" fmla="*/ 80 w 228"/>
                    <a:gd name="T23" fmla="*/ 59 h 294"/>
                    <a:gd name="T24" fmla="*/ 45 w 228"/>
                    <a:gd name="T25" fmla="*/ 1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8" h="294">
                      <a:moveTo>
                        <a:pt x="48" y="0"/>
                      </a:moveTo>
                      <a:lnTo>
                        <a:pt x="0" y="12"/>
                      </a:lnTo>
                      <a:lnTo>
                        <a:pt x="33" y="68"/>
                      </a:lnTo>
                      <a:lnTo>
                        <a:pt x="19" y="80"/>
                      </a:lnTo>
                      <a:lnTo>
                        <a:pt x="18" y="103"/>
                      </a:lnTo>
                      <a:lnTo>
                        <a:pt x="108" y="254"/>
                      </a:lnTo>
                      <a:lnTo>
                        <a:pt x="154" y="294"/>
                      </a:lnTo>
                      <a:lnTo>
                        <a:pt x="227" y="269"/>
                      </a:lnTo>
                      <a:lnTo>
                        <a:pt x="228" y="224"/>
                      </a:lnTo>
                      <a:lnTo>
                        <a:pt x="137" y="72"/>
                      </a:lnTo>
                      <a:lnTo>
                        <a:pt x="106" y="56"/>
                      </a:lnTo>
                      <a:lnTo>
                        <a:pt x="80" y="59"/>
                      </a:lnTo>
                      <a:lnTo>
                        <a:pt x="45" y="1"/>
                      </a:lnTo>
                    </a:path>
                  </a:pathLst>
                </a:custGeom>
                <a:solidFill>
                  <a:srgbClr val="FFCC99"/>
                </a:solidFill>
                <a:ln w="635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32" name="Freeform 12">
                  <a:extLst>
                    <a:ext uri="{FF2B5EF4-FFF2-40B4-BE49-F238E27FC236}">
                      <a16:creationId xmlns:a16="http://schemas.microsoft.com/office/drawing/2014/main" id="{AFFD3359-9453-5846-0A6D-28D0C9BA4E30}"/>
                    </a:ext>
                  </a:extLst>
                </p:cNvPr>
                <p:cNvSpPr>
                  <a:spLocks/>
                </p:cNvSpPr>
                <p:nvPr/>
              </p:nvSpPr>
              <p:spPr bwMode="auto">
                <a:xfrm rot="306405">
                  <a:off x="1378" y="5512"/>
                  <a:ext cx="105" cy="222"/>
                </a:xfrm>
                <a:custGeom>
                  <a:avLst/>
                  <a:gdLst>
                    <a:gd name="T0" fmla="*/ 0 w 105"/>
                    <a:gd name="T1" fmla="*/ 0 h 222"/>
                    <a:gd name="T2" fmla="*/ 35 w 105"/>
                    <a:gd name="T3" fmla="*/ 222 h 222"/>
                    <a:gd name="T4" fmla="*/ 105 w 105"/>
                    <a:gd name="T5" fmla="*/ 188 h 222"/>
                    <a:gd name="T6" fmla="*/ 102 w 105"/>
                    <a:gd name="T7" fmla="*/ 140 h 222"/>
                    <a:gd name="T8" fmla="*/ 0 w 105"/>
                    <a:gd name="T9" fmla="*/ 0 h 222"/>
                  </a:gdLst>
                  <a:ahLst/>
                  <a:cxnLst>
                    <a:cxn ang="0">
                      <a:pos x="T0" y="T1"/>
                    </a:cxn>
                    <a:cxn ang="0">
                      <a:pos x="T2" y="T3"/>
                    </a:cxn>
                    <a:cxn ang="0">
                      <a:pos x="T4" y="T5"/>
                    </a:cxn>
                    <a:cxn ang="0">
                      <a:pos x="T6" y="T7"/>
                    </a:cxn>
                    <a:cxn ang="0">
                      <a:pos x="T8" y="T9"/>
                    </a:cxn>
                  </a:cxnLst>
                  <a:rect l="0" t="0" r="r" b="b"/>
                  <a:pathLst>
                    <a:path w="105" h="222">
                      <a:moveTo>
                        <a:pt x="0" y="0"/>
                      </a:moveTo>
                      <a:lnTo>
                        <a:pt x="35" y="222"/>
                      </a:lnTo>
                      <a:lnTo>
                        <a:pt x="105" y="188"/>
                      </a:lnTo>
                      <a:lnTo>
                        <a:pt x="102" y="140"/>
                      </a:lnTo>
                      <a:lnTo>
                        <a:pt x="0" y="0"/>
                      </a:lnTo>
                      <a:close/>
                    </a:path>
                  </a:pathLst>
                </a:custGeom>
                <a:solidFill>
                  <a:schemeClr val="tx1"/>
                </a:solid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733" name="Group 13">
              <a:extLst>
                <a:ext uri="{FF2B5EF4-FFF2-40B4-BE49-F238E27FC236}">
                  <a16:creationId xmlns:a16="http://schemas.microsoft.com/office/drawing/2014/main" id="{C46FA5E9-64D9-5C2A-66BC-EC8C47269246}"/>
                </a:ext>
              </a:extLst>
            </p:cNvPr>
            <p:cNvGrpSpPr>
              <a:grpSpLocks/>
            </p:cNvGrpSpPr>
            <p:nvPr/>
          </p:nvGrpSpPr>
          <p:grpSpPr bwMode="auto">
            <a:xfrm>
              <a:off x="1296" y="5072"/>
              <a:ext cx="248" cy="801"/>
              <a:chOff x="2496" y="4380"/>
              <a:chExt cx="236" cy="690"/>
            </a:xfrm>
          </p:grpSpPr>
          <p:sp>
            <p:nvSpPr>
              <p:cNvPr id="30734" name="AutoShape 14">
                <a:extLst>
                  <a:ext uri="{FF2B5EF4-FFF2-40B4-BE49-F238E27FC236}">
                    <a16:creationId xmlns:a16="http://schemas.microsoft.com/office/drawing/2014/main" id="{F951675E-1FCB-2B8E-9505-276C4E516324}"/>
                  </a:ext>
                </a:extLst>
              </p:cNvPr>
              <p:cNvSpPr>
                <a:spLocks noChangeArrowheads="1"/>
              </p:cNvSpPr>
              <p:nvPr/>
            </p:nvSpPr>
            <p:spPr bwMode="auto">
              <a:xfrm>
                <a:off x="2496" y="4680"/>
                <a:ext cx="236" cy="390"/>
              </a:xfrm>
              <a:prstGeom prst="can">
                <a:avLst>
                  <a:gd name="adj" fmla="val 41314"/>
                </a:avLst>
              </a:prstGeom>
              <a:solidFill>
                <a:srgbClr val="73D9F1">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35" name="AutoShape 15">
                <a:extLst>
                  <a:ext uri="{FF2B5EF4-FFF2-40B4-BE49-F238E27FC236}">
                    <a16:creationId xmlns:a16="http://schemas.microsoft.com/office/drawing/2014/main" id="{4B0924EF-F6F8-BB5C-0BB6-D26A2B731266}"/>
                  </a:ext>
                </a:extLst>
              </p:cNvPr>
              <p:cNvSpPr>
                <a:spLocks noChangeArrowheads="1"/>
              </p:cNvSpPr>
              <p:nvPr/>
            </p:nvSpPr>
            <p:spPr bwMode="auto">
              <a:xfrm>
                <a:off x="2496" y="4380"/>
                <a:ext cx="236" cy="390"/>
              </a:xfrm>
              <a:prstGeom prst="can">
                <a:avLst>
                  <a:gd name="adj" fmla="val 41314"/>
                </a:avLst>
              </a:prstGeom>
              <a:solidFill>
                <a:srgbClr val="73D9F1">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30736" name="Rectangle 16">
            <a:extLst>
              <a:ext uri="{FF2B5EF4-FFF2-40B4-BE49-F238E27FC236}">
                <a16:creationId xmlns:a16="http://schemas.microsoft.com/office/drawing/2014/main" id="{2F760CE7-F17C-A520-681B-4F9005E34C22}"/>
              </a:ext>
            </a:extLst>
          </p:cNvPr>
          <p:cNvSpPr>
            <a:spLocks noChangeArrowheads="1"/>
          </p:cNvSpPr>
          <p:nvPr/>
        </p:nvSpPr>
        <p:spPr bwMode="auto">
          <a:xfrm>
            <a:off x="0" y="4337050"/>
            <a:ext cx="1936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61" tIns="48331" rIns="96661" bIns="48331" anchor="ctr">
            <a:spAutoFit/>
          </a:bodyPr>
          <a:lstStyle>
            <a:lvl1pPr defTabSz="966788">
              <a:defRPr>
                <a:solidFill>
                  <a:schemeClr val="tx1"/>
                </a:solidFill>
                <a:latin typeface="Arial" panose="020B0604020202020204" pitchFamily="34" charset="0"/>
              </a:defRPr>
            </a:lvl1pPr>
            <a:lvl2pPr marL="482600" defTabSz="966788">
              <a:defRPr>
                <a:solidFill>
                  <a:schemeClr val="tx1"/>
                </a:solidFill>
                <a:latin typeface="Arial" panose="020B0604020202020204" pitchFamily="34" charset="0"/>
              </a:defRPr>
            </a:lvl2pPr>
            <a:lvl3pPr marL="966788" defTabSz="966788">
              <a:defRPr>
                <a:solidFill>
                  <a:schemeClr val="tx1"/>
                </a:solidFill>
                <a:latin typeface="Arial" panose="020B0604020202020204" pitchFamily="34" charset="0"/>
              </a:defRPr>
            </a:lvl3pPr>
            <a:lvl4pPr marL="1449388" defTabSz="966788">
              <a:defRPr>
                <a:solidFill>
                  <a:schemeClr val="tx1"/>
                </a:solidFill>
                <a:latin typeface="Arial" panose="020B0604020202020204" pitchFamily="34" charset="0"/>
              </a:defRPr>
            </a:lvl4pPr>
            <a:lvl5pPr marL="1933575" defTabSz="966788">
              <a:defRPr>
                <a:solidFill>
                  <a:schemeClr val="tx1"/>
                </a:solidFill>
                <a:latin typeface="Arial" panose="020B0604020202020204" pitchFamily="34" charset="0"/>
              </a:defRPr>
            </a:lvl5pPr>
            <a:lvl6pPr marL="2390775" defTabSz="966788" fontAlgn="base">
              <a:spcBef>
                <a:spcPct val="0"/>
              </a:spcBef>
              <a:spcAft>
                <a:spcPct val="0"/>
              </a:spcAft>
              <a:defRPr>
                <a:solidFill>
                  <a:schemeClr val="tx1"/>
                </a:solidFill>
                <a:latin typeface="Arial" panose="020B0604020202020204" pitchFamily="34" charset="0"/>
              </a:defRPr>
            </a:lvl6pPr>
            <a:lvl7pPr marL="2847975" defTabSz="966788" fontAlgn="base">
              <a:spcBef>
                <a:spcPct val="0"/>
              </a:spcBef>
              <a:spcAft>
                <a:spcPct val="0"/>
              </a:spcAft>
              <a:defRPr>
                <a:solidFill>
                  <a:schemeClr val="tx1"/>
                </a:solidFill>
                <a:latin typeface="Arial" panose="020B0604020202020204" pitchFamily="34" charset="0"/>
              </a:defRPr>
            </a:lvl7pPr>
            <a:lvl8pPr marL="3305175" defTabSz="966788" fontAlgn="base">
              <a:spcBef>
                <a:spcPct val="0"/>
              </a:spcBef>
              <a:spcAft>
                <a:spcPct val="0"/>
              </a:spcAft>
              <a:defRPr>
                <a:solidFill>
                  <a:schemeClr val="tx1"/>
                </a:solidFill>
                <a:latin typeface="Arial" panose="020B0604020202020204" pitchFamily="34" charset="0"/>
              </a:defRPr>
            </a:lvl8pPr>
            <a:lvl9pPr marL="3762375" defTabSz="966788" fontAlgn="base">
              <a:spcBef>
                <a:spcPct val="0"/>
              </a:spcBef>
              <a:spcAft>
                <a:spcPct val="0"/>
              </a:spcAft>
              <a:defRPr>
                <a:solidFill>
                  <a:schemeClr val="tx1"/>
                </a:solidFill>
                <a:latin typeface="Arial" panose="020B0604020202020204" pitchFamily="34" charset="0"/>
              </a:defRPr>
            </a:lvl9pPr>
          </a:lstStyle>
          <a:p>
            <a:endParaRPr lang="en-US" altLang="en-US" sz="1900"/>
          </a:p>
        </p:txBody>
      </p:sp>
      <p:sp>
        <p:nvSpPr>
          <p:cNvPr id="30737" name="Rectangle 17">
            <a:extLst>
              <a:ext uri="{FF2B5EF4-FFF2-40B4-BE49-F238E27FC236}">
                <a16:creationId xmlns:a16="http://schemas.microsoft.com/office/drawing/2014/main" id="{10BAA08A-86F4-DB49-1D61-A2AC40724702}"/>
              </a:ext>
            </a:extLst>
          </p:cNvPr>
          <p:cNvSpPr>
            <a:spLocks noChangeArrowheads="1"/>
          </p:cNvSpPr>
          <p:nvPr/>
        </p:nvSpPr>
        <p:spPr bwMode="auto">
          <a:xfrm>
            <a:off x="0" y="4879975"/>
            <a:ext cx="1936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61" tIns="48331" rIns="96661" bIns="48331" anchor="ctr">
            <a:spAutoFit/>
          </a:bodyPr>
          <a:lstStyle>
            <a:lvl1pPr defTabSz="966788">
              <a:tabLst>
                <a:tab pos="3262313" algn="r"/>
              </a:tabLst>
              <a:defRPr>
                <a:solidFill>
                  <a:schemeClr val="tx1"/>
                </a:solidFill>
                <a:latin typeface="Arial" panose="020B0604020202020204" pitchFamily="34" charset="0"/>
              </a:defRPr>
            </a:lvl1pPr>
            <a:lvl2pPr marL="482600" defTabSz="966788">
              <a:tabLst>
                <a:tab pos="3262313" algn="r"/>
              </a:tabLst>
              <a:defRPr>
                <a:solidFill>
                  <a:schemeClr val="tx1"/>
                </a:solidFill>
                <a:latin typeface="Arial" panose="020B0604020202020204" pitchFamily="34" charset="0"/>
              </a:defRPr>
            </a:lvl2pPr>
            <a:lvl3pPr marL="966788" defTabSz="966788">
              <a:tabLst>
                <a:tab pos="3262313" algn="r"/>
              </a:tabLst>
              <a:defRPr>
                <a:solidFill>
                  <a:schemeClr val="tx1"/>
                </a:solidFill>
                <a:latin typeface="Arial" panose="020B0604020202020204" pitchFamily="34" charset="0"/>
              </a:defRPr>
            </a:lvl3pPr>
            <a:lvl4pPr marL="1449388" defTabSz="966788">
              <a:tabLst>
                <a:tab pos="3262313" algn="r"/>
              </a:tabLst>
              <a:defRPr>
                <a:solidFill>
                  <a:schemeClr val="tx1"/>
                </a:solidFill>
                <a:latin typeface="Arial" panose="020B0604020202020204" pitchFamily="34" charset="0"/>
              </a:defRPr>
            </a:lvl4pPr>
            <a:lvl5pPr marL="1933575" defTabSz="966788">
              <a:tabLst>
                <a:tab pos="3262313" algn="r"/>
              </a:tabLst>
              <a:defRPr>
                <a:solidFill>
                  <a:schemeClr val="tx1"/>
                </a:solidFill>
                <a:latin typeface="Arial" panose="020B0604020202020204" pitchFamily="34" charset="0"/>
              </a:defRPr>
            </a:lvl5pPr>
            <a:lvl6pPr marL="2390775" defTabSz="966788" fontAlgn="base">
              <a:spcBef>
                <a:spcPct val="0"/>
              </a:spcBef>
              <a:spcAft>
                <a:spcPct val="0"/>
              </a:spcAft>
              <a:tabLst>
                <a:tab pos="3262313" algn="r"/>
              </a:tabLst>
              <a:defRPr>
                <a:solidFill>
                  <a:schemeClr val="tx1"/>
                </a:solidFill>
                <a:latin typeface="Arial" panose="020B0604020202020204" pitchFamily="34" charset="0"/>
              </a:defRPr>
            </a:lvl6pPr>
            <a:lvl7pPr marL="2847975" defTabSz="966788" fontAlgn="base">
              <a:spcBef>
                <a:spcPct val="0"/>
              </a:spcBef>
              <a:spcAft>
                <a:spcPct val="0"/>
              </a:spcAft>
              <a:tabLst>
                <a:tab pos="3262313" algn="r"/>
              </a:tabLst>
              <a:defRPr>
                <a:solidFill>
                  <a:schemeClr val="tx1"/>
                </a:solidFill>
                <a:latin typeface="Arial" panose="020B0604020202020204" pitchFamily="34" charset="0"/>
              </a:defRPr>
            </a:lvl7pPr>
            <a:lvl8pPr marL="3305175" defTabSz="966788" fontAlgn="base">
              <a:spcBef>
                <a:spcPct val="0"/>
              </a:spcBef>
              <a:spcAft>
                <a:spcPct val="0"/>
              </a:spcAft>
              <a:tabLst>
                <a:tab pos="3262313" algn="r"/>
              </a:tabLst>
              <a:defRPr>
                <a:solidFill>
                  <a:schemeClr val="tx1"/>
                </a:solidFill>
                <a:latin typeface="Arial" panose="020B0604020202020204" pitchFamily="34" charset="0"/>
              </a:defRPr>
            </a:lvl8pPr>
            <a:lvl9pPr marL="3762375" defTabSz="966788" fontAlgn="base">
              <a:spcBef>
                <a:spcPct val="0"/>
              </a:spcBef>
              <a:spcAft>
                <a:spcPct val="0"/>
              </a:spcAft>
              <a:tabLst>
                <a:tab pos="3262313" algn="r"/>
              </a:tabLst>
              <a:defRPr>
                <a:solidFill>
                  <a:schemeClr val="tx1"/>
                </a:solidFill>
                <a:latin typeface="Arial" panose="020B0604020202020204" pitchFamily="34" charset="0"/>
              </a:defRPr>
            </a:lvl9pPr>
          </a:lstStyle>
          <a:p>
            <a:endParaRPr lang="en-US" altLang="en-US" sz="1900"/>
          </a:p>
        </p:txBody>
      </p:sp>
      <p:grpSp>
        <p:nvGrpSpPr>
          <p:cNvPr id="30738" name="Group 18">
            <a:extLst>
              <a:ext uri="{FF2B5EF4-FFF2-40B4-BE49-F238E27FC236}">
                <a16:creationId xmlns:a16="http://schemas.microsoft.com/office/drawing/2014/main" id="{A9377E66-5F9B-E96F-91AA-A1460F5EE94F}"/>
              </a:ext>
            </a:extLst>
          </p:cNvPr>
          <p:cNvGrpSpPr>
            <a:grpSpLocks/>
          </p:cNvGrpSpPr>
          <p:nvPr/>
        </p:nvGrpSpPr>
        <p:grpSpPr bwMode="auto">
          <a:xfrm>
            <a:off x="5410200" y="3276600"/>
            <a:ext cx="430213" cy="617538"/>
            <a:chOff x="3408" y="2064"/>
            <a:chExt cx="271" cy="389"/>
          </a:xfrm>
        </p:grpSpPr>
        <p:sp>
          <p:nvSpPr>
            <p:cNvPr id="30739" name="Freeform 19">
              <a:extLst>
                <a:ext uri="{FF2B5EF4-FFF2-40B4-BE49-F238E27FC236}">
                  <a16:creationId xmlns:a16="http://schemas.microsoft.com/office/drawing/2014/main" id="{2E4BB933-E4C7-1FB5-EA6A-866A44713CDB}"/>
                </a:ext>
              </a:extLst>
            </p:cNvPr>
            <p:cNvSpPr>
              <a:spLocks/>
            </p:cNvSpPr>
            <p:nvPr/>
          </p:nvSpPr>
          <p:spPr bwMode="auto">
            <a:xfrm>
              <a:off x="3408" y="2064"/>
              <a:ext cx="271" cy="389"/>
            </a:xfrm>
            <a:custGeom>
              <a:avLst/>
              <a:gdLst>
                <a:gd name="T0" fmla="*/ 102 w 264"/>
                <a:gd name="T1" fmla="*/ 366 h 366"/>
                <a:gd name="T2" fmla="*/ 162 w 264"/>
                <a:gd name="T3" fmla="*/ 330 h 366"/>
                <a:gd name="T4" fmla="*/ 258 w 264"/>
                <a:gd name="T5" fmla="*/ 162 h 366"/>
                <a:gd name="T6" fmla="*/ 258 w 264"/>
                <a:gd name="T7" fmla="*/ 126 h 366"/>
                <a:gd name="T8" fmla="*/ 228 w 264"/>
                <a:gd name="T9" fmla="*/ 102 h 366"/>
                <a:gd name="T10" fmla="*/ 264 w 264"/>
                <a:gd name="T11" fmla="*/ 36 h 366"/>
                <a:gd name="T12" fmla="*/ 198 w 264"/>
                <a:gd name="T13" fmla="*/ 0 h 366"/>
                <a:gd name="T14" fmla="*/ 168 w 264"/>
                <a:gd name="T15" fmla="*/ 60 h 366"/>
                <a:gd name="T16" fmla="*/ 132 w 264"/>
                <a:gd name="T17" fmla="*/ 42 h 366"/>
                <a:gd name="T18" fmla="*/ 90 w 264"/>
                <a:gd name="T19" fmla="*/ 66 h 366"/>
                <a:gd name="T20" fmla="*/ 0 w 264"/>
                <a:gd name="T21" fmla="*/ 240 h 366"/>
                <a:gd name="T22" fmla="*/ 6 w 264"/>
                <a:gd name="T23" fmla="*/ 306 h 366"/>
                <a:gd name="T24" fmla="*/ 102 w 264"/>
                <a:gd name="T25" fmla="*/ 366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4" h="366">
                  <a:moveTo>
                    <a:pt x="102" y="366"/>
                  </a:moveTo>
                  <a:lnTo>
                    <a:pt x="162" y="330"/>
                  </a:lnTo>
                  <a:lnTo>
                    <a:pt x="258" y="162"/>
                  </a:lnTo>
                  <a:lnTo>
                    <a:pt x="258" y="126"/>
                  </a:lnTo>
                  <a:lnTo>
                    <a:pt x="228" y="102"/>
                  </a:lnTo>
                  <a:lnTo>
                    <a:pt x="264" y="36"/>
                  </a:lnTo>
                  <a:lnTo>
                    <a:pt x="198" y="0"/>
                  </a:lnTo>
                  <a:lnTo>
                    <a:pt x="168" y="60"/>
                  </a:lnTo>
                  <a:lnTo>
                    <a:pt x="132" y="42"/>
                  </a:lnTo>
                  <a:lnTo>
                    <a:pt x="90" y="66"/>
                  </a:lnTo>
                  <a:lnTo>
                    <a:pt x="0" y="240"/>
                  </a:lnTo>
                  <a:lnTo>
                    <a:pt x="6" y="306"/>
                  </a:lnTo>
                  <a:lnTo>
                    <a:pt x="102" y="36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40" name="Freeform 20">
              <a:extLst>
                <a:ext uri="{FF2B5EF4-FFF2-40B4-BE49-F238E27FC236}">
                  <a16:creationId xmlns:a16="http://schemas.microsoft.com/office/drawing/2014/main" id="{F17827E4-1F1B-8AA9-EF7A-62A8118A1205}"/>
                </a:ext>
              </a:extLst>
            </p:cNvPr>
            <p:cNvSpPr>
              <a:spLocks/>
            </p:cNvSpPr>
            <p:nvPr/>
          </p:nvSpPr>
          <p:spPr bwMode="auto">
            <a:xfrm>
              <a:off x="3414" y="2198"/>
              <a:ext cx="259" cy="255"/>
            </a:xfrm>
            <a:custGeom>
              <a:avLst/>
              <a:gdLst>
                <a:gd name="T0" fmla="*/ 0 w 259"/>
                <a:gd name="T1" fmla="*/ 185 h 255"/>
                <a:gd name="T2" fmla="*/ 68 w 259"/>
                <a:gd name="T3" fmla="*/ 133 h 255"/>
                <a:gd name="T4" fmla="*/ 259 w 259"/>
                <a:gd name="T5" fmla="*/ 0 h 255"/>
                <a:gd name="T6" fmla="*/ 259 w 259"/>
                <a:gd name="T7" fmla="*/ 38 h 255"/>
                <a:gd name="T8" fmla="*/ 160 w 259"/>
                <a:gd name="T9" fmla="*/ 223 h 255"/>
                <a:gd name="T10" fmla="*/ 99 w 259"/>
                <a:gd name="T11" fmla="*/ 255 h 255"/>
                <a:gd name="T12" fmla="*/ 0 w 259"/>
                <a:gd name="T13" fmla="*/ 185 h 255"/>
              </a:gdLst>
              <a:ahLst/>
              <a:cxnLst>
                <a:cxn ang="0">
                  <a:pos x="T0" y="T1"/>
                </a:cxn>
                <a:cxn ang="0">
                  <a:pos x="T2" y="T3"/>
                </a:cxn>
                <a:cxn ang="0">
                  <a:pos x="T4" y="T5"/>
                </a:cxn>
                <a:cxn ang="0">
                  <a:pos x="T6" y="T7"/>
                </a:cxn>
                <a:cxn ang="0">
                  <a:pos x="T8" y="T9"/>
                </a:cxn>
                <a:cxn ang="0">
                  <a:pos x="T10" y="T11"/>
                </a:cxn>
                <a:cxn ang="0">
                  <a:pos x="T12" y="T13"/>
                </a:cxn>
              </a:cxnLst>
              <a:rect l="0" t="0" r="r" b="b"/>
              <a:pathLst>
                <a:path w="259" h="255">
                  <a:moveTo>
                    <a:pt x="0" y="185"/>
                  </a:moveTo>
                  <a:lnTo>
                    <a:pt x="68" y="133"/>
                  </a:lnTo>
                  <a:lnTo>
                    <a:pt x="259" y="0"/>
                  </a:lnTo>
                  <a:lnTo>
                    <a:pt x="259" y="38"/>
                  </a:lnTo>
                  <a:lnTo>
                    <a:pt x="160" y="223"/>
                  </a:lnTo>
                  <a:lnTo>
                    <a:pt x="99" y="255"/>
                  </a:lnTo>
                  <a:lnTo>
                    <a:pt x="0" y="185"/>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0741" name="Group 21">
            <a:extLst>
              <a:ext uri="{FF2B5EF4-FFF2-40B4-BE49-F238E27FC236}">
                <a16:creationId xmlns:a16="http://schemas.microsoft.com/office/drawing/2014/main" id="{7B5DF208-4248-21AF-2756-6F70D40F3484}"/>
              </a:ext>
            </a:extLst>
          </p:cNvPr>
          <p:cNvGrpSpPr>
            <a:grpSpLocks/>
          </p:cNvGrpSpPr>
          <p:nvPr/>
        </p:nvGrpSpPr>
        <p:grpSpPr bwMode="auto">
          <a:xfrm>
            <a:off x="292100" y="431800"/>
            <a:ext cx="185738" cy="660400"/>
            <a:chOff x="5403" y="3457"/>
            <a:chExt cx="209" cy="755"/>
          </a:xfrm>
        </p:grpSpPr>
        <p:sp>
          <p:nvSpPr>
            <p:cNvPr id="30742" name="Oval 22">
              <a:extLst>
                <a:ext uri="{FF2B5EF4-FFF2-40B4-BE49-F238E27FC236}">
                  <a16:creationId xmlns:a16="http://schemas.microsoft.com/office/drawing/2014/main" id="{367EE2DA-E01A-1D09-9019-3164A3A1C287}"/>
                </a:ext>
              </a:extLst>
            </p:cNvPr>
            <p:cNvSpPr>
              <a:spLocks noChangeArrowheads="1"/>
            </p:cNvSpPr>
            <p:nvPr/>
          </p:nvSpPr>
          <p:spPr bwMode="auto">
            <a:xfrm>
              <a:off x="5457" y="3457"/>
              <a:ext cx="100" cy="10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43" name="Oval 23">
              <a:extLst>
                <a:ext uri="{FF2B5EF4-FFF2-40B4-BE49-F238E27FC236}">
                  <a16:creationId xmlns:a16="http://schemas.microsoft.com/office/drawing/2014/main" id="{C0C82475-2819-97B8-224E-5C46FBA4CB33}"/>
                </a:ext>
              </a:extLst>
            </p:cNvPr>
            <p:cNvSpPr>
              <a:spLocks noChangeArrowheads="1"/>
            </p:cNvSpPr>
            <p:nvPr/>
          </p:nvSpPr>
          <p:spPr bwMode="auto">
            <a:xfrm>
              <a:off x="5403" y="3610"/>
              <a:ext cx="209" cy="209"/>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44" name="Freeform 24">
              <a:extLst>
                <a:ext uri="{FF2B5EF4-FFF2-40B4-BE49-F238E27FC236}">
                  <a16:creationId xmlns:a16="http://schemas.microsoft.com/office/drawing/2014/main" id="{5DB1032F-AB6F-4F93-76BC-37C308B172D4}"/>
                </a:ext>
              </a:extLst>
            </p:cNvPr>
            <p:cNvSpPr>
              <a:spLocks/>
            </p:cNvSpPr>
            <p:nvPr/>
          </p:nvSpPr>
          <p:spPr bwMode="auto">
            <a:xfrm>
              <a:off x="5434" y="3786"/>
              <a:ext cx="148" cy="426"/>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45" name="Rectangle 25">
              <a:extLst>
                <a:ext uri="{FF2B5EF4-FFF2-40B4-BE49-F238E27FC236}">
                  <a16:creationId xmlns:a16="http://schemas.microsoft.com/office/drawing/2014/main" id="{D3B05B6B-7CC4-5D97-6888-F60F1D13659A}"/>
                </a:ext>
              </a:extLst>
            </p:cNvPr>
            <p:cNvSpPr>
              <a:spLocks noChangeArrowheads="1"/>
            </p:cNvSpPr>
            <p:nvPr/>
          </p:nvSpPr>
          <p:spPr bwMode="auto">
            <a:xfrm>
              <a:off x="5456" y="3510"/>
              <a:ext cx="101" cy="109"/>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46" name="Rectangle 26">
              <a:extLst>
                <a:ext uri="{FF2B5EF4-FFF2-40B4-BE49-F238E27FC236}">
                  <a16:creationId xmlns:a16="http://schemas.microsoft.com/office/drawing/2014/main" id="{E64875E7-A8FF-729B-13B3-B28640AC97FE}"/>
                </a:ext>
              </a:extLst>
            </p:cNvPr>
            <p:cNvSpPr>
              <a:spLocks noChangeArrowheads="1"/>
            </p:cNvSpPr>
            <p:nvPr/>
          </p:nvSpPr>
          <p:spPr bwMode="auto">
            <a:xfrm>
              <a:off x="5437" y="3779"/>
              <a:ext cx="138" cy="18"/>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47" name="Rectangle 27">
              <a:extLst>
                <a:ext uri="{FF2B5EF4-FFF2-40B4-BE49-F238E27FC236}">
                  <a16:creationId xmlns:a16="http://schemas.microsoft.com/office/drawing/2014/main" id="{F82656CC-2A0D-5FE6-E098-015C7A25D2F8}"/>
                </a:ext>
              </a:extLst>
            </p:cNvPr>
            <p:cNvSpPr>
              <a:spLocks noChangeArrowheads="1"/>
            </p:cNvSpPr>
            <p:nvPr/>
          </p:nvSpPr>
          <p:spPr bwMode="auto">
            <a:xfrm>
              <a:off x="5469" y="3609"/>
              <a:ext cx="76" cy="19"/>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48" name="Rectangle 28">
              <a:extLst>
                <a:ext uri="{FF2B5EF4-FFF2-40B4-BE49-F238E27FC236}">
                  <a16:creationId xmlns:a16="http://schemas.microsoft.com/office/drawing/2014/main" id="{46C2A067-CF2A-D616-7CDB-9F975BA71D36}"/>
                </a:ext>
              </a:extLst>
            </p:cNvPr>
            <p:cNvSpPr>
              <a:spLocks noChangeArrowheads="1"/>
            </p:cNvSpPr>
            <p:nvPr/>
          </p:nvSpPr>
          <p:spPr bwMode="auto">
            <a:xfrm>
              <a:off x="5467" y="3504"/>
              <a:ext cx="78" cy="10"/>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0749" name="Group 29">
            <a:extLst>
              <a:ext uri="{FF2B5EF4-FFF2-40B4-BE49-F238E27FC236}">
                <a16:creationId xmlns:a16="http://schemas.microsoft.com/office/drawing/2014/main" id="{AB7B8EA9-5F33-AC95-3CD0-0CD1BC0EEE01}"/>
              </a:ext>
            </a:extLst>
          </p:cNvPr>
          <p:cNvGrpSpPr>
            <a:grpSpLocks/>
          </p:cNvGrpSpPr>
          <p:nvPr/>
        </p:nvGrpSpPr>
        <p:grpSpPr bwMode="auto">
          <a:xfrm>
            <a:off x="838200" y="381000"/>
            <a:ext cx="287338" cy="790575"/>
            <a:chOff x="528" y="240"/>
            <a:chExt cx="181" cy="498"/>
          </a:xfrm>
        </p:grpSpPr>
        <p:sp>
          <p:nvSpPr>
            <p:cNvPr id="30750" name="Line 30">
              <a:extLst>
                <a:ext uri="{FF2B5EF4-FFF2-40B4-BE49-F238E27FC236}">
                  <a16:creationId xmlns:a16="http://schemas.microsoft.com/office/drawing/2014/main" id="{356C6B2A-8E12-F1CD-D6DD-1C209975CFF0}"/>
                </a:ext>
              </a:extLst>
            </p:cNvPr>
            <p:cNvSpPr>
              <a:spLocks noChangeShapeType="1"/>
            </p:cNvSpPr>
            <p:nvPr/>
          </p:nvSpPr>
          <p:spPr bwMode="auto">
            <a:xfrm>
              <a:off x="535" y="485"/>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51" name="Line 31">
              <a:extLst>
                <a:ext uri="{FF2B5EF4-FFF2-40B4-BE49-F238E27FC236}">
                  <a16:creationId xmlns:a16="http://schemas.microsoft.com/office/drawing/2014/main" id="{9F263B24-FFDF-0752-61C0-4899C6FAA652}"/>
                </a:ext>
              </a:extLst>
            </p:cNvPr>
            <p:cNvSpPr>
              <a:spLocks noChangeShapeType="1"/>
            </p:cNvSpPr>
            <p:nvPr/>
          </p:nvSpPr>
          <p:spPr bwMode="auto">
            <a:xfrm>
              <a:off x="701" y="485"/>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52" name="Freeform 32">
              <a:extLst>
                <a:ext uri="{FF2B5EF4-FFF2-40B4-BE49-F238E27FC236}">
                  <a16:creationId xmlns:a16="http://schemas.microsoft.com/office/drawing/2014/main" id="{E1E6BDFC-C1BC-ABC3-5E4D-51D540E713B9}"/>
                </a:ext>
              </a:extLst>
            </p:cNvPr>
            <p:cNvSpPr>
              <a:spLocks/>
            </p:cNvSpPr>
            <p:nvPr/>
          </p:nvSpPr>
          <p:spPr bwMode="auto">
            <a:xfrm>
              <a:off x="528" y="240"/>
              <a:ext cx="181" cy="33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753" name="Group 33">
            <a:extLst>
              <a:ext uri="{FF2B5EF4-FFF2-40B4-BE49-F238E27FC236}">
                <a16:creationId xmlns:a16="http://schemas.microsoft.com/office/drawing/2014/main" id="{21CE5D93-ADD6-585C-9CE6-38464D03DB4A}"/>
              </a:ext>
            </a:extLst>
          </p:cNvPr>
          <p:cNvGrpSpPr>
            <a:grpSpLocks/>
          </p:cNvGrpSpPr>
          <p:nvPr/>
        </p:nvGrpSpPr>
        <p:grpSpPr bwMode="auto">
          <a:xfrm>
            <a:off x="1219200" y="381000"/>
            <a:ext cx="290513" cy="787400"/>
            <a:chOff x="2244" y="2118"/>
            <a:chExt cx="181" cy="499"/>
          </a:xfrm>
        </p:grpSpPr>
        <p:sp>
          <p:nvSpPr>
            <p:cNvPr id="30754" name="Line 34">
              <a:extLst>
                <a:ext uri="{FF2B5EF4-FFF2-40B4-BE49-F238E27FC236}">
                  <a16:creationId xmlns:a16="http://schemas.microsoft.com/office/drawing/2014/main" id="{84EA5BAD-90CB-AAC4-14D8-8EBEDA959731}"/>
                </a:ext>
              </a:extLst>
            </p:cNvPr>
            <p:cNvSpPr>
              <a:spLocks noChangeShapeType="1"/>
            </p:cNvSpPr>
            <p:nvPr/>
          </p:nvSpPr>
          <p:spPr bwMode="auto">
            <a:xfrm>
              <a:off x="2251" y="2363"/>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55" name="Line 35">
              <a:extLst>
                <a:ext uri="{FF2B5EF4-FFF2-40B4-BE49-F238E27FC236}">
                  <a16:creationId xmlns:a16="http://schemas.microsoft.com/office/drawing/2014/main" id="{1BED31AB-4C73-51B5-E703-FAA55BD78F62}"/>
                </a:ext>
              </a:extLst>
            </p:cNvPr>
            <p:cNvSpPr>
              <a:spLocks noChangeShapeType="1"/>
            </p:cNvSpPr>
            <p:nvPr/>
          </p:nvSpPr>
          <p:spPr bwMode="auto">
            <a:xfrm>
              <a:off x="2420" y="2363"/>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56" name="Freeform 36">
              <a:extLst>
                <a:ext uri="{FF2B5EF4-FFF2-40B4-BE49-F238E27FC236}">
                  <a16:creationId xmlns:a16="http://schemas.microsoft.com/office/drawing/2014/main" id="{259C2FF9-4018-C133-665D-C233CECF3501}"/>
                </a:ext>
              </a:extLst>
            </p:cNvPr>
            <p:cNvSpPr>
              <a:spLocks/>
            </p:cNvSpPr>
            <p:nvPr/>
          </p:nvSpPr>
          <p:spPr bwMode="auto">
            <a:xfrm>
              <a:off x="2244" y="2118"/>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757" name="Group 37">
            <a:extLst>
              <a:ext uri="{FF2B5EF4-FFF2-40B4-BE49-F238E27FC236}">
                <a16:creationId xmlns:a16="http://schemas.microsoft.com/office/drawing/2014/main" id="{65FB96AD-1516-02A1-FAC2-A60BB1E90C45}"/>
              </a:ext>
            </a:extLst>
          </p:cNvPr>
          <p:cNvGrpSpPr>
            <a:grpSpLocks/>
          </p:cNvGrpSpPr>
          <p:nvPr/>
        </p:nvGrpSpPr>
        <p:grpSpPr bwMode="auto">
          <a:xfrm>
            <a:off x="1600200" y="381000"/>
            <a:ext cx="285750" cy="781050"/>
            <a:chOff x="2496" y="2112"/>
            <a:chExt cx="181" cy="499"/>
          </a:xfrm>
        </p:grpSpPr>
        <p:sp>
          <p:nvSpPr>
            <p:cNvPr id="30758" name="Line 38">
              <a:extLst>
                <a:ext uri="{FF2B5EF4-FFF2-40B4-BE49-F238E27FC236}">
                  <a16:creationId xmlns:a16="http://schemas.microsoft.com/office/drawing/2014/main" id="{A88D852C-48C7-6AAE-54D9-64DBC05D2800}"/>
                </a:ext>
              </a:extLst>
            </p:cNvPr>
            <p:cNvSpPr>
              <a:spLocks noChangeShapeType="1"/>
            </p:cNvSpPr>
            <p:nvPr/>
          </p:nvSpPr>
          <p:spPr bwMode="auto">
            <a:xfrm>
              <a:off x="2503" y="2357"/>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59" name="Line 39">
              <a:extLst>
                <a:ext uri="{FF2B5EF4-FFF2-40B4-BE49-F238E27FC236}">
                  <a16:creationId xmlns:a16="http://schemas.microsoft.com/office/drawing/2014/main" id="{E359C2B4-ECF2-EAD5-72AC-D9CBD7929CE4}"/>
                </a:ext>
              </a:extLst>
            </p:cNvPr>
            <p:cNvSpPr>
              <a:spLocks noChangeShapeType="1"/>
            </p:cNvSpPr>
            <p:nvPr/>
          </p:nvSpPr>
          <p:spPr bwMode="auto">
            <a:xfrm>
              <a:off x="2672" y="2357"/>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760" name="Group 40">
              <a:extLst>
                <a:ext uri="{FF2B5EF4-FFF2-40B4-BE49-F238E27FC236}">
                  <a16:creationId xmlns:a16="http://schemas.microsoft.com/office/drawing/2014/main" id="{CE22A1DF-CF08-A8FC-F3D2-F1CE5463ED1C}"/>
                </a:ext>
              </a:extLst>
            </p:cNvPr>
            <p:cNvGrpSpPr>
              <a:grpSpLocks/>
            </p:cNvGrpSpPr>
            <p:nvPr/>
          </p:nvGrpSpPr>
          <p:grpSpPr bwMode="auto">
            <a:xfrm>
              <a:off x="2496" y="2112"/>
              <a:ext cx="181" cy="333"/>
              <a:chOff x="2496" y="2112"/>
              <a:chExt cx="181" cy="333"/>
            </a:xfrm>
          </p:grpSpPr>
          <p:sp>
            <p:nvSpPr>
              <p:cNvPr id="30761" name="Freeform 41">
                <a:extLst>
                  <a:ext uri="{FF2B5EF4-FFF2-40B4-BE49-F238E27FC236}">
                    <a16:creationId xmlns:a16="http://schemas.microsoft.com/office/drawing/2014/main" id="{BD1D9B8D-E109-E935-1DFC-F7EEF92B0370}"/>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62" name="Line 42">
                <a:extLst>
                  <a:ext uri="{FF2B5EF4-FFF2-40B4-BE49-F238E27FC236}">
                    <a16:creationId xmlns:a16="http://schemas.microsoft.com/office/drawing/2014/main" id="{472C3F09-9824-E099-745E-D0076F1E44B5}"/>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63" name="Line 43">
                <a:extLst>
                  <a:ext uri="{FF2B5EF4-FFF2-40B4-BE49-F238E27FC236}">
                    <a16:creationId xmlns:a16="http://schemas.microsoft.com/office/drawing/2014/main" id="{45410C22-F9B5-4833-0031-2E8AD244A048}"/>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764" name="Group 44">
            <a:extLst>
              <a:ext uri="{FF2B5EF4-FFF2-40B4-BE49-F238E27FC236}">
                <a16:creationId xmlns:a16="http://schemas.microsoft.com/office/drawing/2014/main" id="{AC8CE0F7-A952-84C5-D13D-1DC0C89DBDD0}"/>
              </a:ext>
            </a:extLst>
          </p:cNvPr>
          <p:cNvGrpSpPr>
            <a:grpSpLocks/>
          </p:cNvGrpSpPr>
          <p:nvPr/>
        </p:nvGrpSpPr>
        <p:grpSpPr bwMode="auto">
          <a:xfrm>
            <a:off x="3124200" y="381000"/>
            <a:ext cx="287338" cy="787400"/>
            <a:chOff x="1756" y="2113"/>
            <a:chExt cx="181" cy="499"/>
          </a:xfrm>
        </p:grpSpPr>
        <p:sp>
          <p:nvSpPr>
            <p:cNvPr id="30765" name="Line 45">
              <a:extLst>
                <a:ext uri="{FF2B5EF4-FFF2-40B4-BE49-F238E27FC236}">
                  <a16:creationId xmlns:a16="http://schemas.microsoft.com/office/drawing/2014/main" id="{855F44CB-EBAD-86C9-DEC8-98AFA4CA8E15}"/>
                </a:ext>
              </a:extLst>
            </p:cNvPr>
            <p:cNvSpPr>
              <a:spLocks noChangeShapeType="1"/>
            </p:cNvSpPr>
            <p:nvPr/>
          </p:nvSpPr>
          <p:spPr bwMode="auto">
            <a:xfrm>
              <a:off x="1766" y="2358"/>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66" name="Line 46">
              <a:extLst>
                <a:ext uri="{FF2B5EF4-FFF2-40B4-BE49-F238E27FC236}">
                  <a16:creationId xmlns:a16="http://schemas.microsoft.com/office/drawing/2014/main" id="{849596FE-F178-154C-8430-3FC6A186A24C}"/>
                </a:ext>
              </a:extLst>
            </p:cNvPr>
            <p:cNvSpPr>
              <a:spLocks noChangeShapeType="1"/>
            </p:cNvSpPr>
            <p:nvPr/>
          </p:nvSpPr>
          <p:spPr bwMode="auto">
            <a:xfrm>
              <a:off x="1929" y="2358"/>
              <a:ext cx="0" cy="2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767" name="Group 47">
              <a:extLst>
                <a:ext uri="{FF2B5EF4-FFF2-40B4-BE49-F238E27FC236}">
                  <a16:creationId xmlns:a16="http://schemas.microsoft.com/office/drawing/2014/main" id="{1B121733-C01E-C319-210D-B703DE77E329}"/>
                </a:ext>
              </a:extLst>
            </p:cNvPr>
            <p:cNvGrpSpPr>
              <a:grpSpLocks/>
            </p:cNvGrpSpPr>
            <p:nvPr/>
          </p:nvGrpSpPr>
          <p:grpSpPr bwMode="auto">
            <a:xfrm>
              <a:off x="1756" y="2113"/>
              <a:ext cx="181" cy="333"/>
              <a:chOff x="1756" y="2113"/>
              <a:chExt cx="181" cy="333"/>
            </a:xfrm>
          </p:grpSpPr>
          <p:sp>
            <p:nvSpPr>
              <p:cNvPr id="30768" name="Freeform 48">
                <a:extLst>
                  <a:ext uri="{FF2B5EF4-FFF2-40B4-BE49-F238E27FC236}">
                    <a16:creationId xmlns:a16="http://schemas.microsoft.com/office/drawing/2014/main" id="{757C33A5-67CE-85F6-40A3-9ACC459BD3B1}"/>
                  </a:ext>
                </a:extLst>
              </p:cNvPr>
              <p:cNvSpPr>
                <a:spLocks/>
              </p:cNvSpPr>
              <p:nvPr/>
            </p:nvSpPr>
            <p:spPr bwMode="auto">
              <a:xfrm>
                <a:off x="1756" y="2113"/>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69" name="Freeform 49">
                <a:extLst>
                  <a:ext uri="{FF2B5EF4-FFF2-40B4-BE49-F238E27FC236}">
                    <a16:creationId xmlns:a16="http://schemas.microsoft.com/office/drawing/2014/main" id="{8E4E9553-1307-88B6-2B1B-96681765ECD9}"/>
                  </a:ext>
                </a:extLst>
              </p:cNvPr>
              <p:cNvSpPr>
                <a:spLocks/>
              </p:cNvSpPr>
              <p:nvPr/>
            </p:nvSpPr>
            <p:spPr bwMode="auto">
              <a:xfrm>
                <a:off x="1881" y="2181"/>
                <a:ext cx="56" cy="264"/>
              </a:xfrm>
              <a:custGeom>
                <a:avLst/>
                <a:gdLst>
                  <a:gd name="T0" fmla="*/ 0 w 56"/>
                  <a:gd name="T1" fmla="*/ 3 h 264"/>
                  <a:gd name="T2" fmla="*/ 0 w 56"/>
                  <a:gd name="T3" fmla="*/ 264 h 264"/>
                  <a:gd name="T4" fmla="*/ 21 w 56"/>
                  <a:gd name="T5" fmla="*/ 264 h 264"/>
                  <a:gd name="T6" fmla="*/ 56 w 56"/>
                  <a:gd name="T7" fmla="*/ 200 h 264"/>
                  <a:gd name="T8" fmla="*/ 56 w 56"/>
                  <a:gd name="T9" fmla="*/ 23 h 264"/>
                  <a:gd name="T10" fmla="*/ 21 w 56"/>
                  <a:gd name="T11" fmla="*/ 0 h 264"/>
                  <a:gd name="T12" fmla="*/ 0 w 56"/>
                  <a:gd name="T13" fmla="*/ 3 h 264"/>
                </a:gdLst>
                <a:ahLst/>
                <a:cxnLst>
                  <a:cxn ang="0">
                    <a:pos x="T0" y="T1"/>
                  </a:cxn>
                  <a:cxn ang="0">
                    <a:pos x="T2" y="T3"/>
                  </a:cxn>
                  <a:cxn ang="0">
                    <a:pos x="T4" y="T5"/>
                  </a:cxn>
                  <a:cxn ang="0">
                    <a:pos x="T6" y="T7"/>
                  </a:cxn>
                  <a:cxn ang="0">
                    <a:pos x="T8" y="T9"/>
                  </a:cxn>
                  <a:cxn ang="0">
                    <a:pos x="T10" y="T11"/>
                  </a:cxn>
                  <a:cxn ang="0">
                    <a:pos x="T12" y="T13"/>
                  </a:cxn>
                </a:cxnLst>
                <a:rect l="0" t="0" r="r" b="b"/>
                <a:pathLst>
                  <a:path w="56" h="264">
                    <a:moveTo>
                      <a:pt x="0" y="3"/>
                    </a:moveTo>
                    <a:lnTo>
                      <a:pt x="0" y="264"/>
                    </a:lnTo>
                    <a:lnTo>
                      <a:pt x="21" y="264"/>
                    </a:lnTo>
                    <a:lnTo>
                      <a:pt x="56" y="200"/>
                    </a:lnTo>
                    <a:lnTo>
                      <a:pt x="56" y="23"/>
                    </a:lnTo>
                    <a:lnTo>
                      <a:pt x="21" y="0"/>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70" name="Freeform 50">
                <a:extLst>
                  <a:ext uri="{FF2B5EF4-FFF2-40B4-BE49-F238E27FC236}">
                    <a16:creationId xmlns:a16="http://schemas.microsoft.com/office/drawing/2014/main" id="{9DA93632-497F-C101-C6C1-445BC018FC6D}"/>
                  </a:ext>
                </a:extLst>
              </p:cNvPr>
              <p:cNvSpPr>
                <a:spLocks/>
              </p:cNvSpPr>
              <p:nvPr/>
            </p:nvSpPr>
            <p:spPr bwMode="auto">
              <a:xfrm flipH="1">
                <a:off x="1759" y="2179"/>
                <a:ext cx="56" cy="264"/>
              </a:xfrm>
              <a:custGeom>
                <a:avLst/>
                <a:gdLst>
                  <a:gd name="T0" fmla="*/ 0 w 56"/>
                  <a:gd name="T1" fmla="*/ 3 h 264"/>
                  <a:gd name="T2" fmla="*/ 0 w 56"/>
                  <a:gd name="T3" fmla="*/ 264 h 264"/>
                  <a:gd name="T4" fmla="*/ 21 w 56"/>
                  <a:gd name="T5" fmla="*/ 264 h 264"/>
                  <a:gd name="T6" fmla="*/ 56 w 56"/>
                  <a:gd name="T7" fmla="*/ 200 h 264"/>
                  <a:gd name="T8" fmla="*/ 56 w 56"/>
                  <a:gd name="T9" fmla="*/ 23 h 264"/>
                  <a:gd name="T10" fmla="*/ 21 w 56"/>
                  <a:gd name="T11" fmla="*/ 0 h 264"/>
                  <a:gd name="T12" fmla="*/ 0 w 56"/>
                  <a:gd name="T13" fmla="*/ 3 h 264"/>
                </a:gdLst>
                <a:ahLst/>
                <a:cxnLst>
                  <a:cxn ang="0">
                    <a:pos x="T0" y="T1"/>
                  </a:cxn>
                  <a:cxn ang="0">
                    <a:pos x="T2" y="T3"/>
                  </a:cxn>
                  <a:cxn ang="0">
                    <a:pos x="T4" y="T5"/>
                  </a:cxn>
                  <a:cxn ang="0">
                    <a:pos x="T6" y="T7"/>
                  </a:cxn>
                  <a:cxn ang="0">
                    <a:pos x="T8" y="T9"/>
                  </a:cxn>
                  <a:cxn ang="0">
                    <a:pos x="T10" y="T11"/>
                  </a:cxn>
                  <a:cxn ang="0">
                    <a:pos x="T12" y="T13"/>
                  </a:cxn>
                </a:cxnLst>
                <a:rect l="0" t="0" r="r" b="b"/>
                <a:pathLst>
                  <a:path w="56" h="264">
                    <a:moveTo>
                      <a:pt x="0" y="3"/>
                    </a:moveTo>
                    <a:lnTo>
                      <a:pt x="0" y="264"/>
                    </a:lnTo>
                    <a:lnTo>
                      <a:pt x="21" y="264"/>
                    </a:lnTo>
                    <a:lnTo>
                      <a:pt x="56" y="200"/>
                    </a:lnTo>
                    <a:lnTo>
                      <a:pt x="56" y="23"/>
                    </a:lnTo>
                    <a:lnTo>
                      <a:pt x="21" y="0"/>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771" name="Group 51">
            <a:extLst>
              <a:ext uri="{FF2B5EF4-FFF2-40B4-BE49-F238E27FC236}">
                <a16:creationId xmlns:a16="http://schemas.microsoft.com/office/drawing/2014/main" id="{EA6A5532-78AF-B029-6411-828C4B166234}"/>
              </a:ext>
            </a:extLst>
          </p:cNvPr>
          <p:cNvGrpSpPr>
            <a:grpSpLocks/>
          </p:cNvGrpSpPr>
          <p:nvPr/>
        </p:nvGrpSpPr>
        <p:grpSpPr bwMode="auto">
          <a:xfrm>
            <a:off x="549275" y="635000"/>
            <a:ext cx="141288" cy="460375"/>
            <a:chOff x="5403" y="3457"/>
            <a:chExt cx="209" cy="755"/>
          </a:xfrm>
        </p:grpSpPr>
        <p:sp>
          <p:nvSpPr>
            <p:cNvPr id="30772" name="Oval 52">
              <a:extLst>
                <a:ext uri="{FF2B5EF4-FFF2-40B4-BE49-F238E27FC236}">
                  <a16:creationId xmlns:a16="http://schemas.microsoft.com/office/drawing/2014/main" id="{407FAF93-D113-9944-1585-9C653169C049}"/>
                </a:ext>
              </a:extLst>
            </p:cNvPr>
            <p:cNvSpPr>
              <a:spLocks noChangeArrowheads="1"/>
            </p:cNvSpPr>
            <p:nvPr/>
          </p:nvSpPr>
          <p:spPr bwMode="auto">
            <a:xfrm>
              <a:off x="5457" y="3457"/>
              <a:ext cx="100" cy="10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73" name="Oval 53">
              <a:extLst>
                <a:ext uri="{FF2B5EF4-FFF2-40B4-BE49-F238E27FC236}">
                  <a16:creationId xmlns:a16="http://schemas.microsoft.com/office/drawing/2014/main" id="{9C6F4E82-CD6C-2827-6873-FE5666881D8A}"/>
                </a:ext>
              </a:extLst>
            </p:cNvPr>
            <p:cNvSpPr>
              <a:spLocks noChangeArrowheads="1"/>
            </p:cNvSpPr>
            <p:nvPr/>
          </p:nvSpPr>
          <p:spPr bwMode="auto">
            <a:xfrm>
              <a:off x="5403" y="3610"/>
              <a:ext cx="209" cy="209"/>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74" name="Freeform 54">
              <a:extLst>
                <a:ext uri="{FF2B5EF4-FFF2-40B4-BE49-F238E27FC236}">
                  <a16:creationId xmlns:a16="http://schemas.microsoft.com/office/drawing/2014/main" id="{1CB0DC78-74CF-9849-B0D6-9A3D5D5E4361}"/>
                </a:ext>
              </a:extLst>
            </p:cNvPr>
            <p:cNvSpPr>
              <a:spLocks/>
            </p:cNvSpPr>
            <p:nvPr/>
          </p:nvSpPr>
          <p:spPr bwMode="auto">
            <a:xfrm>
              <a:off x="5434" y="3786"/>
              <a:ext cx="148" cy="426"/>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75" name="Rectangle 55">
              <a:extLst>
                <a:ext uri="{FF2B5EF4-FFF2-40B4-BE49-F238E27FC236}">
                  <a16:creationId xmlns:a16="http://schemas.microsoft.com/office/drawing/2014/main" id="{6184C2DB-3549-8BF6-B7F6-02430CE28FE3}"/>
                </a:ext>
              </a:extLst>
            </p:cNvPr>
            <p:cNvSpPr>
              <a:spLocks noChangeArrowheads="1"/>
            </p:cNvSpPr>
            <p:nvPr/>
          </p:nvSpPr>
          <p:spPr bwMode="auto">
            <a:xfrm>
              <a:off x="5456" y="3510"/>
              <a:ext cx="101" cy="109"/>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76" name="Rectangle 56">
              <a:extLst>
                <a:ext uri="{FF2B5EF4-FFF2-40B4-BE49-F238E27FC236}">
                  <a16:creationId xmlns:a16="http://schemas.microsoft.com/office/drawing/2014/main" id="{82A83B80-ADB7-BE37-D90E-794306A8635E}"/>
                </a:ext>
              </a:extLst>
            </p:cNvPr>
            <p:cNvSpPr>
              <a:spLocks noChangeArrowheads="1"/>
            </p:cNvSpPr>
            <p:nvPr/>
          </p:nvSpPr>
          <p:spPr bwMode="auto">
            <a:xfrm>
              <a:off x="5437" y="3779"/>
              <a:ext cx="138" cy="18"/>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77" name="Rectangle 57">
              <a:extLst>
                <a:ext uri="{FF2B5EF4-FFF2-40B4-BE49-F238E27FC236}">
                  <a16:creationId xmlns:a16="http://schemas.microsoft.com/office/drawing/2014/main" id="{F4A270CF-17CD-77BA-89D8-8BF7A54FCAB9}"/>
                </a:ext>
              </a:extLst>
            </p:cNvPr>
            <p:cNvSpPr>
              <a:spLocks noChangeArrowheads="1"/>
            </p:cNvSpPr>
            <p:nvPr/>
          </p:nvSpPr>
          <p:spPr bwMode="auto">
            <a:xfrm>
              <a:off x="5469" y="3609"/>
              <a:ext cx="76" cy="19"/>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78" name="Rectangle 58">
              <a:extLst>
                <a:ext uri="{FF2B5EF4-FFF2-40B4-BE49-F238E27FC236}">
                  <a16:creationId xmlns:a16="http://schemas.microsoft.com/office/drawing/2014/main" id="{0B3B6259-AD27-7FD0-3F88-A026F6D8CF14}"/>
                </a:ext>
              </a:extLst>
            </p:cNvPr>
            <p:cNvSpPr>
              <a:spLocks noChangeArrowheads="1"/>
            </p:cNvSpPr>
            <p:nvPr/>
          </p:nvSpPr>
          <p:spPr bwMode="auto">
            <a:xfrm>
              <a:off x="5467" y="3504"/>
              <a:ext cx="78" cy="10"/>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779" name="Freeform 59">
            <a:extLst>
              <a:ext uri="{FF2B5EF4-FFF2-40B4-BE49-F238E27FC236}">
                <a16:creationId xmlns:a16="http://schemas.microsoft.com/office/drawing/2014/main" id="{8AD3F9A5-034E-CE24-F301-A00CA1EBD3AB}"/>
              </a:ext>
            </a:extLst>
          </p:cNvPr>
          <p:cNvSpPr>
            <a:spLocks/>
          </p:cNvSpPr>
          <p:nvPr/>
        </p:nvSpPr>
        <p:spPr bwMode="auto">
          <a:xfrm rot="3268899">
            <a:off x="6515894" y="3313906"/>
            <a:ext cx="236538" cy="61912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0780" name="Group 60">
            <a:extLst>
              <a:ext uri="{FF2B5EF4-FFF2-40B4-BE49-F238E27FC236}">
                <a16:creationId xmlns:a16="http://schemas.microsoft.com/office/drawing/2014/main" id="{4DE072E2-BC5C-59C7-7AFC-AAE9F5DE7741}"/>
              </a:ext>
            </a:extLst>
          </p:cNvPr>
          <p:cNvGrpSpPr>
            <a:grpSpLocks/>
          </p:cNvGrpSpPr>
          <p:nvPr/>
        </p:nvGrpSpPr>
        <p:grpSpPr bwMode="auto">
          <a:xfrm>
            <a:off x="3581400" y="3352800"/>
            <a:ext cx="563563" cy="774700"/>
            <a:chOff x="3456" y="2064"/>
            <a:chExt cx="355" cy="488"/>
          </a:xfrm>
        </p:grpSpPr>
        <p:sp>
          <p:nvSpPr>
            <p:cNvPr id="30781" name="Freeform 61">
              <a:extLst>
                <a:ext uri="{FF2B5EF4-FFF2-40B4-BE49-F238E27FC236}">
                  <a16:creationId xmlns:a16="http://schemas.microsoft.com/office/drawing/2014/main" id="{32315F8D-327E-829F-1CF2-5CE46E2A1B7C}"/>
                </a:ext>
              </a:extLst>
            </p:cNvPr>
            <p:cNvSpPr>
              <a:spLocks/>
            </p:cNvSpPr>
            <p:nvPr/>
          </p:nvSpPr>
          <p:spPr bwMode="auto">
            <a:xfrm>
              <a:off x="3600" y="2076"/>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82" name="Freeform 62">
              <a:extLst>
                <a:ext uri="{FF2B5EF4-FFF2-40B4-BE49-F238E27FC236}">
                  <a16:creationId xmlns:a16="http://schemas.microsoft.com/office/drawing/2014/main" id="{E99827AB-16BD-0F13-086A-F74C6A793453}"/>
                </a:ext>
              </a:extLst>
            </p:cNvPr>
            <p:cNvSpPr>
              <a:spLocks/>
            </p:cNvSpPr>
            <p:nvPr/>
          </p:nvSpPr>
          <p:spPr bwMode="auto">
            <a:xfrm rot="-1371156">
              <a:off x="3456" y="2094"/>
              <a:ext cx="145" cy="327"/>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0783" name="Group 63">
              <a:extLst>
                <a:ext uri="{FF2B5EF4-FFF2-40B4-BE49-F238E27FC236}">
                  <a16:creationId xmlns:a16="http://schemas.microsoft.com/office/drawing/2014/main" id="{9C182FB0-7E03-3C17-1790-B37A1D509139}"/>
                </a:ext>
              </a:extLst>
            </p:cNvPr>
            <p:cNvGrpSpPr>
              <a:grpSpLocks/>
            </p:cNvGrpSpPr>
            <p:nvPr/>
          </p:nvGrpSpPr>
          <p:grpSpPr bwMode="auto">
            <a:xfrm>
              <a:off x="3561" y="2064"/>
              <a:ext cx="125" cy="488"/>
              <a:chOff x="1425" y="2304"/>
              <a:chExt cx="173" cy="560"/>
            </a:xfrm>
          </p:grpSpPr>
          <p:sp>
            <p:nvSpPr>
              <p:cNvPr id="30784" name="Line 64">
                <a:extLst>
                  <a:ext uri="{FF2B5EF4-FFF2-40B4-BE49-F238E27FC236}">
                    <a16:creationId xmlns:a16="http://schemas.microsoft.com/office/drawing/2014/main" id="{8A16666C-5403-6529-F445-CA412F2F152C}"/>
                  </a:ext>
                </a:extLst>
              </p:cNvPr>
              <p:cNvSpPr>
                <a:spLocks noChangeShapeType="1"/>
              </p:cNvSpPr>
              <p:nvPr/>
            </p:nvSpPr>
            <p:spPr bwMode="auto">
              <a:xfrm>
                <a:off x="1434" y="2609"/>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85" name="Line 65">
                <a:extLst>
                  <a:ext uri="{FF2B5EF4-FFF2-40B4-BE49-F238E27FC236}">
                    <a16:creationId xmlns:a16="http://schemas.microsoft.com/office/drawing/2014/main" id="{A61203EE-50C3-93EF-C4E5-E8C7213B5628}"/>
                  </a:ext>
                </a:extLst>
              </p:cNvPr>
              <p:cNvSpPr>
                <a:spLocks noChangeShapeType="1"/>
              </p:cNvSpPr>
              <p:nvPr/>
            </p:nvSpPr>
            <p:spPr bwMode="auto">
              <a:xfrm>
                <a:off x="1589" y="2567"/>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86" name="Freeform 66">
                <a:extLst>
                  <a:ext uri="{FF2B5EF4-FFF2-40B4-BE49-F238E27FC236}">
                    <a16:creationId xmlns:a16="http://schemas.microsoft.com/office/drawing/2014/main" id="{030EE2CD-C00F-07ED-4F73-406F0C49EE6D}"/>
                  </a:ext>
                </a:extLst>
              </p:cNvPr>
              <p:cNvSpPr>
                <a:spLocks/>
              </p:cNvSpPr>
              <p:nvPr/>
            </p:nvSpPr>
            <p:spPr bwMode="auto">
              <a:xfrm>
                <a:off x="1425" y="2304"/>
                <a:ext cx="173" cy="37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787" name="Group 67">
            <a:extLst>
              <a:ext uri="{FF2B5EF4-FFF2-40B4-BE49-F238E27FC236}">
                <a16:creationId xmlns:a16="http://schemas.microsoft.com/office/drawing/2014/main" id="{F2322791-06AA-2CC8-99A0-8DE3B515B724}"/>
              </a:ext>
            </a:extLst>
          </p:cNvPr>
          <p:cNvGrpSpPr>
            <a:grpSpLocks/>
          </p:cNvGrpSpPr>
          <p:nvPr/>
        </p:nvGrpSpPr>
        <p:grpSpPr bwMode="auto">
          <a:xfrm>
            <a:off x="863600" y="6705600"/>
            <a:ext cx="565150" cy="833438"/>
            <a:chOff x="3642" y="3090"/>
            <a:chExt cx="356" cy="525"/>
          </a:xfrm>
        </p:grpSpPr>
        <p:sp>
          <p:nvSpPr>
            <p:cNvPr id="30788" name="Freeform 68">
              <a:extLst>
                <a:ext uri="{FF2B5EF4-FFF2-40B4-BE49-F238E27FC236}">
                  <a16:creationId xmlns:a16="http://schemas.microsoft.com/office/drawing/2014/main" id="{A2883664-7250-8815-A20E-7EF9710B27EC}"/>
                </a:ext>
              </a:extLst>
            </p:cNvPr>
            <p:cNvSpPr>
              <a:spLocks/>
            </p:cNvSpPr>
            <p:nvPr/>
          </p:nvSpPr>
          <p:spPr bwMode="auto">
            <a:xfrm>
              <a:off x="3843" y="3192"/>
              <a:ext cx="118" cy="186"/>
            </a:xfrm>
            <a:custGeom>
              <a:avLst/>
              <a:gdLst>
                <a:gd name="T0" fmla="*/ 0 w 246"/>
                <a:gd name="T1" fmla="*/ 8 h 369"/>
                <a:gd name="T2" fmla="*/ 234 w 246"/>
                <a:gd name="T3" fmla="*/ 369 h 369"/>
                <a:gd name="T4" fmla="*/ 246 w 246"/>
                <a:gd name="T5" fmla="*/ 362 h 369"/>
                <a:gd name="T6" fmla="*/ 11 w 246"/>
                <a:gd name="T7" fmla="*/ 0 h 369"/>
                <a:gd name="T8" fmla="*/ 0 w 246"/>
                <a:gd name="T9" fmla="*/ 8 h 369"/>
              </a:gdLst>
              <a:ahLst/>
              <a:cxnLst>
                <a:cxn ang="0">
                  <a:pos x="T0" y="T1"/>
                </a:cxn>
                <a:cxn ang="0">
                  <a:pos x="T2" y="T3"/>
                </a:cxn>
                <a:cxn ang="0">
                  <a:pos x="T4" y="T5"/>
                </a:cxn>
                <a:cxn ang="0">
                  <a:pos x="T6" y="T7"/>
                </a:cxn>
                <a:cxn ang="0">
                  <a:pos x="T8" y="T9"/>
                </a:cxn>
              </a:cxnLst>
              <a:rect l="0" t="0" r="r" b="b"/>
              <a:pathLst>
                <a:path w="246" h="369">
                  <a:moveTo>
                    <a:pt x="0" y="8"/>
                  </a:moveTo>
                  <a:lnTo>
                    <a:pt x="234" y="369"/>
                  </a:lnTo>
                  <a:lnTo>
                    <a:pt x="246" y="362"/>
                  </a:lnTo>
                  <a:lnTo>
                    <a:pt x="11"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89" name="Freeform 69">
              <a:extLst>
                <a:ext uri="{FF2B5EF4-FFF2-40B4-BE49-F238E27FC236}">
                  <a16:creationId xmlns:a16="http://schemas.microsoft.com/office/drawing/2014/main" id="{75C81D17-BC06-ED54-4135-91F78D205C74}"/>
                </a:ext>
              </a:extLst>
            </p:cNvPr>
            <p:cNvSpPr>
              <a:spLocks/>
            </p:cNvSpPr>
            <p:nvPr/>
          </p:nvSpPr>
          <p:spPr bwMode="auto">
            <a:xfrm>
              <a:off x="3733" y="3262"/>
              <a:ext cx="121" cy="190"/>
            </a:xfrm>
            <a:custGeom>
              <a:avLst/>
              <a:gdLst>
                <a:gd name="T0" fmla="*/ 0 w 250"/>
                <a:gd name="T1" fmla="*/ 7 h 376"/>
                <a:gd name="T2" fmla="*/ 238 w 250"/>
                <a:gd name="T3" fmla="*/ 376 h 376"/>
                <a:gd name="T4" fmla="*/ 250 w 250"/>
                <a:gd name="T5" fmla="*/ 369 h 376"/>
                <a:gd name="T6" fmla="*/ 11 w 250"/>
                <a:gd name="T7" fmla="*/ 0 h 376"/>
                <a:gd name="T8" fmla="*/ 0 w 250"/>
                <a:gd name="T9" fmla="*/ 7 h 376"/>
              </a:gdLst>
              <a:ahLst/>
              <a:cxnLst>
                <a:cxn ang="0">
                  <a:pos x="T0" y="T1"/>
                </a:cxn>
                <a:cxn ang="0">
                  <a:pos x="T2" y="T3"/>
                </a:cxn>
                <a:cxn ang="0">
                  <a:pos x="T4" y="T5"/>
                </a:cxn>
                <a:cxn ang="0">
                  <a:pos x="T6" y="T7"/>
                </a:cxn>
                <a:cxn ang="0">
                  <a:pos x="T8" y="T9"/>
                </a:cxn>
              </a:cxnLst>
              <a:rect l="0" t="0" r="r" b="b"/>
              <a:pathLst>
                <a:path w="250" h="376">
                  <a:moveTo>
                    <a:pt x="0" y="7"/>
                  </a:moveTo>
                  <a:lnTo>
                    <a:pt x="238" y="376"/>
                  </a:lnTo>
                  <a:lnTo>
                    <a:pt x="250" y="369"/>
                  </a:lnTo>
                  <a:lnTo>
                    <a:pt x="11"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0" name="Freeform 70">
              <a:extLst>
                <a:ext uri="{FF2B5EF4-FFF2-40B4-BE49-F238E27FC236}">
                  <a16:creationId xmlns:a16="http://schemas.microsoft.com/office/drawing/2014/main" id="{E9B3F901-74F5-AC0F-A5EE-209690FA74DF}"/>
                </a:ext>
              </a:extLst>
            </p:cNvPr>
            <p:cNvSpPr>
              <a:spLocks/>
            </p:cNvSpPr>
            <p:nvPr/>
          </p:nvSpPr>
          <p:spPr bwMode="auto">
            <a:xfrm>
              <a:off x="3722" y="3145"/>
              <a:ext cx="198" cy="266"/>
            </a:xfrm>
            <a:custGeom>
              <a:avLst/>
              <a:gdLst>
                <a:gd name="T0" fmla="*/ 85 w 410"/>
                <a:gd name="T1" fmla="*/ 0 h 526"/>
                <a:gd name="T2" fmla="*/ 0 w 410"/>
                <a:gd name="T3" fmla="*/ 57 h 526"/>
                <a:gd name="T4" fmla="*/ 63 w 410"/>
                <a:gd name="T5" fmla="*/ 143 h 526"/>
                <a:gd name="T6" fmla="*/ 11 w 410"/>
                <a:gd name="T7" fmla="*/ 177 h 526"/>
                <a:gd name="T8" fmla="*/ 0 w 410"/>
                <a:gd name="T9" fmla="*/ 217 h 526"/>
                <a:gd name="T10" fmla="*/ 154 w 410"/>
                <a:gd name="T11" fmla="*/ 457 h 526"/>
                <a:gd name="T12" fmla="*/ 251 w 410"/>
                <a:gd name="T13" fmla="*/ 526 h 526"/>
                <a:gd name="T14" fmla="*/ 410 w 410"/>
                <a:gd name="T15" fmla="*/ 423 h 526"/>
                <a:gd name="T16" fmla="*/ 399 w 410"/>
                <a:gd name="T17" fmla="*/ 309 h 526"/>
                <a:gd name="T18" fmla="*/ 239 w 410"/>
                <a:gd name="T19" fmla="*/ 57 h 526"/>
                <a:gd name="T20" fmla="*/ 194 w 410"/>
                <a:gd name="T21" fmla="*/ 52 h 526"/>
                <a:gd name="T22" fmla="*/ 142 w 410"/>
                <a:gd name="T23" fmla="*/ 86 h 526"/>
                <a:gd name="T24" fmla="*/ 85 w 410"/>
                <a:gd name="T25"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0" h="526">
                  <a:moveTo>
                    <a:pt x="85" y="0"/>
                  </a:moveTo>
                  <a:lnTo>
                    <a:pt x="0" y="57"/>
                  </a:lnTo>
                  <a:lnTo>
                    <a:pt x="63" y="143"/>
                  </a:lnTo>
                  <a:lnTo>
                    <a:pt x="11" y="177"/>
                  </a:lnTo>
                  <a:lnTo>
                    <a:pt x="0" y="217"/>
                  </a:lnTo>
                  <a:lnTo>
                    <a:pt x="154" y="457"/>
                  </a:lnTo>
                  <a:lnTo>
                    <a:pt x="251" y="526"/>
                  </a:lnTo>
                  <a:lnTo>
                    <a:pt x="410" y="423"/>
                  </a:lnTo>
                  <a:lnTo>
                    <a:pt x="399" y="309"/>
                  </a:lnTo>
                  <a:lnTo>
                    <a:pt x="239" y="57"/>
                  </a:lnTo>
                  <a:lnTo>
                    <a:pt x="194" y="52"/>
                  </a:lnTo>
                  <a:lnTo>
                    <a:pt x="142" y="86"/>
                  </a:lnTo>
                  <a:lnTo>
                    <a:pt x="85"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791" name="Freeform 71">
              <a:extLst>
                <a:ext uri="{FF2B5EF4-FFF2-40B4-BE49-F238E27FC236}">
                  <a16:creationId xmlns:a16="http://schemas.microsoft.com/office/drawing/2014/main" id="{59DD1A8E-75CF-647A-2A5D-D80A5F8751AC}"/>
                </a:ext>
              </a:extLst>
            </p:cNvPr>
            <p:cNvSpPr>
              <a:spLocks/>
            </p:cNvSpPr>
            <p:nvPr/>
          </p:nvSpPr>
          <p:spPr bwMode="auto">
            <a:xfrm>
              <a:off x="3843" y="3365"/>
              <a:ext cx="116" cy="85"/>
            </a:xfrm>
            <a:custGeom>
              <a:avLst/>
              <a:gdLst>
                <a:gd name="T0" fmla="*/ 242 w 242"/>
                <a:gd name="T1" fmla="*/ 23 h 169"/>
                <a:gd name="T2" fmla="*/ 15 w 242"/>
                <a:gd name="T3" fmla="*/ 169 h 169"/>
                <a:gd name="T4" fmla="*/ 0 w 242"/>
                <a:gd name="T5" fmla="*/ 146 h 169"/>
                <a:gd name="T6" fmla="*/ 227 w 242"/>
                <a:gd name="T7" fmla="*/ 0 h 169"/>
                <a:gd name="T8" fmla="*/ 242 w 242"/>
                <a:gd name="T9" fmla="*/ 23 h 169"/>
              </a:gdLst>
              <a:ahLst/>
              <a:cxnLst>
                <a:cxn ang="0">
                  <a:pos x="T0" y="T1"/>
                </a:cxn>
                <a:cxn ang="0">
                  <a:pos x="T2" y="T3"/>
                </a:cxn>
                <a:cxn ang="0">
                  <a:pos x="T4" y="T5"/>
                </a:cxn>
                <a:cxn ang="0">
                  <a:pos x="T6" y="T7"/>
                </a:cxn>
                <a:cxn ang="0">
                  <a:pos x="T8" y="T9"/>
                </a:cxn>
              </a:cxnLst>
              <a:rect l="0" t="0" r="r" b="b"/>
              <a:pathLst>
                <a:path w="242" h="169">
                  <a:moveTo>
                    <a:pt x="242" y="23"/>
                  </a:moveTo>
                  <a:lnTo>
                    <a:pt x="15" y="169"/>
                  </a:lnTo>
                  <a:lnTo>
                    <a:pt x="0" y="146"/>
                  </a:lnTo>
                  <a:lnTo>
                    <a:pt x="227" y="0"/>
                  </a:lnTo>
                  <a:lnTo>
                    <a:pt x="24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2" name="Freeform 72">
              <a:extLst>
                <a:ext uri="{FF2B5EF4-FFF2-40B4-BE49-F238E27FC236}">
                  <a16:creationId xmlns:a16="http://schemas.microsoft.com/office/drawing/2014/main" id="{0B1183FB-F154-976B-1EA5-6CD3ECEC2DF9}"/>
                </a:ext>
              </a:extLst>
            </p:cNvPr>
            <p:cNvSpPr>
              <a:spLocks/>
            </p:cNvSpPr>
            <p:nvPr/>
          </p:nvSpPr>
          <p:spPr bwMode="auto">
            <a:xfrm>
              <a:off x="3902" y="3408"/>
              <a:ext cx="81" cy="127"/>
            </a:xfrm>
            <a:custGeom>
              <a:avLst/>
              <a:gdLst>
                <a:gd name="T0" fmla="*/ 0 w 169"/>
                <a:gd name="T1" fmla="*/ 8 h 253"/>
                <a:gd name="T2" fmla="*/ 157 w 169"/>
                <a:gd name="T3" fmla="*/ 253 h 253"/>
                <a:gd name="T4" fmla="*/ 169 w 169"/>
                <a:gd name="T5" fmla="*/ 246 h 253"/>
                <a:gd name="T6" fmla="*/ 11 w 169"/>
                <a:gd name="T7" fmla="*/ 0 h 253"/>
                <a:gd name="T8" fmla="*/ 0 w 169"/>
                <a:gd name="T9" fmla="*/ 8 h 253"/>
              </a:gdLst>
              <a:ahLst/>
              <a:cxnLst>
                <a:cxn ang="0">
                  <a:pos x="T0" y="T1"/>
                </a:cxn>
                <a:cxn ang="0">
                  <a:pos x="T2" y="T3"/>
                </a:cxn>
                <a:cxn ang="0">
                  <a:pos x="T4" y="T5"/>
                </a:cxn>
                <a:cxn ang="0">
                  <a:pos x="T6" y="T7"/>
                </a:cxn>
                <a:cxn ang="0">
                  <a:pos x="T8" y="T9"/>
                </a:cxn>
              </a:cxnLst>
              <a:rect l="0" t="0" r="r" b="b"/>
              <a:pathLst>
                <a:path w="169" h="253">
                  <a:moveTo>
                    <a:pt x="0" y="8"/>
                  </a:moveTo>
                  <a:lnTo>
                    <a:pt x="157" y="253"/>
                  </a:lnTo>
                  <a:lnTo>
                    <a:pt x="169" y="246"/>
                  </a:lnTo>
                  <a:lnTo>
                    <a:pt x="11"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3" name="Freeform 73">
              <a:extLst>
                <a:ext uri="{FF2B5EF4-FFF2-40B4-BE49-F238E27FC236}">
                  <a16:creationId xmlns:a16="http://schemas.microsoft.com/office/drawing/2014/main" id="{A3A624D0-D6AB-0B55-2A3F-B5AB751B908A}"/>
                </a:ext>
              </a:extLst>
            </p:cNvPr>
            <p:cNvSpPr>
              <a:spLocks/>
            </p:cNvSpPr>
            <p:nvPr/>
          </p:nvSpPr>
          <p:spPr bwMode="auto">
            <a:xfrm>
              <a:off x="3953" y="3507"/>
              <a:ext cx="45" cy="44"/>
            </a:xfrm>
            <a:custGeom>
              <a:avLst/>
              <a:gdLst>
                <a:gd name="T0" fmla="*/ 93 w 93"/>
                <a:gd name="T1" fmla="*/ 50 h 88"/>
                <a:gd name="T2" fmla="*/ 35 w 93"/>
                <a:gd name="T3" fmla="*/ 88 h 88"/>
                <a:gd name="T4" fmla="*/ 0 w 93"/>
                <a:gd name="T5" fmla="*/ 38 h 88"/>
                <a:gd name="T6" fmla="*/ 58 w 93"/>
                <a:gd name="T7" fmla="*/ 0 h 88"/>
                <a:gd name="T8" fmla="*/ 93 w 93"/>
                <a:gd name="T9" fmla="*/ 50 h 88"/>
              </a:gdLst>
              <a:ahLst/>
              <a:cxnLst>
                <a:cxn ang="0">
                  <a:pos x="T0" y="T1"/>
                </a:cxn>
                <a:cxn ang="0">
                  <a:pos x="T2" y="T3"/>
                </a:cxn>
                <a:cxn ang="0">
                  <a:pos x="T4" y="T5"/>
                </a:cxn>
                <a:cxn ang="0">
                  <a:pos x="T6" y="T7"/>
                </a:cxn>
                <a:cxn ang="0">
                  <a:pos x="T8" y="T9"/>
                </a:cxn>
              </a:cxnLst>
              <a:rect l="0" t="0" r="r" b="b"/>
              <a:pathLst>
                <a:path w="93" h="88">
                  <a:moveTo>
                    <a:pt x="93" y="50"/>
                  </a:moveTo>
                  <a:lnTo>
                    <a:pt x="35" y="88"/>
                  </a:lnTo>
                  <a:lnTo>
                    <a:pt x="0" y="38"/>
                  </a:lnTo>
                  <a:lnTo>
                    <a:pt x="58" y="0"/>
                  </a:lnTo>
                  <a:lnTo>
                    <a:pt x="93"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4" name="Rectangle 74">
              <a:extLst>
                <a:ext uri="{FF2B5EF4-FFF2-40B4-BE49-F238E27FC236}">
                  <a16:creationId xmlns:a16="http://schemas.microsoft.com/office/drawing/2014/main" id="{D1927907-0B94-D692-F2E9-29D5B992A06B}"/>
                </a:ext>
              </a:extLst>
            </p:cNvPr>
            <p:cNvSpPr>
              <a:spLocks noChangeArrowheads="1"/>
            </p:cNvSpPr>
            <p:nvPr/>
          </p:nvSpPr>
          <p:spPr bwMode="auto">
            <a:xfrm>
              <a:off x="3822" y="3599"/>
              <a:ext cx="133"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795" name="Rectangle 75">
              <a:extLst>
                <a:ext uri="{FF2B5EF4-FFF2-40B4-BE49-F238E27FC236}">
                  <a16:creationId xmlns:a16="http://schemas.microsoft.com/office/drawing/2014/main" id="{A081F6B1-B87D-3606-AB2E-C1B070D5F689}"/>
                </a:ext>
              </a:extLst>
            </p:cNvPr>
            <p:cNvSpPr>
              <a:spLocks noChangeArrowheads="1"/>
            </p:cNvSpPr>
            <p:nvPr/>
          </p:nvSpPr>
          <p:spPr bwMode="auto">
            <a:xfrm>
              <a:off x="3706" y="3439"/>
              <a:ext cx="7"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796" name="Rectangle 76">
              <a:extLst>
                <a:ext uri="{FF2B5EF4-FFF2-40B4-BE49-F238E27FC236}">
                  <a16:creationId xmlns:a16="http://schemas.microsoft.com/office/drawing/2014/main" id="{6D4A1828-D453-A749-A592-0428B7B4352E}"/>
                </a:ext>
              </a:extLst>
            </p:cNvPr>
            <p:cNvSpPr>
              <a:spLocks noChangeArrowheads="1"/>
            </p:cNvSpPr>
            <p:nvPr/>
          </p:nvSpPr>
          <p:spPr bwMode="auto">
            <a:xfrm>
              <a:off x="3883" y="3406"/>
              <a:ext cx="15"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797" name="Freeform 77">
              <a:extLst>
                <a:ext uri="{FF2B5EF4-FFF2-40B4-BE49-F238E27FC236}">
                  <a16:creationId xmlns:a16="http://schemas.microsoft.com/office/drawing/2014/main" id="{98C024EB-80D4-7052-62FD-C57E90999333}"/>
                </a:ext>
              </a:extLst>
            </p:cNvPr>
            <p:cNvSpPr>
              <a:spLocks/>
            </p:cNvSpPr>
            <p:nvPr/>
          </p:nvSpPr>
          <p:spPr bwMode="auto">
            <a:xfrm>
              <a:off x="3830" y="3567"/>
              <a:ext cx="20" cy="36"/>
            </a:xfrm>
            <a:custGeom>
              <a:avLst/>
              <a:gdLst>
                <a:gd name="T0" fmla="*/ 42 w 42"/>
                <a:gd name="T1" fmla="*/ 4 h 73"/>
                <a:gd name="T2" fmla="*/ 11 w 42"/>
                <a:gd name="T3" fmla="*/ 73 h 73"/>
                <a:gd name="T4" fmla="*/ 0 w 42"/>
                <a:gd name="T5" fmla="*/ 69 h 73"/>
                <a:gd name="T6" fmla="*/ 31 w 42"/>
                <a:gd name="T7" fmla="*/ 0 h 73"/>
                <a:gd name="T8" fmla="*/ 42 w 42"/>
                <a:gd name="T9" fmla="*/ 4 h 73"/>
              </a:gdLst>
              <a:ahLst/>
              <a:cxnLst>
                <a:cxn ang="0">
                  <a:pos x="T0" y="T1"/>
                </a:cxn>
                <a:cxn ang="0">
                  <a:pos x="T2" y="T3"/>
                </a:cxn>
                <a:cxn ang="0">
                  <a:pos x="T4" y="T5"/>
                </a:cxn>
                <a:cxn ang="0">
                  <a:pos x="T6" y="T7"/>
                </a:cxn>
                <a:cxn ang="0">
                  <a:pos x="T8" y="T9"/>
                </a:cxn>
              </a:cxnLst>
              <a:rect l="0" t="0" r="r" b="b"/>
              <a:pathLst>
                <a:path w="42" h="73">
                  <a:moveTo>
                    <a:pt x="42" y="4"/>
                  </a:moveTo>
                  <a:lnTo>
                    <a:pt x="11" y="73"/>
                  </a:lnTo>
                  <a:lnTo>
                    <a:pt x="0" y="69"/>
                  </a:lnTo>
                  <a:lnTo>
                    <a:pt x="31" y="0"/>
                  </a:lnTo>
                  <a:lnTo>
                    <a:pt x="4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8" name="Freeform 78">
              <a:extLst>
                <a:ext uri="{FF2B5EF4-FFF2-40B4-BE49-F238E27FC236}">
                  <a16:creationId xmlns:a16="http://schemas.microsoft.com/office/drawing/2014/main" id="{A3269C73-FA37-7E62-EE98-6AB03950ECFD}"/>
                </a:ext>
              </a:extLst>
            </p:cNvPr>
            <p:cNvSpPr>
              <a:spLocks/>
            </p:cNvSpPr>
            <p:nvPr/>
          </p:nvSpPr>
          <p:spPr bwMode="auto">
            <a:xfrm>
              <a:off x="3935" y="3571"/>
              <a:ext cx="20" cy="32"/>
            </a:xfrm>
            <a:custGeom>
              <a:avLst/>
              <a:gdLst>
                <a:gd name="T0" fmla="*/ 0 w 42"/>
                <a:gd name="T1" fmla="*/ 3 h 65"/>
                <a:gd name="T2" fmla="*/ 31 w 42"/>
                <a:gd name="T3" fmla="*/ 65 h 65"/>
                <a:gd name="T4" fmla="*/ 42 w 42"/>
                <a:gd name="T5" fmla="*/ 61 h 65"/>
                <a:gd name="T6" fmla="*/ 11 w 42"/>
                <a:gd name="T7" fmla="*/ 0 h 65"/>
                <a:gd name="T8" fmla="*/ 0 w 42"/>
                <a:gd name="T9" fmla="*/ 3 h 65"/>
              </a:gdLst>
              <a:ahLst/>
              <a:cxnLst>
                <a:cxn ang="0">
                  <a:pos x="T0" y="T1"/>
                </a:cxn>
                <a:cxn ang="0">
                  <a:pos x="T2" y="T3"/>
                </a:cxn>
                <a:cxn ang="0">
                  <a:pos x="T4" y="T5"/>
                </a:cxn>
                <a:cxn ang="0">
                  <a:pos x="T6" y="T7"/>
                </a:cxn>
                <a:cxn ang="0">
                  <a:pos x="T8" y="T9"/>
                </a:cxn>
              </a:cxnLst>
              <a:rect l="0" t="0" r="r" b="b"/>
              <a:pathLst>
                <a:path w="42" h="65">
                  <a:moveTo>
                    <a:pt x="0" y="3"/>
                  </a:moveTo>
                  <a:lnTo>
                    <a:pt x="31" y="65"/>
                  </a:lnTo>
                  <a:lnTo>
                    <a:pt x="42" y="61"/>
                  </a:lnTo>
                  <a:lnTo>
                    <a:pt x="1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799" name="Rectangle 79">
              <a:extLst>
                <a:ext uri="{FF2B5EF4-FFF2-40B4-BE49-F238E27FC236}">
                  <a16:creationId xmlns:a16="http://schemas.microsoft.com/office/drawing/2014/main" id="{88535EE0-E09B-7464-852E-17CA8178A9C9}"/>
                </a:ext>
              </a:extLst>
            </p:cNvPr>
            <p:cNvSpPr>
              <a:spLocks noChangeArrowheads="1"/>
            </p:cNvSpPr>
            <p:nvPr/>
          </p:nvSpPr>
          <p:spPr bwMode="auto">
            <a:xfrm>
              <a:off x="3846" y="3569"/>
              <a:ext cx="94"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800" name="Freeform 80">
              <a:extLst>
                <a:ext uri="{FF2B5EF4-FFF2-40B4-BE49-F238E27FC236}">
                  <a16:creationId xmlns:a16="http://schemas.microsoft.com/office/drawing/2014/main" id="{7D3A24AF-695A-B0AF-9A2C-6F58FCE9827D}"/>
                </a:ext>
              </a:extLst>
            </p:cNvPr>
            <p:cNvSpPr>
              <a:spLocks/>
            </p:cNvSpPr>
            <p:nvPr/>
          </p:nvSpPr>
          <p:spPr bwMode="auto">
            <a:xfrm>
              <a:off x="3683" y="3103"/>
              <a:ext cx="88" cy="82"/>
            </a:xfrm>
            <a:custGeom>
              <a:avLst/>
              <a:gdLst>
                <a:gd name="T0" fmla="*/ 183 w 183"/>
                <a:gd name="T1" fmla="*/ 0 h 163"/>
                <a:gd name="T2" fmla="*/ 164 w 183"/>
                <a:gd name="T3" fmla="*/ 2 h 163"/>
                <a:gd name="T4" fmla="*/ 147 w 183"/>
                <a:gd name="T5" fmla="*/ 4 h 163"/>
                <a:gd name="T6" fmla="*/ 129 w 183"/>
                <a:gd name="T7" fmla="*/ 7 h 163"/>
                <a:gd name="T8" fmla="*/ 112 w 183"/>
                <a:gd name="T9" fmla="*/ 12 h 163"/>
                <a:gd name="T10" fmla="*/ 98 w 183"/>
                <a:gd name="T11" fmla="*/ 19 h 163"/>
                <a:gd name="T12" fmla="*/ 82 w 183"/>
                <a:gd name="T13" fmla="*/ 27 h 163"/>
                <a:gd name="T14" fmla="*/ 69 w 183"/>
                <a:gd name="T15" fmla="*/ 36 h 163"/>
                <a:gd name="T16" fmla="*/ 55 w 183"/>
                <a:gd name="T17" fmla="*/ 47 h 163"/>
                <a:gd name="T18" fmla="*/ 43 w 183"/>
                <a:gd name="T19" fmla="*/ 58 h 163"/>
                <a:gd name="T20" fmla="*/ 32 w 183"/>
                <a:gd name="T21" fmla="*/ 71 h 163"/>
                <a:gd name="T22" fmla="*/ 23 w 183"/>
                <a:gd name="T23" fmla="*/ 84 h 163"/>
                <a:gd name="T24" fmla="*/ 16 w 183"/>
                <a:gd name="T25" fmla="*/ 98 h 163"/>
                <a:gd name="T26" fmla="*/ 9 w 183"/>
                <a:gd name="T27" fmla="*/ 113 h 163"/>
                <a:gd name="T28" fmla="*/ 4 w 183"/>
                <a:gd name="T29" fmla="*/ 129 h 163"/>
                <a:gd name="T30" fmla="*/ 2 w 183"/>
                <a:gd name="T31" fmla="*/ 144 h 163"/>
                <a:gd name="T32" fmla="*/ 1 w 183"/>
                <a:gd name="T33" fmla="*/ 162 h 163"/>
                <a:gd name="T34" fmla="*/ 0 w 183"/>
                <a:gd name="T35" fmla="*/ 162 h 163"/>
                <a:gd name="T36" fmla="*/ 1 w 183"/>
                <a:gd name="T37"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3" h="163">
                  <a:moveTo>
                    <a:pt x="183" y="0"/>
                  </a:moveTo>
                  <a:lnTo>
                    <a:pt x="164" y="2"/>
                  </a:lnTo>
                  <a:lnTo>
                    <a:pt x="147" y="4"/>
                  </a:lnTo>
                  <a:lnTo>
                    <a:pt x="129" y="7"/>
                  </a:lnTo>
                  <a:lnTo>
                    <a:pt x="112" y="12"/>
                  </a:lnTo>
                  <a:lnTo>
                    <a:pt x="98" y="19"/>
                  </a:lnTo>
                  <a:lnTo>
                    <a:pt x="82" y="27"/>
                  </a:lnTo>
                  <a:lnTo>
                    <a:pt x="69" y="36"/>
                  </a:lnTo>
                  <a:lnTo>
                    <a:pt x="55" y="47"/>
                  </a:lnTo>
                  <a:lnTo>
                    <a:pt x="43" y="58"/>
                  </a:lnTo>
                  <a:lnTo>
                    <a:pt x="32" y="71"/>
                  </a:lnTo>
                  <a:lnTo>
                    <a:pt x="23" y="84"/>
                  </a:lnTo>
                  <a:lnTo>
                    <a:pt x="16" y="98"/>
                  </a:lnTo>
                  <a:lnTo>
                    <a:pt x="9" y="113"/>
                  </a:lnTo>
                  <a:lnTo>
                    <a:pt x="4" y="129"/>
                  </a:lnTo>
                  <a:lnTo>
                    <a:pt x="2" y="144"/>
                  </a:lnTo>
                  <a:lnTo>
                    <a:pt x="1" y="162"/>
                  </a:lnTo>
                  <a:lnTo>
                    <a:pt x="0" y="162"/>
                  </a:lnTo>
                  <a:lnTo>
                    <a:pt x="1" y="163"/>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nvGrpSpPr>
            <p:cNvPr id="30801" name="Group 81">
              <a:extLst>
                <a:ext uri="{FF2B5EF4-FFF2-40B4-BE49-F238E27FC236}">
                  <a16:creationId xmlns:a16="http://schemas.microsoft.com/office/drawing/2014/main" id="{981A9493-59D4-F2B4-A9CA-019015798405}"/>
                </a:ext>
              </a:extLst>
            </p:cNvPr>
            <p:cNvGrpSpPr>
              <a:grpSpLocks/>
            </p:cNvGrpSpPr>
            <p:nvPr/>
          </p:nvGrpSpPr>
          <p:grpSpPr bwMode="auto">
            <a:xfrm>
              <a:off x="3757" y="3090"/>
              <a:ext cx="20" cy="33"/>
              <a:chOff x="2171" y="891"/>
              <a:chExt cx="42" cy="66"/>
            </a:xfrm>
          </p:grpSpPr>
          <p:sp>
            <p:nvSpPr>
              <p:cNvPr id="30802" name="Line 82">
                <a:extLst>
                  <a:ext uri="{FF2B5EF4-FFF2-40B4-BE49-F238E27FC236}">
                    <a16:creationId xmlns:a16="http://schemas.microsoft.com/office/drawing/2014/main" id="{CDA66745-9C54-645E-9859-75C6334A9244}"/>
                  </a:ext>
                </a:extLst>
              </p:cNvPr>
              <p:cNvSpPr>
                <a:spLocks noChangeShapeType="1"/>
              </p:cNvSpPr>
              <p:nvPr/>
            </p:nvSpPr>
            <p:spPr bwMode="auto">
              <a:xfrm flipH="1">
                <a:off x="2183" y="920"/>
                <a:ext cx="28" cy="3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03" name="Line 83">
                <a:extLst>
                  <a:ext uri="{FF2B5EF4-FFF2-40B4-BE49-F238E27FC236}">
                    <a16:creationId xmlns:a16="http://schemas.microsoft.com/office/drawing/2014/main" id="{31FDCB47-B5D3-A016-3260-7FCEBB2F9399}"/>
                  </a:ext>
                </a:extLst>
              </p:cNvPr>
              <p:cNvSpPr>
                <a:spLocks noChangeShapeType="1"/>
              </p:cNvSpPr>
              <p:nvPr/>
            </p:nvSpPr>
            <p:spPr bwMode="auto">
              <a:xfrm flipH="1" flipV="1">
                <a:off x="2171" y="891"/>
                <a:ext cx="42" cy="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30804" name="Group 84">
              <a:extLst>
                <a:ext uri="{FF2B5EF4-FFF2-40B4-BE49-F238E27FC236}">
                  <a16:creationId xmlns:a16="http://schemas.microsoft.com/office/drawing/2014/main" id="{7A617241-3E6C-23C1-E994-595F1B183DCF}"/>
                </a:ext>
              </a:extLst>
            </p:cNvPr>
            <p:cNvGrpSpPr>
              <a:grpSpLocks/>
            </p:cNvGrpSpPr>
            <p:nvPr/>
          </p:nvGrpSpPr>
          <p:grpSpPr bwMode="auto">
            <a:xfrm>
              <a:off x="3672" y="3168"/>
              <a:ext cx="32" cy="22"/>
              <a:chOff x="1995" y="1046"/>
              <a:chExt cx="66" cy="44"/>
            </a:xfrm>
          </p:grpSpPr>
          <p:sp>
            <p:nvSpPr>
              <p:cNvPr id="30805" name="Line 85">
                <a:extLst>
                  <a:ext uri="{FF2B5EF4-FFF2-40B4-BE49-F238E27FC236}">
                    <a16:creationId xmlns:a16="http://schemas.microsoft.com/office/drawing/2014/main" id="{FE4D8395-D8B3-941D-5D5D-AAFF94B073A2}"/>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06" name="Line 86">
                <a:extLst>
                  <a:ext uri="{FF2B5EF4-FFF2-40B4-BE49-F238E27FC236}">
                    <a16:creationId xmlns:a16="http://schemas.microsoft.com/office/drawing/2014/main" id="{4B15AC28-51C2-ED10-DCD5-08A17DA9D1D7}"/>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30807" name="Freeform 87">
              <a:extLst>
                <a:ext uri="{FF2B5EF4-FFF2-40B4-BE49-F238E27FC236}">
                  <a16:creationId xmlns:a16="http://schemas.microsoft.com/office/drawing/2014/main" id="{14DCFC75-3405-038B-9EEE-319220C1588E}"/>
                </a:ext>
              </a:extLst>
            </p:cNvPr>
            <p:cNvSpPr>
              <a:spLocks/>
            </p:cNvSpPr>
            <p:nvPr/>
          </p:nvSpPr>
          <p:spPr bwMode="auto">
            <a:xfrm>
              <a:off x="3683" y="3103"/>
              <a:ext cx="88" cy="82"/>
            </a:xfrm>
            <a:custGeom>
              <a:avLst/>
              <a:gdLst>
                <a:gd name="T0" fmla="*/ 183 w 183"/>
                <a:gd name="T1" fmla="*/ 0 h 163"/>
                <a:gd name="T2" fmla="*/ 164 w 183"/>
                <a:gd name="T3" fmla="*/ 2 h 163"/>
                <a:gd name="T4" fmla="*/ 147 w 183"/>
                <a:gd name="T5" fmla="*/ 4 h 163"/>
                <a:gd name="T6" fmla="*/ 129 w 183"/>
                <a:gd name="T7" fmla="*/ 7 h 163"/>
                <a:gd name="T8" fmla="*/ 112 w 183"/>
                <a:gd name="T9" fmla="*/ 12 h 163"/>
                <a:gd name="T10" fmla="*/ 98 w 183"/>
                <a:gd name="T11" fmla="*/ 19 h 163"/>
                <a:gd name="T12" fmla="*/ 82 w 183"/>
                <a:gd name="T13" fmla="*/ 27 h 163"/>
                <a:gd name="T14" fmla="*/ 69 w 183"/>
                <a:gd name="T15" fmla="*/ 36 h 163"/>
                <a:gd name="T16" fmla="*/ 55 w 183"/>
                <a:gd name="T17" fmla="*/ 47 h 163"/>
                <a:gd name="T18" fmla="*/ 43 w 183"/>
                <a:gd name="T19" fmla="*/ 58 h 163"/>
                <a:gd name="T20" fmla="*/ 32 w 183"/>
                <a:gd name="T21" fmla="*/ 71 h 163"/>
                <a:gd name="T22" fmla="*/ 23 w 183"/>
                <a:gd name="T23" fmla="*/ 84 h 163"/>
                <a:gd name="T24" fmla="*/ 16 w 183"/>
                <a:gd name="T25" fmla="*/ 98 h 163"/>
                <a:gd name="T26" fmla="*/ 9 w 183"/>
                <a:gd name="T27" fmla="*/ 113 h 163"/>
                <a:gd name="T28" fmla="*/ 4 w 183"/>
                <a:gd name="T29" fmla="*/ 129 h 163"/>
                <a:gd name="T30" fmla="*/ 2 w 183"/>
                <a:gd name="T31" fmla="*/ 144 h 163"/>
                <a:gd name="T32" fmla="*/ 1 w 183"/>
                <a:gd name="T33" fmla="*/ 162 h 163"/>
                <a:gd name="T34" fmla="*/ 0 w 183"/>
                <a:gd name="T35" fmla="*/ 162 h 163"/>
                <a:gd name="T36" fmla="*/ 1 w 183"/>
                <a:gd name="T37"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3" h="163">
                  <a:moveTo>
                    <a:pt x="183" y="0"/>
                  </a:moveTo>
                  <a:lnTo>
                    <a:pt x="164" y="2"/>
                  </a:lnTo>
                  <a:lnTo>
                    <a:pt x="147" y="4"/>
                  </a:lnTo>
                  <a:lnTo>
                    <a:pt x="129" y="7"/>
                  </a:lnTo>
                  <a:lnTo>
                    <a:pt x="112" y="12"/>
                  </a:lnTo>
                  <a:lnTo>
                    <a:pt x="98" y="19"/>
                  </a:lnTo>
                  <a:lnTo>
                    <a:pt x="82" y="27"/>
                  </a:lnTo>
                  <a:lnTo>
                    <a:pt x="69" y="36"/>
                  </a:lnTo>
                  <a:lnTo>
                    <a:pt x="55" y="47"/>
                  </a:lnTo>
                  <a:lnTo>
                    <a:pt x="43" y="58"/>
                  </a:lnTo>
                  <a:lnTo>
                    <a:pt x="32" y="71"/>
                  </a:lnTo>
                  <a:lnTo>
                    <a:pt x="23" y="84"/>
                  </a:lnTo>
                  <a:lnTo>
                    <a:pt x="16" y="98"/>
                  </a:lnTo>
                  <a:lnTo>
                    <a:pt x="9" y="113"/>
                  </a:lnTo>
                  <a:lnTo>
                    <a:pt x="4" y="129"/>
                  </a:lnTo>
                  <a:lnTo>
                    <a:pt x="2" y="144"/>
                  </a:lnTo>
                  <a:lnTo>
                    <a:pt x="1" y="162"/>
                  </a:lnTo>
                  <a:lnTo>
                    <a:pt x="0" y="162"/>
                  </a:lnTo>
                  <a:lnTo>
                    <a:pt x="1" y="163"/>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808" name="Line 88">
              <a:extLst>
                <a:ext uri="{FF2B5EF4-FFF2-40B4-BE49-F238E27FC236}">
                  <a16:creationId xmlns:a16="http://schemas.microsoft.com/office/drawing/2014/main" id="{603CC5A0-1400-97EF-981C-599E1C606143}"/>
                </a:ext>
              </a:extLst>
            </p:cNvPr>
            <p:cNvSpPr>
              <a:spLocks noChangeShapeType="1"/>
            </p:cNvSpPr>
            <p:nvPr/>
          </p:nvSpPr>
          <p:spPr bwMode="auto">
            <a:xfrm flipH="1">
              <a:off x="3763" y="3105"/>
              <a:ext cx="13" cy="1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09" name="Line 89">
              <a:extLst>
                <a:ext uri="{FF2B5EF4-FFF2-40B4-BE49-F238E27FC236}">
                  <a16:creationId xmlns:a16="http://schemas.microsoft.com/office/drawing/2014/main" id="{272ED194-5684-F015-1974-DDC81D04C137}"/>
                </a:ext>
              </a:extLst>
            </p:cNvPr>
            <p:cNvSpPr>
              <a:spLocks noChangeShapeType="1"/>
            </p:cNvSpPr>
            <p:nvPr/>
          </p:nvSpPr>
          <p:spPr bwMode="auto">
            <a:xfrm flipH="1" flipV="1">
              <a:off x="3757" y="3090"/>
              <a:ext cx="20" cy="1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0" name="Line 90">
              <a:extLst>
                <a:ext uri="{FF2B5EF4-FFF2-40B4-BE49-F238E27FC236}">
                  <a16:creationId xmlns:a16="http://schemas.microsoft.com/office/drawing/2014/main" id="{828D9E94-9890-9237-BE95-ECB4EFD793B7}"/>
                </a:ext>
              </a:extLst>
            </p:cNvPr>
            <p:cNvSpPr>
              <a:spLocks noChangeShapeType="1"/>
            </p:cNvSpPr>
            <p:nvPr/>
          </p:nvSpPr>
          <p:spPr bwMode="auto">
            <a:xfrm flipH="1">
              <a:off x="3763" y="3105"/>
              <a:ext cx="13" cy="1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1" name="Line 91">
              <a:extLst>
                <a:ext uri="{FF2B5EF4-FFF2-40B4-BE49-F238E27FC236}">
                  <a16:creationId xmlns:a16="http://schemas.microsoft.com/office/drawing/2014/main" id="{DCBEB18D-A4C7-D966-BC37-35E8D2C9210F}"/>
                </a:ext>
              </a:extLst>
            </p:cNvPr>
            <p:cNvSpPr>
              <a:spLocks noChangeShapeType="1"/>
            </p:cNvSpPr>
            <p:nvPr/>
          </p:nvSpPr>
          <p:spPr bwMode="auto">
            <a:xfrm flipH="1" flipV="1">
              <a:off x="3757" y="3090"/>
              <a:ext cx="20" cy="1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30812" name="Group 92">
              <a:extLst>
                <a:ext uri="{FF2B5EF4-FFF2-40B4-BE49-F238E27FC236}">
                  <a16:creationId xmlns:a16="http://schemas.microsoft.com/office/drawing/2014/main" id="{CF559497-5D0F-1733-0E9F-58FE85FC5F56}"/>
                </a:ext>
              </a:extLst>
            </p:cNvPr>
            <p:cNvGrpSpPr>
              <a:grpSpLocks/>
            </p:cNvGrpSpPr>
            <p:nvPr/>
          </p:nvGrpSpPr>
          <p:grpSpPr bwMode="auto">
            <a:xfrm>
              <a:off x="3672" y="3168"/>
              <a:ext cx="32" cy="22"/>
              <a:chOff x="1995" y="1046"/>
              <a:chExt cx="66" cy="44"/>
            </a:xfrm>
          </p:grpSpPr>
          <p:sp>
            <p:nvSpPr>
              <p:cNvPr id="30813" name="Line 93">
                <a:extLst>
                  <a:ext uri="{FF2B5EF4-FFF2-40B4-BE49-F238E27FC236}">
                    <a16:creationId xmlns:a16="http://schemas.microsoft.com/office/drawing/2014/main" id="{34E5CDAE-7992-DA03-542E-D90FD4CB449B}"/>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4" name="Line 94">
                <a:extLst>
                  <a:ext uri="{FF2B5EF4-FFF2-40B4-BE49-F238E27FC236}">
                    <a16:creationId xmlns:a16="http://schemas.microsoft.com/office/drawing/2014/main" id="{7803DF7E-4854-38B7-2B3A-15C798621BE1}"/>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5" name="Line 95">
                <a:extLst>
                  <a:ext uri="{FF2B5EF4-FFF2-40B4-BE49-F238E27FC236}">
                    <a16:creationId xmlns:a16="http://schemas.microsoft.com/office/drawing/2014/main" id="{D66DAF5F-59E6-390B-67B4-2AA5B024CC5B}"/>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6" name="Line 96">
                <a:extLst>
                  <a:ext uri="{FF2B5EF4-FFF2-40B4-BE49-F238E27FC236}">
                    <a16:creationId xmlns:a16="http://schemas.microsoft.com/office/drawing/2014/main" id="{BFD7D219-E7F8-214D-2588-B9860D73E3CA}"/>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30817" name="Rectangle 97">
              <a:extLst>
                <a:ext uri="{FF2B5EF4-FFF2-40B4-BE49-F238E27FC236}">
                  <a16:creationId xmlns:a16="http://schemas.microsoft.com/office/drawing/2014/main" id="{261F0F3F-0047-8AD0-47FF-94D62BC9FCD1}"/>
                </a:ext>
              </a:extLst>
            </p:cNvPr>
            <p:cNvSpPr>
              <a:spLocks noChangeArrowheads="1"/>
            </p:cNvSpPr>
            <p:nvPr/>
          </p:nvSpPr>
          <p:spPr bwMode="auto">
            <a:xfrm>
              <a:off x="3821" y="3439"/>
              <a:ext cx="7"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0818" name="Group 98">
              <a:extLst>
                <a:ext uri="{FF2B5EF4-FFF2-40B4-BE49-F238E27FC236}">
                  <a16:creationId xmlns:a16="http://schemas.microsoft.com/office/drawing/2014/main" id="{108539DB-758A-3E3A-F153-72D56CC147B9}"/>
                </a:ext>
              </a:extLst>
            </p:cNvPr>
            <p:cNvGrpSpPr>
              <a:grpSpLocks/>
            </p:cNvGrpSpPr>
            <p:nvPr/>
          </p:nvGrpSpPr>
          <p:grpSpPr bwMode="auto">
            <a:xfrm>
              <a:off x="3642" y="3306"/>
              <a:ext cx="248" cy="140"/>
              <a:chOff x="1440" y="1248"/>
              <a:chExt cx="515" cy="277"/>
            </a:xfrm>
          </p:grpSpPr>
          <p:grpSp>
            <p:nvGrpSpPr>
              <p:cNvPr id="30819" name="Group 99">
                <a:extLst>
                  <a:ext uri="{FF2B5EF4-FFF2-40B4-BE49-F238E27FC236}">
                    <a16:creationId xmlns:a16="http://schemas.microsoft.com/office/drawing/2014/main" id="{CBF6AA83-D2CD-2D2B-9F83-17B605C140EB}"/>
                  </a:ext>
                </a:extLst>
              </p:cNvPr>
              <p:cNvGrpSpPr>
                <a:grpSpLocks/>
              </p:cNvGrpSpPr>
              <p:nvPr/>
            </p:nvGrpSpPr>
            <p:grpSpPr bwMode="auto">
              <a:xfrm rot="16207416">
                <a:off x="1559" y="1129"/>
                <a:ext cx="277" cy="515"/>
                <a:chOff x="2305" y="992"/>
                <a:chExt cx="277" cy="515"/>
              </a:xfrm>
            </p:grpSpPr>
            <p:sp>
              <p:nvSpPr>
                <p:cNvPr id="30820" name="Freeform 100">
                  <a:extLst>
                    <a:ext uri="{FF2B5EF4-FFF2-40B4-BE49-F238E27FC236}">
                      <a16:creationId xmlns:a16="http://schemas.microsoft.com/office/drawing/2014/main" id="{2ED33F1B-8D56-91F9-0E29-E60C3F60D8A2}"/>
                    </a:ext>
                  </a:extLst>
                </p:cNvPr>
                <p:cNvSpPr>
                  <a:spLocks/>
                </p:cNvSpPr>
                <p:nvPr/>
              </p:nvSpPr>
              <p:spPr bwMode="auto">
                <a:xfrm>
                  <a:off x="2305" y="992"/>
                  <a:ext cx="277" cy="515"/>
                </a:xfrm>
                <a:custGeom>
                  <a:avLst/>
                  <a:gdLst>
                    <a:gd name="T0" fmla="*/ 188 w 277"/>
                    <a:gd name="T1" fmla="*/ 0 h 1030"/>
                    <a:gd name="T2" fmla="*/ 85 w 277"/>
                    <a:gd name="T3" fmla="*/ 0 h 1030"/>
                    <a:gd name="T4" fmla="*/ 85 w 277"/>
                    <a:gd name="T5" fmla="*/ 209 h 1030"/>
                    <a:gd name="T6" fmla="*/ 51 w 277"/>
                    <a:gd name="T7" fmla="*/ 209 h 1030"/>
                    <a:gd name="T8" fmla="*/ 0 w 277"/>
                    <a:gd name="T9" fmla="*/ 277 h 1030"/>
                    <a:gd name="T10" fmla="*/ 0 w 277"/>
                    <a:gd name="T11" fmla="*/ 828 h 1030"/>
                    <a:gd name="T12" fmla="*/ 51 w 277"/>
                    <a:gd name="T13" fmla="*/ 1030 h 1030"/>
                    <a:gd name="T14" fmla="*/ 226 w 277"/>
                    <a:gd name="T15" fmla="*/ 1030 h 1030"/>
                    <a:gd name="T16" fmla="*/ 277 w 277"/>
                    <a:gd name="T17" fmla="*/ 828 h 1030"/>
                    <a:gd name="T18" fmla="*/ 277 w 277"/>
                    <a:gd name="T19" fmla="*/ 277 h 1030"/>
                    <a:gd name="T20" fmla="*/ 226 w 277"/>
                    <a:gd name="T21" fmla="*/ 209 h 1030"/>
                    <a:gd name="T22" fmla="*/ 188 w 277"/>
                    <a:gd name="T23" fmla="*/ 209 h 1030"/>
                    <a:gd name="T24" fmla="*/ 188 w 277"/>
                    <a:gd name="T25" fmla="*/ 0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1030">
                      <a:moveTo>
                        <a:pt x="188" y="0"/>
                      </a:moveTo>
                      <a:lnTo>
                        <a:pt x="85" y="0"/>
                      </a:lnTo>
                      <a:lnTo>
                        <a:pt x="85" y="209"/>
                      </a:lnTo>
                      <a:lnTo>
                        <a:pt x="51" y="209"/>
                      </a:lnTo>
                      <a:lnTo>
                        <a:pt x="0" y="277"/>
                      </a:lnTo>
                      <a:lnTo>
                        <a:pt x="0" y="828"/>
                      </a:lnTo>
                      <a:lnTo>
                        <a:pt x="51" y="1030"/>
                      </a:lnTo>
                      <a:lnTo>
                        <a:pt x="226" y="1030"/>
                      </a:lnTo>
                      <a:lnTo>
                        <a:pt x="277" y="828"/>
                      </a:lnTo>
                      <a:lnTo>
                        <a:pt x="277" y="277"/>
                      </a:lnTo>
                      <a:lnTo>
                        <a:pt x="226" y="209"/>
                      </a:lnTo>
                      <a:lnTo>
                        <a:pt x="188" y="209"/>
                      </a:lnTo>
                      <a:lnTo>
                        <a:pt x="18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21" name="Freeform 101">
                  <a:extLst>
                    <a:ext uri="{FF2B5EF4-FFF2-40B4-BE49-F238E27FC236}">
                      <a16:creationId xmlns:a16="http://schemas.microsoft.com/office/drawing/2014/main" id="{EF59290B-12C2-0239-E68B-E0E8DBBACAE5}"/>
                    </a:ext>
                  </a:extLst>
                </p:cNvPr>
                <p:cNvSpPr>
                  <a:spLocks/>
                </p:cNvSpPr>
                <p:nvPr/>
              </p:nvSpPr>
              <p:spPr bwMode="auto">
                <a:xfrm>
                  <a:off x="2305" y="992"/>
                  <a:ext cx="277" cy="515"/>
                </a:xfrm>
                <a:custGeom>
                  <a:avLst/>
                  <a:gdLst>
                    <a:gd name="T0" fmla="*/ 188 w 277"/>
                    <a:gd name="T1" fmla="*/ 0 h 1030"/>
                    <a:gd name="T2" fmla="*/ 85 w 277"/>
                    <a:gd name="T3" fmla="*/ 0 h 1030"/>
                    <a:gd name="T4" fmla="*/ 85 w 277"/>
                    <a:gd name="T5" fmla="*/ 209 h 1030"/>
                    <a:gd name="T6" fmla="*/ 51 w 277"/>
                    <a:gd name="T7" fmla="*/ 209 h 1030"/>
                    <a:gd name="T8" fmla="*/ 0 w 277"/>
                    <a:gd name="T9" fmla="*/ 277 h 1030"/>
                    <a:gd name="T10" fmla="*/ 0 w 277"/>
                    <a:gd name="T11" fmla="*/ 828 h 1030"/>
                    <a:gd name="T12" fmla="*/ 51 w 277"/>
                    <a:gd name="T13" fmla="*/ 1030 h 1030"/>
                    <a:gd name="T14" fmla="*/ 226 w 277"/>
                    <a:gd name="T15" fmla="*/ 1030 h 1030"/>
                    <a:gd name="T16" fmla="*/ 277 w 277"/>
                    <a:gd name="T17" fmla="*/ 828 h 1030"/>
                    <a:gd name="T18" fmla="*/ 277 w 277"/>
                    <a:gd name="T19" fmla="*/ 277 h 1030"/>
                    <a:gd name="T20" fmla="*/ 226 w 277"/>
                    <a:gd name="T21" fmla="*/ 209 h 1030"/>
                    <a:gd name="T22" fmla="*/ 188 w 277"/>
                    <a:gd name="T23" fmla="*/ 209 h 1030"/>
                    <a:gd name="T24" fmla="*/ 188 w 277"/>
                    <a:gd name="T25" fmla="*/ 0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1030">
                      <a:moveTo>
                        <a:pt x="188" y="0"/>
                      </a:moveTo>
                      <a:lnTo>
                        <a:pt x="85" y="0"/>
                      </a:lnTo>
                      <a:lnTo>
                        <a:pt x="85" y="209"/>
                      </a:lnTo>
                      <a:lnTo>
                        <a:pt x="51" y="209"/>
                      </a:lnTo>
                      <a:lnTo>
                        <a:pt x="0" y="277"/>
                      </a:lnTo>
                      <a:lnTo>
                        <a:pt x="0" y="828"/>
                      </a:lnTo>
                      <a:lnTo>
                        <a:pt x="51" y="1030"/>
                      </a:lnTo>
                      <a:lnTo>
                        <a:pt x="226" y="1030"/>
                      </a:lnTo>
                      <a:lnTo>
                        <a:pt x="277" y="828"/>
                      </a:lnTo>
                      <a:lnTo>
                        <a:pt x="277" y="277"/>
                      </a:lnTo>
                      <a:lnTo>
                        <a:pt x="226" y="209"/>
                      </a:lnTo>
                      <a:lnTo>
                        <a:pt x="188" y="209"/>
                      </a:lnTo>
                      <a:lnTo>
                        <a:pt x="188" y="0"/>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30822" name="Group 102">
                <a:extLst>
                  <a:ext uri="{FF2B5EF4-FFF2-40B4-BE49-F238E27FC236}">
                    <a16:creationId xmlns:a16="http://schemas.microsoft.com/office/drawing/2014/main" id="{13367E06-B498-BC01-4E0A-C3442CEB5512}"/>
                  </a:ext>
                </a:extLst>
              </p:cNvPr>
              <p:cNvGrpSpPr>
                <a:grpSpLocks/>
              </p:cNvGrpSpPr>
              <p:nvPr/>
            </p:nvGrpSpPr>
            <p:grpSpPr bwMode="auto">
              <a:xfrm rot="16272288">
                <a:off x="1616" y="1228"/>
                <a:ext cx="210" cy="321"/>
                <a:chOff x="2338" y="1124"/>
                <a:chExt cx="210" cy="321"/>
              </a:xfrm>
            </p:grpSpPr>
            <p:sp>
              <p:nvSpPr>
                <p:cNvPr id="30823" name="Freeform 103">
                  <a:extLst>
                    <a:ext uri="{FF2B5EF4-FFF2-40B4-BE49-F238E27FC236}">
                      <a16:creationId xmlns:a16="http://schemas.microsoft.com/office/drawing/2014/main" id="{30C717B7-CF1A-6596-F232-64C9FD1F6DB3}"/>
                    </a:ext>
                  </a:extLst>
                </p:cNvPr>
                <p:cNvSpPr>
                  <a:spLocks/>
                </p:cNvSpPr>
                <p:nvPr/>
              </p:nvSpPr>
              <p:spPr bwMode="auto">
                <a:xfrm>
                  <a:off x="2338" y="1124"/>
                  <a:ext cx="210" cy="321"/>
                </a:xfrm>
                <a:custGeom>
                  <a:avLst/>
                  <a:gdLst>
                    <a:gd name="T0" fmla="*/ 0 w 210"/>
                    <a:gd name="T1" fmla="*/ 32 h 643"/>
                    <a:gd name="T2" fmla="*/ 27 w 210"/>
                    <a:gd name="T3" fmla="*/ 0 h 643"/>
                    <a:gd name="T4" fmla="*/ 210 w 210"/>
                    <a:gd name="T5" fmla="*/ 611 h 643"/>
                    <a:gd name="T6" fmla="*/ 183 w 210"/>
                    <a:gd name="T7" fmla="*/ 643 h 643"/>
                    <a:gd name="T8" fmla="*/ 0 w 210"/>
                    <a:gd name="T9" fmla="*/ 32 h 643"/>
                  </a:gdLst>
                  <a:ahLst/>
                  <a:cxnLst>
                    <a:cxn ang="0">
                      <a:pos x="T0" y="T1"/>
                    </a:cxn>
                    <a:cxn ang="0">
                      <a:pos x="T2" y="T3"/>
                    </a:cxn>
                    <a:cxn ang="0">
                      <a:pos x="T4" y="T5"/>
                    </a:cxn>
                    <a:cxn ang="0">
                      <a:pos x="T6" y="T7"/>
                    </a:cxn>
                    <a:cxn ang="0">
                      <a:pos x="T8" y="T9"/>
                    </a:cxn>
                  </a:cxnLst>
                  <a:rect l="0" t="0" r="r" b="b"/>
                  <a:pathLst>
                    <a:path w="210" h="643">
                      <a:moveTo>
                        <a:pt x="0" y="32"/>
                      </a:moveTo>
                      <a:lnTo>
                        <a:pt x="27" y="0"/>
                      </a:lnTo>
                      <a:lnTo>
                        <a:pt x="210" y="611"/>
                      </a:lnTo>
                      <a:lnTo>
                        <a:pt x="183" y="643"/>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24" name="Freeform 104">
                  <a:extLst>
                    <a:ext uri="{FF2B5EF4-FFF2-40B4-BE49-F238E27FC236}">
                      <a16:creationId xmlns:a16="http://schemas.microsoft.com/office/drawing/2014/main" id="{D20495E5-B0CA-C29D-B454-C6C794A24E40}"/>
                    </a:ext>
                  </a:extLst>
                </p:cNvPr>
                <p:cNvSpPr>
                  <a:spLocks/>
                </p:cNvSpPr>
                <p:nvPr/>
              </p:nvSpPr>
              <p:spPr bwMode="auto">
                <a:xfrm>
                  <a:off x="2338" y="1124"/>
                  <a:ext cx="210" cy="321"/>
                </a:xfrm>
                <a:custGeom>
                  <a:avLst/>
                  <a:gdLst>
                    <a:gd name="T0" fmla="*/ 183 w 210"/>
                    <a:gd name="T1" fmla="*/ 0 h 643"/>
                    <a:gd name="T2" fmla="*/ 210 w 210"/>
                    <a:gd name="T3" fmla="*/ 32 h 643"/>
                    <a:gd name="T4" fmla="*/ 27 w 210"/>
                    <a:gd name="T5" fmla="*/ 643 h 643"/>
                    <a:gd name="T6" fmla="*/ 0 w 210"/>
                    <a:gd name="T7" fmla="*/ 611 h 643"/>
                    <a:gd name="T8" fmla="*/ 183 w 210"/>
                    <a:gd name="T9" fmla="*/ 0 h 643"/>
                  </a:gdLst>
                  <a:ahLst/>
                  <a:cxnLst>
                    <a:cxn ang="0">
                      <a:pos x="T0" y="T1"/>
                    </a:cxn>
                    <a:cxn ang="0">
                      <a:pos x="T2" y="T3"/>
                    </a:cxn>
                    <a:cxn ang="0">
                      <a:pos x="T4" y="T5"/>
                    </a:cxn>
                    <a:cxn ang="0">
                      <a:pos x="T6" y="T7"/>
                    </a:cxn>
                    <a:cxn ang="0">
                      <a:pos x="T8" y="T9"/>
                    </a:cxn>
                  </a:cxnLst>
                  <a:rect l="0" t="0" r="r" b="b"/>
                  <a:pathLst>
                    <a:path w="210" h="643">
                      <a:moveTo>
                        <a:pt x="183" y="0"/>
                      </a:moveTo>
                      <a:lnTo>
                        <a:pt x="210" y="32"/>
                      </a:lnTo>
                      <a:lnTo>
                        <a:pt x="27" y="643"/>
                      </a:lnTo>
                      <a:lnTo>
                        <a:pt x="0" y="611"/>
                      </a:lnTo>
                      <a:lnTo>
                        <a:pt x="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25" name="Freeform 105">
                  <a:extLst>
                    <a:ext uri="{FF2B5EF4-FFF2-40B4-BE49-F238E27FC236}">
                      <a16:creationId xmlns:a16="http://schemas.microsoft.com/office/drawing/2014/main" id="{40E3475A-E6A4-2780-EE73-B01F2F9F2E37}"/>
                    </a:ext>
                  </a:extLst>
                </p:cNvPr>
                <p:cNvSpPr>
                  <a:spLocks/>
                </p:cNvSpPr>
                <p:nvPr/>
              </p:nvSpPr>
              <p:spPr bwMode="auto">
                <a:xfrm>
                  <a:off x="2338" y="1124"/>
                  <a:ext cx="210" cy="321"/>
                </a:xfrm>
                <a:custGeom>
                  <a:avLst/>
                  <a:gdLst>
                    <a:gd name="T0" fmla="*/ 0 w 210"/>
                    <a:gd name="T1" fmla="*/ 32 h 643"/>
                    <a:gd name="T2" fmla="*/ 27 w 210"/>
                    <a:gd name="T3" fmla="*/ 0 h 643"/>
                    <a:gd name="T4" fmla="*/ 210 w 210"/>
                    <a:gd name="T5" fmla="*/ 611 h 643"/>
                    <a:gd name="T6" fmla="*/ 183 w 210"/>
                    <a:gd name="T7" fmla="*/ 643 h 643"/>
                    <a:gd name="T8" fmla="*/ 0 w 210"/>
                    <a:gd name="T9" fmla="*/ 32 h 643"/>
                  </a:gdLst>
                  <a:ahLst/>
                  <a:cxnLst>
                    <a:cxn ang="0">
                      <a:pos x="T0" y="T1"/>
                    </a:cxn>
                    <a:cxn ang="0">
                      <a:pos x="T2" y="T3"/>
                    </a:cxn>
                    <a:cxn ang="0">
                      <a:pos x="T4" y="T5"/>
                    </a:cxn>
                    <a:cxn ang="0">
                      <a:pos x="T6" y="T7"/>
                    </a:cxn>
                    <a:cxn ang="0">
                      <a:pos x="T8" y="T9"/>
                    </a:cxn>
                  </a:cxnLst>
                  <a:rect l="0" t="0" r="r" b="b"/>
                  <a:pathLst>
                    <a:path w="210" h="643">
                      <a:moveTo>
                        <a:pt x="0" y="32"/>
                      </a:moveTo>
                      <a:lnTo>
                        <a:pt x="27" y="0"/>
                      </a:lnTo>
                      <a:lnTo>
                        <a:pt x="210" y="611"/>
                      </a:lnTo>
                      <a:lnTo>
                        <a:pt x="183" y="643"/>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26" name="Freeform 106">
                  <a:extLst>
                    <a:ext uri="{FF2B5EF4-FFF2-40B4-BE49-F238E27FC236}">
                      <a16:creationId xmlns:a16="http://schemas.microsoft.com/office/drawing/2014/main" id="{DDBA745C-85B5-B473-377E-CFB340BC0865}"/>
                    </a:ext>
                  </a:extLst>
                </p:cNvPr>
                <p:cNvSpPr>
                  <a:spLocks/>
                </p:cNvSpPr>
                <p:nvPr/>
              </p:nvSpPr>
              <p:spPr bwMode="auto">
                <a:xfrm>
                  <a:off x="2338" y="1124"/>
                  <a:ext cx="210" cy="321"/>
                </a:xfrm>
                <a:custGeom>
                  <a:avLst/>
                  <a:gdLst>
                    <a:gd name="T0" fmla="*/ 183 w 210"/>
                    <a:gd name="T1" fmla="*/ 0 h 643"/>
                    <a:gd name="T2" fmla="*/ 210 w 210"/>
                    <a:gd name="T3" fmla="*/ 32 h 643"/>
                    <a:gd name="T4" fmla="*/ 27 w 210"/>
                    <a:gd name="T5" fmla="*/ 643 h 643"/>
                    <a:gd name="T6" fmla="*/ 0 w 210"/>
                    <a:gd name="T7" fmla="*/ 611 h 643"/>
                    <a:gd name="T8" fmla="*/ 183 w 210"/>
                    <a:gd name="T9" fmla="*/ 0 h 643"/>
                  </a:gdLst>
                  <a:ahLst/>
                  <a:cxnLst>
                    <a:cxn ang="0">
                      <a:pos x="T0" y="T1"/>
                    </a:cxn>
                    <a:cxn ang="0">
                      <a:pos x="T2" y="T3"/>
                    </a:cxn>
                    <a:cxn ang="0">
                      <a:pos x="T4" y="T5"/>
                    </a:cxn>
                    <a:cxn ang="0">
                      <a:pos x="T6" y="T7"/>
                    </a:cxn>
                    <a:cxn ang="0">
                      <a:pos x="T8" y="T9"/>
                    </a:cxn>
                  </a:cxnLst>
                  <a:rect l="0" t="0" r="r" b="b"/>
                  <a:pathLst>
                    <a:path w="210" h="643">
                      <a:moveTo>
                        <a:pt x="183" y="0"/>
                      </a:moveTo>
                      <a:lnTo>
                        <a:pt x="210" y="32"/>
                      </a:lnTo>
                      <a:lnTo>
                        <a:pt x="27" y="643"/>
                      </a:lnTo>
                      <a:lnTo>
                        <a:pt x="0" y="611"/>
                      </a:lnTo>
                      <a:lnTo>
                        <a:pt x="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grpSp>
      <p:grpSp>
        <p:nvGrpSpPr>
          <p:cNvPr id="30827" name="Group 107">
            <a:extLst>
              <a:ext uri="{FF2B5EF4-FFF2-40B4-BE49-F238E27FC236}">
                <a16:creationId xmlns:a16="http://schemas.microsoft.com/office/drawing/2014/main" id="{47E8EB71-EA6B-99F8-1987-F0DF63D108D9}"/>
              </a:ext>
            </a:extLst>
          </p:cNvPr>
          <p:cNvGrpSpPr>
            <a:grpSpLocks/>
          </p:cNvGrpSpPr>
          <p:nvPr/>
        </p:nvGrpSpPr>
        <p:grpSpPr bwMode="auto">
          <a:xfrm>
            <a:off x="6019800" y="3276600"/>
            <a:ext cx="284163" cy="547688"/>
            <a:chOff x="3792" y="2064"/>
            <a:chExt cx="179" cy="345"/>
          </a:xfrm>
        </p:grpSpPr>
        <p:sp>
          <p:nvSpPr>
            <p:cNvPr id="30828" name="Freeform 108">
              <a:extLst>
                <a:ext uri="{FF2B5EF4-FFF2-40B4-BE49-F238E27FC236}">
                  <a16:creationId xmlns:a16="http://schemas.microsoft.com/office/drawing/2014/main" id="{1F59F349-0A5C-5938-45A8-C5D6FDD4A5F8}"/>
                </a:ext>
              </a:extLst>
            </p:cNvPr>
            <p:cNvSpPr>
              <a:spLocks/>
            </p:cNvSpPr>
            <p:nvPr/>
          </p:nvSpPr>
          <p:spPr bwMode="auto">
            <a:xfrm rot="1911208">
              <a:off x="3792" y="2064"/>
              <a:ext cx="179" cy="345"/>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29" name="Freeform 109">
              <a:extLst>
                <a:ext uri="{FF2B5EF4-FFF2-40B4-BE49-F238E27FC236}">
                  <a16:creationId xmlns:a16="http://schemas.microsoft.com/office/drawing/2014/main" id="{33F7185A-117A-C4C1-6982-1034B1518EA5}"/>
                </a:ext>
              </a:extLst>
            </p:cNvPr>
            <p:cNvSpPr>
              <a:spLocks/>
            </p:cNvSpPr>
            <p:nvPr/>
          </p:nvSpPr>
          <p:spPr bwMode="auto">
            <a:xfrm rot="1911208">
              <a:off x="3800" y="2156"/>
              <a:ext cx="142" cy="251"/>
            </a:xfrm>
            <a:custGeom>
              <a:avLst/>
              <a:gdLst>
                <a:gd name="T0" fmla="*/ 219 w 220"/>
                <a:gd name="T1" fmla="*/ 0 h 376"/>
                <a:gd name="T2" fmla="*/ 219 w 220"/>
                <a:gd name="T3" fmla="*/ 276 h 376"/>
                <a:gd name="T4" fmla="*/ 170 w 220"/>
                <a:gd name="T5" fmla="*/ 375 h 376"/>
                <a:gd name="T6" fmla="*/ 0 w 220"/>
                <a:gd name="T7" fmla="*/ 375 h 376"/>
                <a:gd name="T8" fmla="*/ 219 w 220"/>
                <a:gd name="T9" fmla="*/ 0 h 376"/>
              </a:gdLst>
              <a:ahLst/>
              <a:cxnLst>
                <a:cxn ang="0">
                  <a:pos x="T0" y="T1"/>
                </a:cxn>
                <a:cxn ang="0">
                  <a:pos x="T2" y="T3"/>
                </a:cxn>
                <a:cxn ang="0">
                  <a:pos x="T4" y="T5"/>
                </a:cxn>
                <a:cxn ang="0">
                  <a:pos x="T6" y="T7"/>
                </a:cxn>
                <a:cxn ang="0">
                  <a:pos x="T8" y="T9"/>
                </a:cxn>
              </a:cxnLst>
              <a:rect l="0" t="0" r="r" b="b"/>
              <a:pathLst>
                <a:path w="220" h="376">
                  <a:moveTo>
                    <a:pt x="219" y="0"/>
                  </a:moveTo>
                  <a:lnTo>
                    <a:pt x="219" y="276"/>
                  </a:lnTo>
                  <a:lnTo>
                    <a:pt x="170" y="375"/>
                  </a:lnTo>
                  <a:lnTo>
                    <a:pt x="0" y="375"/>
                  </a:lnTo>
                  <a:lnTo>
                    <a:pt x="219" y="0"/>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830" name="Group 110">
            <a:extLst>
              <a:ext uri="{FF2B5EF4-FFF2-40B4-BE49-F238E27FC236}">
                <a16:creationId xmlns:a16="http://schemas.microsoft.com/office/drawing/2014/main" id="{A4DAE337-4449-FC20-8C23-A1B3020FEBA8}"/>
              </a:ext>
            </a:extLst>
          </p:cNvPr>
          <p:cNvGrpSpPr>
            <a:grpSpLocks/>
          </p:cNvGrpSpPr>
          <p:nvPr/>
        </p:nvGrpSpPr>
        <p:grpSpPr bwMode="auto">
          <a:xfrm rot="-2670905">
            <a:off x="6099175" y="4622800"/>
            <a:ext cx="311150" cy="550863"/>
            <a:chOff x="4032" y="2976"/>
            <a:chExt cx="207" cy="388"/>
          </a:xfrm>
        </p:grpSpPr>
        <p:sp>
          <p:nvSpPr>
            <p:cNvPr id="30831" name="Freeform 111">
              <a:extLst>
                <a:ext uri="{FF2B5EF4-FFF2-40B4-BE49-F238E27FC236}">
                  <a16:creationId xmlns:a16="http://schemas.microsoft.com/office/drawing/2014/main" id="{493399C9-D599-7605-1247-81499D929B7E}"/>
                </a:ext>
              </a:extLst>
            </p:cNvPr>
            <p:cNvSpPr>
              <a:spLocks/>
            </p:cNvSpPr>
            <p:nvPr/>
          </p:nvSpPr>
          <p:spPr bwMode="auto">
            <a:xfrm flipH="1">
              <a:off x="4032" y="2976"/>
              <a:ext cx="207" cy="388"/>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32" name="Freeform 112">
              <a:extLst>
                <a:ext uri="{FF2B5EF4-FFF2-40B4-BE49-F238E27FC236}">
                  <a16:creationId xmlns:a16="http://schemas.microsoft.com/office/drawing/2014/main" id="{A96F4E5A-C289-E4DD-F3B3-945263FDD55B}"/>
                </a:ext>
              </a:extLst>
            </p:cNvPr>
            <p:cNvSpPr>
              <a:spLocks/>
            </p:cNvSpPr>
            <p:nvPr/>
          </p:nvSpPr>
          <p:spPr bwMode="auto">
            <a:xfrm flipH="1">
              <a:off x="4036" y="3079"/>
              <a:ext cx="164" cy="282"/>
            </a:xfrm>
            <a:custGeom>
              <a:avLst/>
              <a:gdLst>
                <a:gd name="T0" fmla="*/ 219 w 220"/>
                <a:gd name="T1" fmla="*/ 0 h 376"/>
                <a:gd name="T2" fmla="*/ 219 w 220"/>
                <a:gd name="T3" fmla="*/ 276 h 376"/>
                <a:gd name="T4" fmla="*/ 170 w 220"/>
                <a:gd name="T5" fmla="*/ 375 h 376"/>
                <a:gd name="T6" fmla="*/ 0 w 220"/>
                <a:gd name="T7" fmla="*/ 375 h 376"/>
                <a:gd name="T8" fmla="*/ 219 w 220"/>
                <a:gd name="T9" fmla="*/ 0 h 376"/>
              </a:gdLst>
              <a:ahLst/>
              <a:cxnLst>
                <a:cxn ang="0">
                  <a:pos x="T0" y="T1"/>
                </a:cxn>
                <a:cxn ang="0">
                  <a:pos x="T2" y="T3"/>
                </a:cxn>
                <a:cxn ang="0">
                  <a:pos x="T4" y="T5"/>
                </a:cxn>
                <a:cxn ang="0">
                  <a:pos x="T6" y="T7"/>
                </a:cxn>
                <a:cxn ang="0">
                  <a:pos x="T8" y="T9"/>
                </a:cxn>
              </a:cxnLst>
              <a:rect l="0" t="0" r="r" b="b"/>
              <a:pathLst>
                <a:path w="220" h="376">
                  <a:moveTo>
                    <a:pt x="219" y="0"/>
                  </a:moveTo>
                  <a:lnTo>
                    <a:pt x="219" y="276"/>
                  </a:lnTo>
                  <a:lnTo>
                    <a:pt x="170" y="375"/>
                  </a:lnTo>
                  <a:lnTo>
                    <a:pt x="0" y="375"/>
                  </a:lnTo>
                  <a:lnTo>
                    <a:pt x="219" y="0"/>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0833" name="Text Box 113">
            <a:extLst>
              <a:ext uri="{FF2B5EF4-FFF2-40B4-BE49-F238E27FC236}">
                <a16:creationId xmlns:a16="http://schemas.microsoft.com/office/drawing/2014/main" id="{FE6C4103-D3D0-3B0B-69DF-74C9A8BAB039}"/>
              </a:ext>
            </a:extLst>
          </p:cNvPr>
          <p:cNvSpPr txBox="1">
            <a:spLocks noChangeArrowheads="1"/>
          </p:cNvSpPr>
          <p:nvPr/>
        </p:nvSpPr>
        <p:spPr bwMode="auto">
          <a:xfrm>
            <a:off x="2449513" y="6465888"/>
            <a:ext cx="8731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en-US" altLang="en-US" sz="800"/>
              <a:t>Can-Can Array</a:t>
            </a:r>
          </a:p>
        </p:txBody>
      </p:sp>
      <p:sp>
        <p:nvSpPr>
          <p:cNvPr id="30834" name="Freeform 114">
            <a:extLst>
              <a:ext uri="{FF2B5EF4-FFF2-40B4-BE49-F238E27FC236}">
                <a16:creationId xmlns:a16="http://schemas.microsoft.com/office/drawing/2014/main" id="{CAC29CAF-F350-7665-BAE2-086B29E09E27}"/>
              </a:ext>
            </a:extLst>
          </p:cNvPr>
          <p:cNvSpPr>
            <a:spLocks/>
          </p:cNvSpPr>
          <p:nvPr/>
        </p:nvSpPr>
        <p:spPr bwMode="auto">
          <a:xfrm>
            <a:off x="3195638" y="5918200"/>
            <a:ext cx="280987" cy="298450"/>
          </a:xfrm>
          <a:custGeom>
            <a:avLst/>
            <a:gdLst>
              <a:gd name="T0" fmla="*/ 96 w 137"/>
              <a:gd name="T1" fmla="*/ 146 h 146"/>
              <a:gd name="T2" fmla="*/ 64 w 137"/>
              <a:gd name="T3" fmla="*/ 131 h 146"/>
              <a:gd name="T4" fmla="*/ 8 w 137"/>
              <a:gd name="T5" fmla="*/ 68 h 146"/>
              <a:gd name="T6" fmla="*/ 9 w 137"/>
              <a:gd name="T7" fmla="*/ 54 h 146"/>
              <a:gd name="T8" fmla="*/ 22 w 137"/>
              <a:gd name="T9" fmla="*/ 42 h 146"/>
              <a:gd name="T10" fmla="*/ 0 w 137"/>
              <a:gd name="T11" fmla="*/ 18 h 146"/>
              <a:gd name="T12" fmla="*/ 20 w 137"/>
              <a:gd name="T13" fmla="*/ 0 h 146"/>
              <a:gd name="T14" fmla="*/ 41 w 137"/>
              <a:gd name="T15" fmla="*/ 24 h 146"/>
              <a:gd name="T16" fmla="*/ 54 w 137"/>
              <a:gd name="T17" fmla="*/ 12 h 146"/>
              <a:gd name="T18" fmla="*/ 68 w 137"/>
              <a:gd name="T19" fmla="*/ 13 h 146"/>
              <a:gd name="T20" fmla="*/ 125 w 137"/>
              <a:gd name="T21" fmla="*/ 77 h 146"/>
              <a:gd name="T22" fmla="*/ 137 w 137"/>
              <a:gd name="T23" fmla="*/ 109 h 146"/>
              <a:gd name="T24" fmla="*/ 96 w 137"/>
              <a:gd name="T25"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 h="146">
                <a:moveTo>
                  <a:pt x="96" y="146"/>
                </a:moveTo>
                <a:lnTo>
                  <a:pt x="64" y="131"/>
                </a:lnTo>
                <a:lnTo>
                  <a:pt x="8" y="68"/>
                </a:lnTo>
                <a:lnTo>
                  <a:pt x="9" y="54"/>
                </a:lnTo>
                <a:lnTo>
                  <a:pt x="22" y="42"/>
                </a:lnTo>
                <a:lnTo>
                  <a:pt x="0" y="18"/>
                </a:lnTo>
                <a:lnTo>
                  <a:pt x="20" y="0"/>
                </a:lnTo>
                <a:lnTo>
                  <a:pt x="41" y="24"/>
                </a:lnTo>
                <a:lnTo>
                  <a:pt x="54" y="12"/>
                </a:lnTo>
                <a:lnTo>
                  <a:pt x="68" y="13"/>
                </a:lnTo>
                <a:lnTo>
                  <a:pt x="125" y="77"/>
                </a:lnTo>
                <a:lnTo>
                  <a:pt x="137" y="109"/>
                </a:lnTo>
                <a:lnTo>
                  <a:pt x="96" y="14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35" name="Freeform 115">
            <a:extLst>
              <a:ext uri="{FF2B5EF4-FFF2-40B4-BE49-F238E27FC236}">
                <a16:creationId xmlns:a16="http://schemas.microsoft.com/office/drawing/2014/main" id="{CC614D64-A9B0-6483-FCE4-3D2D3525CFE1}"/>
              </a:ext>
            </a:extLst>
          </p:cNvPr>
          <p:cNvSpPr>
            <a:spLocks/>
          </p:cNvSpPr>
          <p:nvPr/>
        </p:nvSpPr>
        <p:spPr bwMode="auto">
          <a:xfrm>
            <a:off x="3392488" y="5918200"/>
            <a:ext cx="282575" cy="298450"/>
          </a:xfrm>
          <a:custGeom>
            <a:avLst/>
            <a:gdLst>
              <a:gd name="T0" fmla="*/ 41 w 138"/>
              <a:gd name="T1" fmla="*/ 146 h 146"/>
              <a:gd name="T2" fmla="*/ 74 w 138"/>
              <a:gd name="T3" fmla="*/ 132 h 146"/>
              <a:gd name="T4" fmla="*/ 72 w 138"/>
              <a:gd name="T5" fmla="*/ 131 h 146"/>
              <a:gd name="T6" fmla="*/ 130 w 138"/>
              <a:gd name="T7" fmla="*/ 68 h 146"/>
              <a:gd name="T8" fmla="*/ 130 w 138"/>
              <a:gd name="T9" fmla="*/ 55 h 146"/>
              <a:gd name="T10" fmla="*/ 117 w 138"/>
              <a:gd name="T11" fmla="*/ 43 h 146"/>
              <a:gd name="T12" fmla="*/ 116 w 138"/>
              <a:gd name="T13" fmla="*/ 42 h 146"/>
              <a:gd name="T14" fmla="*/ 138 w 138"/>
              <a:gd name="T15" fmla="*/ 18 h 146"/>
              <a:gd name="T16" fmla="*/ 138 w 138"/>
              <a:gd name="T17" fmla="*/ 17 h 146"/>
              <a:gd name="T18" fmla="*/ 118 w 138"/>
              <a:gd name="T19" fmla="*/ 0 h 146"/>
              <a:gd name="T20" fmla="*/ 118 w 138"/>
              <a:gd name="T21" fmla="*/ 1 h 146"/>
              <a:gd name="T22" fmla="*/ 95 w 138"/>
              <a:gd name="T23" fmla="*/ 25 h 146"/>
              <a:gd name="T24" fmla="*/ 96 w 138"/>
              <a:gd name="T25" fmla="*/ 24 h 146"/>
              <a:gd name="T26" fmla="*/ 82 w 138"/>
              <a:gd name="T27" fmla="*/ 12 h 146"/>
              <a:gd name="T28" fmla="*/ 83 w 138"/>
              <a:gd name="T29" fmla="*/ 13 h 146"/>
              <a:gd name="T30" fmla="*/ 69 w 138"/>
              <a:gd name="T31" fmla="*/ 13 h 146"/>
              <a:gd name="T32" fmla="*/ 70 w 138"/>
              <a:gd name="T33" fmla="*/ 13 h 146"/>
              <a:gd name="T34" fmla="*/ 12 w 138"/>
              <a:gd name="T35" fmla="*/ 76 h 146"/>
              <a:gd name="T36" fmla="*/ 12 w 138"/>
              <a:gd name="T37" fmla="*/ 78 h 146"/>
              <a:gd name="T38" fmla="*/ 0 w 138"/>
              <a:gd name="T39" fmla="*/ 110 h 146"/>
              <a:gd name="T40" fmla="*/ 41 w 138"/>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8" h="146">
                <a:moveTo>
                  <a:pt x="41" y="146"/>
                </a:moveTo>
                <a:lnTo>
                  <a:pt x="74" y="132"/>
                </a:lnTo>
                <a:lnTo>
                  <a:pt x="72" y="131"/>
                </a:lnTo>
                <a:lnTo>
                  <a:pt x="130" y="68"/>
                </a:lnTo>
                <a:lnTo>
                  <a:pt x="130" y="55"/>
                </a:lnTo>
                <a:lnTo>
                  <a:pt x="117" y="43"/>
                </a:lnTo>
                <a:lnTo>
                  <a:pt x="116" y="42"/>
                </a:lnTo>
                <a:lnTo>
                  <a:pt x="138" y="18"/>
                </a:lnTo>
                <a:lnTo>
                  <a:pt x="138" y="17"/>
                </a:lnTo>
                <a:lnTo>
                  <a:pt x="118" y="0"/>
                </a:lnTo>
                <a:lnTo>
                  <a:pt x="118" y="1"/>
                </a:lnTo>
                <a:lnTo>
                  <a:pt x="95" y="25"/>
                </a:lnTo>
                <a:lnTo>
                  <a:pt x="96" y="24"/>
                </a:lnTo>
                <a:lnTo>
                  <a:pt x="82" y="12"/>
                </a:lnTo>
                <a:lnTo>
                  <a:pt x="83" y="13"/>
                </a:lnTo>
                <a:lnTo>
                  <a:pt x="69" y="13"/>
                </a:lnTo>
                <a:lnTo>
                  <a:pt x="70" y="13"/>
                </a:lnTo>
                <a:lnTo>
                  <a:pt x="12" y="76"/>
                </a:lnTo>
                <a:lnTo>
                  <a:pt x="12" y="78"/>
                </a:lnTo>
                <a:lnTo>
                  <a:pt x="0" y="110"/>
                </a:lnTo>
                <a:lnTo>
                  <a:pt x="41" y="146"/>
                </a:lnTo>
                <a:close/>
              </a:path>
            </a:pathLst>
          </a:custGeom>
          <a:solidFill>
            <a:srgbClr val="FFFFFF"/>
          </a:solidFill>
          <a:ln w="15875">
            <a:solidFill>
              <a:srgbClr val="000000"/>
            </a:solidFill>
            <a:prstDash val="solid"/>
            <a:round/>
            <a:headEnd/>
            <a:tailEnd/>
          </a:ln>
        </p:spPr>
        <p:txBody>
          <a:bodyPr/>
          <a:lstStyle/>
          <a:p>
            <a:endParaRPr lang="en-GB"/>
          </a:p>
        </p:txBody>
      </p:sp>
      <p:sp>
        <p:nvSpPr>
          <p:cNvPr id="30836" name="Line 116">
            <a:extLst>
              <a:ext uri="{FF2B5EF4-FFF2-40B4-BE49-F238E27FC236}">
                <a16:creationId xmlns:a16="http://schemas.microsoft.com/office/drawing/2014/main" id="{6683765A-4235-5758-E9C9-E243CB8E35C7}"/>
              </a:ext>
            </a:extLst>
          </p:cNvPr>
          <p:cNvSpPr>
            <a:spLocks noChangeShapeType="1"/>
          </p:cNvSpPr>
          <p:nvPr/>
        </p:nvSpPr>
        <p:spPr bwMode="auto">
          <a:xfrm flipV="1">
            <a:off x="3478213" y="5942013"/>
            <a:ext cx="73025" cy="26987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37" name="Line 117">
            <a:extLst>
              <a:ext uri="{FF2B5EF4-FFF2-40B4-BE49-F238E27FC236}">
                <a16:creationId xmlns:a16="http://schemas.microsoft.com/office/drawing/2014/main" id="{D355F530-B081-B471-4BA2-1521C83AE1BA}"/>
              </a:ext>
            </a:extLst>
          </p:cNvPr>
          <p:cNvSpPr>
            <a:spLocks noChangeShapeType="1"/>
          </p:cNvSpPr>
          <p:nvPr/>
        </p:nvSpPr>
        <p:spPr bwMode="auto">
          <a:xfrm flipV="1">
            <a:off x="3405188" y="6040438"/>
            <a:ext cx="244475" cy="984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38" name="Freeform 118">
            <a:extLst>
              <a:ext uri="{FF2B5EF4-FFF2-40B4-BE49-F238E27FC236}">
                <a16:creationId xmlns:a16="http://schemas.microsoft.com/office/drawing/2014/main" id="{B45D09DF-801F-AEBB-3AF5-245F26D9EDE9}"/>
              </a:ext>
            </a:extLst>
          </p:cNvPr>
          <p:cNvSpPr>
            <a:spLocks/>
          </p:cNvSpPr>
          <p:nvPr/>
        </p:nvSpPr>
        <p:spPr bwMode="auto">
          <a:xfrm>
            <a:off x="2633663" y="5918200"/>
            <a:ext cx="277812" cy="298450"/>
          </a:xfrm>
          <a:custGeom>
            <a:avLst/>
            <a:gdLst>
              <a:gd name="T0" fmla="*/ 95 w 136"/>
              <a:gd name="T1" fmla="*/ 146 h 146"/>
              <a:gd name="T2" fmla="*/ 63 w 136"/>
              <a:gd name="T3" fmla="*/ 131 h 146"/>
              <a:gd name="T4" fmla="*/ 7 w 136"/>
              <a:gd name="T5" fmla="*/ 68 h 146"/>
              <a:gd name="T6" fmla="*/ 8 w 136"/>
              <a:gd name="T7" fmla="*/ 54 h 146"/>
              <a:gd name="T8" fmla="*/ 21 w 136"/>
              <a:gd name="T9" fmla="*/ 42 h 146"/>
              <a:gd name="T10" fmla="*/ 0 w 136"/>
              <a:gd name="T11" fmla="*/ 18 h 146"/>
              <a:gd name="T12" fmla="*/ 19 w 136"/>
              <a:gd name="T13" fmla="*/ 0 h 146"/>
              <a:gd name="T14" fmla="*/ 40 w 136"/>
              <a:gd name="T15" fmla="*/ 24 h 146"/>
              <a:gd name="T16" fmla="*/ 54 w 136"/>
              <a:gd name="T17" fmla="*/ 12 h 146"/>
              <a:gd name="T18" fmla="*/ 67 w 136"/>
              <a:gd name="T19" fmla="*/ 13 h 146"/>
              <a:gd name="T20" fmla="*/ 124 w 136"/>
              <a:gd name="T21" fmla="*/ 77 h 146"/>
              <a:gd name="T22" fmla="*/ 136 w 136"/>
              <a:gd name="T23" fmla="*/ 109 h 146"/>
              <a:gd name="T24" fmla="*/ 95 w 136"/>
              <a:gd name="T25"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6" h="146">
                <a:moveTo>
                  <a:pt x="95" y="146"/>
                </a:moveTo>
                <a:lnTo>
                  <a:pt x="63" y="131"/>
                </a:lnTo>
                <a:lnTo>
                  <a:pt x="7" y="68"/>
                </a:lnTo>
                <a:lnTo>
                  <a:pt x="8" y="54"/>
                </a:lnTo>
                <a:lnTo>
                  <a:pt x="21" y="42"/>
                </a:lnTo>
                <a:lnTo>
                  <a:pt x="0" y="18"/>
                </a:lnTo>
                <a:lnTo>
                  <a:pt x="19" y="0"/>
                </a:lnTo>
                <a:lnTo>
                  <a:pt x="40" y="24"/>
                </a:lnTo>
                <a:lnTo>
                  <a:pt x="54" y="12"/>
                </a:lnTo>
                <a:lnTo>
                  <a:pt x="67" y="13"/>
                </a:lnTo>
                <a:lnTo>
                  <a:pt x="124" y="77"/>
                </a:lnTo>
                <a:lnTo>
                  <a:pt x="136" y="109"/>
                </a:lnTo>
                <a:lnTo>
                  <a:pt x="95" y="14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39" name="Freeform 119">
            <a:extLst>
              <a:ext uri="{FF2B5EF4-FFF2-40B4-BE49-F238E27FC236}">
                <a16:creationId xmlns:a16="http://schemas.microsoft.com/office/drawing/2014/main" id="{71C18FE4-61EC-E88C-630C-AA5FE1F653FD}"/>
              </a:ext>
            </a:extLst>
          </p:cNvPr>
          <p:cNvSpPr>
            <a:spLocks/>
          </p:cNvSpPr>
          <p:nvPr/>
        </p:nvSpPr>
        <p:spPr bwMode="auto">
          <a:xfrm>
            <a:off x="2828925" y="5918200"/>
            <a:ext cx="280988" cy="298450"/>
          </a:xfrm>
          <a:custGeom>
            <a:avLst/>
            <a:gdLst>
              <a:gd name="T0" fmla="*/ 41 w 138"/>
              <a:gd name="T1" fmla="*/ 146 h 146"/>
              <a:gd name="T2" fmla="*/ 74 w 138"/>
              <a:gd name="T3" fmla="*/ 132 h 146"/>
              <a:gd name="T4" fmla="*/ 72 w 138"/>
              <a:gd name="T5" fmla="*/ 131 h 146"/>
              <a:gd name="T6" fmla="*/ 130 w 138"/>
              <a:gd name="T7" fmla="*/ 68 h 146"/>
              <a:gd name="T8" fmla="*/ 130 w 138"/>
              <a:gd name="T9" fmla="*/ 55 h 146"/>
              <a:gd name="T10" fmla="*/ 117 w 138"/>
              <a:gd name="T11" fmla="*/ 43 h 146"/>
              <a:gd name="T12" fmla="*/ 116 w 138"/>
              <a:gd name="T13" fmla="*/ 42 h 146"/>
              <a:gd name="T14" fmla="*/ 138 w 138"/>
              <a:gd name="T15" fmla="*/ 18 h 146"/>
              <a:gd name="T16" fmla="*/ 138 w 138"/>
              <a:gd name="T17" fmla="*/ 17 h 146"/>
              <a:gd name="T18" fmla="*/ 118 w 138"/>
              <a:gd name="T19" fmla="*/ 0 h 146"/>
              <a:gd name="T20" fmla="*/ 118 w 138"/>
              <a:gd name="T21" fmla="*/ 1 h 146"/>
              <a:gd name="T22" fmla="*/ 95 w 138"/>
              <a:gd name="T23" fmla="*/ 25 h 146"/>
              <a:gd name="T24" fmla="*/ 96 w 138"/>
              <a:gd name="T25" fmla="*/ 24 h 146"/>
              <a:gd name="T26" fmla="*/ 82 w 138"/>
              <a:gd name="T27" fmla="*/ 12 h 146"/>
              <a:gd name="T28" fmla="*/ 83 w 138"/>
              <a:gd name="T29" fmla="*/ 13 h 146"/>
              <a:gd name="T30" fmla="*/ 69 w 138"/>
              <a:gd name="T31" fmla="*/ 13 h 146"/>
              <a:gd name="T32" fmla="*/ 70 w 138"/>
              <a:gd name="T33" fmla="*/ 13 h 146"/>
              <a:gd name="T34" fmla="*/ 12 w 138"/>
              <a:gd name="T35" fmla="*/ 76 h 146"/>
              <a:gd name="T36" fmla="*/ 12 w 138"/>
              <a:gd name="T37" fmla="*/ 78 h 146"/>
              <a:gd name="T38" fmla="*/ 0 w 138"/>
              <a:gd name="T39" fmla="*/ 110 h 146"/>
              <a:gd name="T40" fmla="*/ 41 w 138"/>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8" h="146">
                <a:moveTo>
                  <a:pt x="41" y="146"/>
                </a:moveTo>
                <a:lnTo>
                  <a:pt x="74" y="132"/>
                </a:lnTo>
                <a:lnTo>
                  <a:pt x="72" y="131"/>
                </a:lnTo>
                <a:lnTo>
                  <a:pt x="130" y="68"/>
                </a:lnTo>
                <a:lnTo>
                  <a:pt x="130" y="55"/>
                </a:lnTo>
                <a:lnTo>
                  <a:pt x="117" y="43"/>
                </a:lnTo>
                <a:lnTo>
                  <a:pt x="116" y="42"/>
                </a:lnTo>
                <a:lnTo>
                  <a:pt x="138" y="18"/>
                </a:lnTo>
                <a:lnTo>
                  <a:pt x="138" y="17"/>
                </a:lnTo>
                <a:lnTo>
                  <a:pt x="118" y="0"/>
                </a:lnTo>
                <a:lnTo>
                  <a:pt x="118" y="1"/>
                </a:lnTo>
                <a:lnTo>
                  <a:pt x="95" y="25"/>
                </a:lnTo>
                <a:lnTo>
                  <a:pt x="96" y="24"/>
                </a:lnTo>
                <a:lnTo>
                  <a:pt x="82" y="12"/>
                </a:lnTo>
                <a:lnTo>
                  <a:pt x="83" y="13"/>
                </a:lnTo>
                <a:lnTo>
                  <a:pt x="69" y="13"/>
                </a:lnTo>
                <a:lnTo>
                  <a:pt x="70" y="13"/>
                </a:lnTo>
                <a:lnTo>
                  <a:pt x="12" y="76"/>
                </a:lnTo>
                <a:lnTo>
                  <a:pt x="12" y="78"/>
                </a:lnTo>
                <a:lnTo>
                  <a:pt x="0" y="110"/>
                </a:lnTo>
                <a:lnTo>
                  <a:pt x="41" y="146"/>
                </a:lnTo>
                <a:close/>
              </a:path>
            </a:pathLst>
          </a:custGeom>
          <a:solidFill>
            <a:srgbClr val="FFFFFF"/>
          </a:solidFill>
          <a:ln w="15875">
            <a:solidFill>
              <a:srgbClr val="000000"/>
            </a:solidFill>
            <a:prstDash val="solid"/>
            <a:round/>
            <a:headEnd/>
            <a:tailEnd/>
          </a:ln>
        </p:spPr>
        <p:txBody>
          <a:bodyPr/>
          <a:lstStyle/>
          <a:p>
            <a:endParaRPr lang="en-GB"/>
          </a:p>
        </p:txBody>
      </p:sp>
      <p:sp>
        <p:nvSpPr>
          <p:cNvPr id="30840" name="Line 120">
            <a:extLst>
              <a:ext uri="{FF2B5EF4-FFF2-40B4-BE49-F238E27FC236}">
                <a16:creationId xmlns:a16="http://schemas.microsoft.com/office/drawing/2014/main" id="{74620053-19C5-B922-86F5-5DECC0A9627C}"/>
              </a:ext>
            </a:extLst>
          </p:cNvPr>
          <p:cNvSpPr>
            <a:spLocks noChangeShapeType="1"/>
          </p:cNvSpPr>
          <p:nvPr/>
        </p:nvSpPr>
        <p:spPr bwMode="auto">
          <a:xfrm flipV="1">
            <a:off x="2914650" y="5942013"/>
            <a:ext cx="73025" cy="26987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41" name="Line 121">
            <a:extLst>
              <a:ext uri="{FF2B5EF4-FFF2-40B4-BE49-F238E27FC236}">
                <a16:creationId xmlns:a16="http://schemas.microsoft.com/office/drawing/2014/main" id="{2E3E8A0B-4D0F-5FA3-04D5-FFFD75B9184D}"/>
              </a:ext>
            </a:extLst>
          </p:cNvPr>
          <p:cNvSpPr>
            <a:spLocks noChangeShapeType="1"/>
          </p:cNvSpPr>
          <p:nvPr/>
        </p:nvSpPr>
        <p:spPr bwMode="auto">
          <a:xfrm flipV="1">
            <a:off x="2840038" y="6040438"/>
            <a:ext cx="246062" cy="984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42" name="Freeform 122">
            <a:extLst>
              <a:ext uri="{FF2B5EF4-FFF2-40B4-BE49-F238E27FC236}">
                <a16:creationId xmlns:a16="http://schemas.microsoft.com/office/drawing/2014/main" id="{17766B39-C19A-D229-4718-63238F4EE162}"/>
              </a:ext>
            </a:extLst>
          </p:cNvPr>
          <p:cNvSpPr>
            <a:spLocks/>
          </p:cNvSpPr>
          <p:nvPr/>
        </p:nvSpPr>
        <p:spPr bwMode="auto">
          <a:xfrm>
            <a:off x="2119313" y="5918200"/>
            <a:ext cx="277812" cy="298450"/>
          </a:xfrm>
          <a:custGeom>
            <a:avLst/>
            <a:gdLst>
              <a:gd name="T0" fmla="*/ 96 w 136"/>
              <a:gd name="T1" fmla="*/ 146 h 146"/>
              <a:gd name="T2" fmla="*/ 63 w 136"/>
              <a:gd name="T3" fmla="*/ 131 h 146"/>
              <a:gd name="T4" fmla="*/ 7 w 136"/>
              <a:gd name="T5" fmla="*/ 68 h 146"/>
              <a:gd name="T6" fmla="*/ 8 w 136"/>
              <a:gd name="T7" fmla="*/ 54 h 146"/>
              <a:gd name="T8" fmla="*/ 21 w 136"/>
              <a:gd name="T9" fmla="*/ 42 h 146"/>
              <a:gd name="T10" fmla="*/ 0 w 136"/>
              <a:gd name="T11" fmla="*/ 18 h 146"/>
              <a:gd name="T12" fmla="*/ 19 w 136"/>
              <a:gd name="T13" fmla="*/ 0 h 146"/>
              <a:gd name="T14" fmla="*/ 40 w 136"/>
              <a:gd name="T15" fmla="*/ 24 h 146"/>
              <a:gd name="T16" fmla="*/ 54 w 136"/>
              <a:gd name="T17" fmla="*/ 12 h 146"/>
              <a:gd name="T18" fmla="*/ 67 w 136"/>
              <a:gd name="T19" fmla="*/ 13 h 146"/>
              <a:gd name="T20" fmla="*/ 124 w 136"/>
              <a:gd name="T21" fmla="*/ 77 h 146"/>
              <a:gd name="T22" fmla="*/ 136 w 136"/>
              <a:gd name="T23" fmla="*/ 109 h 146"/>
              <a:gd name="T24" fmla="*/ 96 w 136"/>
              <a:gd name="T25"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6" h="146">
                <a:moveTo>
                  <a:pt x="96" y="146"/>
                </a:moveTo>
                <a:lnTo>
                  <a:pt x="63" y="131"/>
                </a:lnTo>
                <a:lnTo>
                  <a:pt x="7" y="68"/>
                </a:lnTo>
                <a:lnTo>
                  <a:pt x="8" y="54"/>
                </a:lnTo>
                <a:lnTo>
                  <a:pt x="21" y="42"/>
                </a:lnTo>
                <a:lnTo>
                  <a:pt x="0" y="18"/>
                </a:lnTo>
                <a:lnTo>
                  <a:pt x="19" y="0"/>
                </a:lnTo>
                <a:lnTo>
                  <a:pt x="40" y="24"/>
                </a:lnTo>
                <a:lnTo>
                  <a:pt x="54" y="12"/>
                </a:lnTo>
                <a:lnTo>
                  <a:pt x="67" y="13"/>
                </a:lnTo>
                <a:lnTo>
                  <a:pt x="124" y="77"/>
                </a:lnTo>
                <a:lnTo>
                  <a:pt x="136" y="109"/>
                </a:lnTo>
                <a:lnTo>
                  <a:pt x="96" y="14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43" name="Freeform 123">
            <a:extLst>
              <a:ext uri="{FF2B5EF4-FFF2-40B4-BE49-F238E27FC236}">
                <a16:creationId xmlns:a16="http://schemas.microsoft.com/office/drawing/2014/main" id="{A4BE1C42-2C08-7240-6622-B61E9D3FAB65}"/>
              </a:ext>
            </a:extLst>
          </p:cNvPr>
          <p:cNvSpPr>
            <a:spLocks/>
          </p:cNvSpPr>
          <p:nvPr/>
        </p:nvSpPr>
        <p:spPr bwMode="auto">
          <a:xfrm>
            <a:off x="2314575" y="5918200"/>
            <a:ext cx="282575" cy="298450"/>
          </a:xfrm>
          <a:custGeom>
            <a:avLst/>
            <a:gdLst>
              <a:gd name="T0" fmla="*/ 40 w 138"/>
              <a:gd name="T1" fmla="*/ 146 h 146"/>
              <a:gd name="T2" fmla="*/ 73 w 138"/>
              <a:gd name="T3" fmla="*/ 132 h 146"/>
              <a:gd name="T4" fmla="*/ 72 w 138"/>
              <a:gd name="T5" fmla="*/ 131 h 146"/>
              <a:gd name="T6" fmla="*/ 129 w 138"/>
              <a:gd name="T7" fmla="*/ 68 h 146"/>
              <a:gd name="T8" fmla="*/ 129 w 138"/>
              <a:gd name="T9" fmla="*/ 55 h 146"/>
              <a:gd name="T10" fmla="*/ 116 w 138"/>
              <a:gd name="T11" fmla="*/ 43 h 146"/>
              <a:gd name="T12" fmla="*/ 115 w 138"/>
              <a:gd name="T13" fmla="*/ 42 h 146"/>
              <a:gd name="T14" fmla="*/ 138 w 138"/>
              <a:gd name="T15" fmla="*/ 18 h 146"/>
              <a:gd name="T16" fmla="*/ 138 w 138"/>
              <a:gd name="T17" fmla="*/ 17 h 146"/>
              <a:gd name="T18" fmla="*/ 117 w 138"/>
              <a:gd name="T19" fmla="*/ 0 h 146"/>
              <a:gd name="T20" fmla="*/ 117 w 138"/>
              <a:gd name="T21" fmla="*/ 1 h 146"/>
              <a:gd name="T22" fmla="*/ 94 w 138"/>
              <a:gd name="T23" fmla="*/ 25 h 146"/>
              <a:gd name="T24" fmla="*/ 96 w 138"/>
              <a:gd name="T25" fmla="*/ 24 h 146"/>
              <a:gd name="T26" fmla="*/ 81 w 138"/>
              <a:gd name="T27" fmla="*/ 12 h 146"/>
              <a:gd name="T28" fmla="*/ 82 w 138"/>
              <a:gd name="T29" fmla="*/ 13 h 146"/>
              <a:gd name="T30" fmla="*/ 68 w 138"/>
              <a:gd name="T31" fmla="*/ 13 h 146"/>
              <a:gd name="T32" fmla="*/ 69 w 138"/>
              <a:gd name="T33" fmla="*/ 13 h 146"/>
              <a:gd name="T34" fmla="*/ 12 w 138"/>
              <a:gd name="T35" fmla="*/ 76 h 146"/>
              <a:gd name="T36" fmla="*/ 12 w 138"/>
              <a:gd name="T37" fmla="*/ 78 h 146"/>
              <a:gd name="T38" fmla="*/ 0 w 138"/>
              <a:gd name="T39" fmla="*/ 110 h 146"/>
              <a:gd name="T40" fmla="*/ 40 w 138"/>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8" h="146">
                <a:moveTo>
                  <a:pt x="40" y="146"/>
                </a:moveTo>
                <a:lnTo>
                  <a:pt x="73" y="132"/>
                </a:lnTo>
                <a:lnTo>
                  <a:pt x="72" y="131"/>
                </a:lnTo>
                <a:lnTo>
                  <a:pt x="129" y="68"/>
                </a:lnTo>
                <a:lnTo>
                  <a:pt x="129" y="55"/>
                </a:lnTo>
                <a:lnTo>
                  <a:pt x="116" y="43"/>
                </a:lnTo>
                <a:lnTo>
                  <a:pt x="115" y="42"/>
                </a:lnTo>
                <a:lnTo>
                  <a:pt x="138" y="18"/>
                </a:lnTo>
                <a:lnTo>
                  <a:pt x="138" y="17"/>
                </a:lnTo>
                <a:lnTo>
                  <a:pt x="117" y="0"/>
                </a:lnTo>
                <a:lnTo>
                  <a:pt x="117" y="1"/>
                </a:lnTo>
                <a:lnTo>
                  <a:pt x="94" y="25"/>
                </a:lnTo>
                <a:lnTo>
                  <a:pt x="96" y="24"/>
                </a:lnTo>
                <a:lnTo>
                  <a:pt x="81" y="12"/>
                </a:lnTo>
                <a:lnTo>
                  <a:pt x="82" y="13"/>
                </a:lnTo>
                <a:lnTo>
                  <a:pt x="68" y="13"/>
                </a:lnTo>
                <a:lnTo>
                  <a:pt x="69" y="13"/>
                </a:lnTo>
                <a:lnTo>
                  <a:pt x="12" y="76"/>
                </a:lnTo>
                <a:lnTo>
                  <a:pt x="12" y="78"/>
                </a:lnTo>
                <a:lnTo>
                  <a:pt x="0" y="110"/>
                </a:lnTo>
                <a:lnTo>
                  <a:pt x="40" y="146"/>
                </a:lnTo>
                <a:close/>
              </a:path>
            </a:pathLst>
          </a:custGeom>
          <a:solidFill>
            <a:srgbClr val="FFFFFF"/>
          </a:solidFill>
          <a:ln w="15875">
            <a:solidFill>
              <a:srgbClr val="000000"/>
            </a:solidFill>
            <a:prstDash val="solid"/>
            <a:round/>
            <a:headEnd/>
            <a:tailEnd/>
          </a:ln>
        </p:spPr>
        <p:txBody>
          <a:bodyPr/>
          <a:lstStyle/>
          <a:p>
            <a:endParaRPr lang="en-GB"/>
          </a:p>
        </p:txBody>
      </p:sp>
      <p:sp>
        <p:nvSpPr>
          <p:cNvPr id="30844" name="Line 124">
            <a:extLst>
              <a:ext uri="{FF2B5EF4-FFF2-40B4-BE49-F238E27FC236}">
                <a16:creationId xmlns:a16="http://schemas.microsoft.com/office/drawing/2014/main" id="{6AC0FFC0-0F95-3064-E49B-B46F0235D3CF}"/>
              </a:ext>
            </a:extLst>
          </p:cNvPr>
          <p:cNvSpPr>
            <a:spLocks noChangeShapeType="1"/>
          </p:cNvSpPr>
          <p:nvPr/>
        </p:nvSpPr>
        <p:spPr bwMode="auto">
          <a:xfrm flipV="1">
            <a:off x="2400300" y="5942013"/>
            <a:ext cx="74613" cy="26987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45" name="Line 125">
            <a:extLst>
              <a:ext uri="{FF2B5EF4-FFF2-40B4-BE49-F238E27FC236}">
                <a16:creationId xmlns:a16="http://schemas.microsoft.com/office/drawing/2014/main" id="{D1B9C719-1A5C-76A8-1A99-D6C841B0C30B}"/>
              </a:ext>
            </a:extLst>
          </p:cNvPr>
          <p:cNvSpPr>
            <a:spLocks noChangeShapeType="1"/>
          </p:cNvSpPr>
          <p:nvPr/>
        </p:nvSpPr>
        <p:spPr bwMode="auto">
          <a:xfrm flipV="1">
            <a:off x="2327275" y="6040438"/>
            <a:ext cx="246063" cy="984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46" name="Rectangle 126">
            <a:extLst>
              <a:ext uri="{FF2B5EF4-FFF2-40B4-BE49-F238E27FC236}">
                <a16:creationId xmlns:a16="http://schemas.microsoft.com/office/drawing/2014/main" id="{C73605D2-218F-7B77-1BCD-1B06AAB268F6}"/>
              </a:ext>
            </a:extLst>
          </p:cNvPr>
          <p:cNvSpPr>
            <a:spLocks noChangeArrowheads="1"/>
          </p:cNvSpPr>
          <p:nvPr/>
        </p:nvSpPr>
        <p:spPr bwMode="auto">
          <a:xfrm>
            <a:off x="2057400" y="6211888"/>
            <a:ext cx="1614488" cy="98425"/>
          </a:xfrm>
          <a:prstGeom prst="rect">
            <a:avLst/>
          </a:prstGeom>
          <a:solidFill>
            <a:srgbClr val="000000"/>
          </a:solidFill>
          <a:ln w="15875">
            <a:solidFill>
              <a:srgbClr val="000000"/>
            </a:solidFill>
            <a:miter lim="800000"/>
            <a:headEnd/>
            <a:tailEnd/>
          </a:ln>
        </p:spPr>
        <p:txBody>
          <a:bodyPr/>
          <a:lstStyle/>
          <a:p>
            <a:endParaRPr lang="en-GB"/>
          </a:p>
        </p:txBody>
      </p:sp>
      <p:sp>
        <p:nvSpPr>
          <p:cNvPr id="30847" name="Rectangle 127">
            <a:extLst>
              <a:ext uri="{FF2B5EF4-FFF2-40B4-BE49-F238E27FC236}">
                <a16:creationId xmlns:a16="http://schemas.microsoft.com/office/drawing/2014/main" id="{77CCF542-E4D2-D686-BE2E-60843C7A831C}"/>
              </a:ext>
            </a:extLst>
          </p:cNvPr>
          <p:cNvSpPr>
            <a:spLocks noChangeArrowheads="1"/>
          </p:cNvSpPr>
          <p:nvPr/>
        </p:nvSpPr>
        <p:spPr bwMode="auto">
          <a:xfrm>
            <a:off x="2081213" y="6310313"/>
            <a:ext cx="3175" cy="319087"/>
          </a:xfrm>
          <a:prstGeom prst="rect">
            <a:avLst/>
          </a:prstGeom>
          <a:solidFill>
            <a:srgbClr val="000000"/>
          </a:solidFill>
          <a:ln w="25400">
            <a:solidFill>
              <a:srgbClr val="000000"/>
            </a:solidFill>
            <a:miter lim="800000"/>
            <a:headEnd/>
            <a:tailEnd/>
          </a:ln>
        </p:spPr>
        <p:txBody>
          <a:bodyPr/>
          <a:lstStyle/>
          <a:p>
            <a:endParaRPr lang="en-GB"/>
          </a:p>
        </p:txBody>
      </p:sp>
      <p:sp>
        <p:nvSpPr>
          <p:cNvPr id="30848" name="Line 128">
            <a:extLst>
              <a:ext uri="{FF2B5EF4-FFF2-40B4-BE49-F238E27FC236}">
                <a16:creationId xmlns:a16="http://schemas.microsoft.com/office/drawing/2014/main" id="{AFA1C6F8-6029-99B0-C605-8273CD9DB3BA}"/>
              </a:ext>
            </a:extLst>
          </p:cNvPr>
          <p:cNvSpPr>
            <a:spLocks noChangeShapeType="1"/>
          </p:cNvSpPr>
          <p:nvPr/>
        </p:nvSpPr>
        <p:spPr bwMode="auto">
          <a:xfrm>
            <a:off x="2376488" y="6237288"/>
            <a:ext cx="171450" cy="22066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49" name="Line 129">
            <a:extLst>
              <a:ext uri="{FF2B5EF4-FFF2-40B4-BE49-F238E27FC236}">
                <a16:creationId xmlns:a16="http://schemas.microsoft.com/office/drawing/2014/main" id="{D5B221C2-360F-0104-FA41-1E53A2EA8168}"/>
              </a:ext>
            </a:extLst>
          </p:cNvPr>
          <p:cNvSpPr>
            <a:spLocks noChangeShapeType="1"/>
          </p:cNvSpPr>
          <p:nvPr/>
        </p:nvSpPr>
        <p:spPr bwMode="auto">
          <a:xfrm>
            <a:off x="2889250" y="6211888"/>
            <a:ext cx="171450" cy="22066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50" name="Line 130">
            <a:extLst>
              <a:ext uri="{FF2B5EF4-FFF2-40B4-BE49-F238E27FC236}">
                <a16:creationId xmlns:a16="http://schemas.microsoft.com/office/drawing/2014/main" id="{5CD0538E-BD80-736E-DFCB-0C1901B199AD}"/>
              </a:ext>
            </a:extLst>
          </p:cNvPr>
          <p:cNvSpPr>
            <a:spLocks noChangeShapeType="1"/>
          </p:cNvSpPr>
          <p:nvPr/>
        </p:nvSpPr>
        <p:spPr bwMode="auto">
          <a:xfrm>
            <a:off x="3429000" y="6188075"/>
            <a:ext cx="196850" cy="244475"/>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51" name="Line 131">
            <a:extLst>
              <a:ext uri="{FF2B5EF4-FFF2-40B4-BE49-F238E27FC236}">
                <a16:creationId xmlns:a16="http://schemas.microsoft.com/office/drawing/2014/main" id="{C099A570-7511-63C7-61C0-8C1B829DA53D}"/>
              </a:ext>
            </a:extLst>
          </p:cNvPr>
          <p:cNvSpPr>
            <a:spLocks noChangeShapeType="1"/>
          </p:cNvSpPr>
          <p:nvPr/>
        </p:nvSpPr>
        <p:spPr bwMode="auto">
          <a:xfrm>
            <a:off x="2547938" y="6457950"/>
            <a:ext cx="1077912" cy="158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52" name="Line 132">
            <a:extLst>
              <a:ext uri="{FF2B5EF4-FFF2-40B4-BE49-F238E27FC236}">
                <a16:creationId xmlns:a16="http://schemas.microsoft.com/office/drawing/2014/main" id="{FD59A61B-AD2E-38D1-C6EC-F5E3B938EA0F}"/>
              </a:ext>
            </a:extLst>
          </p:cNvPr>
          <p:cNvSpPr>
            <a:spLocks noChangeShapeType="1"/>
          </p:cNvSpPr>
          <p:nvPr/>
        </p:nvSpPr>
        <p:spPr bwMode="auto">
          <a:xfrm>
            <a:off x="3675063" y="6237288"/>
            <a:ext cx="1587" cy="39211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53" name="Freeform 133">
            <a:extLst>
              <a:ext uri="{FF2B5EF4-FFF2-40B4-BE49-F238E27FC236}">
                <a16:creationId xmlns:a16="http://schemas.microsoft.com/office/drawing/2014/main" id="{3198E77E-88DE-959F-44A6-9380B98E96A7}"/>
              </a:ext>
            </a:extLst>
          </p:cNvPr>
          <p:cNvSpPr>
            <a:spLocks/>
          </p:cNvSpPr>
          <p:nvPr/>
        </p:nvSpPr>
        <p:spPr bwMode="auto">
          <a:xfrm>
            <a:off x="2187575" y="5791200"/>
            <a:ext cx="339725" cy="111125"/>
          </a:xfrm>
          <a:custGeom>
            <a:avLst/>
            <a:gdLst>
              <a:gd name="T0" fmla="*/ 0 w 166"/>
              <a:gd name="T1" fmla="*/ 54 h 54"/>
              <a:gd name="T2" fmla="*/ 80 w 166"/>
              <a:gd name="T3" fmla="*/ 4 h 54"/>
              <a:gd name="T4" fmla="*/ 166 w 166"/>
              <a:gd name="T5" fmla="*/ 52 h 54"/>
            </a:gdLst>
            <a:ahLst/>
            <a:cxnLst>
              <a:cxn ang="0">
                <a:pos x="T0" y="T1"/>
              </a:cxn>
              <a:cxn ang="0">
                <a:pos x="T2" y="T3"/>
              </a:cxn>
              <a:cxn ang="0">
                <a:pos x="T4" y="T5"/>
              </a:cxn>
            </a:cxnLst>
            <a:rect l="0" t="0" r="r" b="b"/>
            <a:pathLst>
              <a:path w="166" h="54">
                <a:moveTo>
                  <a:pt x="0" y="54"/>
                </a:moveTo>
                <a:cubicBezTo>
                  <a:pt x="13" y="45"/>
                  <a:pt x="30" y="8"/>
                  <a:pt x="80" y="4"/>
                </a:cubicBezTo>
                <a:cubicBezTo>
                  <a:pt x="130" y="0"/>
                  <a:pt x="148" y="42"/>
                  <a:pt x="166" y="52"/>
                </a:cubicBezTo>
              </a:path>
            </a:pathLst>
          </a:custGeom>
          <a:noFill/>
          <a:ln w="9525">
            <a:solidFill>
              <a:schemeClr val="tx1"/>
            </a:solidFill>
            <a:round/>
            <a:headEnd type="arrow" w="sm" len="sm"/>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54" name="Freeform 134">
            <a:extLst>
              <a:ext uri="{FF2B5EF4-FFF2-40B4-BE49-F238E27FC236}">
                <a16:creationId xmlns:a16="http://schemas.microsoft.com/office/drawing/2014/main" id="{95B875DE-8B2C-8151-735C-D53E7844DA0A}"/>
              </a:ext>
            </a:extLst>
          </p:cNvPr>
          <p:cNvSpPr>
            <a:spLocks/>
          </p:cNvSpPr>
          <p:nvPr/>
        </p:nvSpPr>
        <p:spPr bwMode="auto">
          <a:xfrm>
            <a:off x="2711450" y="5807075"/>
            <a:ext cx="339725" cy="111125"/>
          </a:xfrm>
          <a:custGeom>
            <a:avLst/>
            <a:gdLst>
              <a:gd name="T0" fmla="*/ 0 w 166"/>
              <a:gd name="T1" fmla="*/ 54 h 54"/>
              <a:gd name="T2" fmla="*/ 80 w 166"/>
              <a:gd name="T3" fmla="*/ 4 h 54"/>
              <a:gd name="T4" fmla="*/ 166 w 166"/>
              <a:gd name="T5" fmla="*/ 52 h 54"/>
            </a:gdLst>
            <a:ahLst/>
            <a:cxnLst>
              <a:cxn ang="0">
                <a:pos x="T0" y="T1"/>
              </a:cxn>
              <a:cxn ang="0">
                <a:pos x="T2" y="T3"/>
              </a:cxn>
              <a:cxn ang="0">
                <a:pos x="T4" y="T5"/>
              </a:cxn>
            </a:cxnLst>
            <a:rect l="0" t="0" r="r" b="b"/>
            <a:pathLst>
              <a:path w="166" h="54">
                <a:moveTo>
                  <a:pt x="0" y="54"/>
                </a:moveTo>
                <a:cubicBezTo>
                  <a:pt x="13" y="45"/>
                  <a:pt x="30" y="8"/>
                  <a:pt x="80" y="4"/>
                </a:cubicBezTo>
                <a:cubicBezTo>
                  <a:pt x="130" y="0"/>
                  <a:pt x="148" y="42"/>
                  <a:pt x="166" y="52"/>
                </a:cubicBezTo>
              </a:path>
            </a:pathLst>
          </a:custGeom>
          <a:noFill/>
          <a:ln w="9525">
            <a:solidFill>
              <a:schemeClr val="tx1"/>
            </a:solidFill>
            <a:round/>
            <a:headEnd type="arrow" w="sm" len="sm"/>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55" name="Freeform 135">
            <a:extLst>
              <a:ext uri="{FF2B5EF4-FFF2-40B4-BE49-F238E27FC236}">
                <a16:creationId xmlns:a16="http://schemas.microsoft.com/office/drawing/2014/main" id="{BB703125-B194-DCEC-DD85-44AE69A03176}"/>
              </a:ext>
            </a:extLst>
          </p:cNvPr>
          <p:cNvSpPr>
            <a:spLocks/>
          </p:cNvSpPr>
          <p:nvPr/>
        </p:nvSpPr>
        <p:spPr bwMode="auto">
          <a:xfrm>
            <a:off x="3279775" y="5811838"/>
            <a:ext cx="339725" cy="109537"/>
          </a:xfrm>
          <a:custGeom>
            <a:avLst/>
            <a:gdLst>
              <a:gd name="T0" fmla="*/ 0 w 166"/>
              <a:gd name="T1" fmla="*/ 54 h 54"/>
              <a:gd name="T2" fmla="*/ 80 w 166"/>
              <a:gd name="T3" fmla="*/ 4 h 54"/>
              <a:gd name="T4" fmla="*/ 166 w 166"/>
              <a:gd name="T5" fmla="*/ 52 h 54"/>
            </a:gdLst>
            <a:ahLst/>
            <a:cxnLst>
              <a:cxn ang="0">
                <a:pos x="T0" y="T1"/>
              </a:cxn>
              <a:cxn ang="0">
                <a:pos x="T2" y="T3"/>
              </a:cxn>
              <a:cxn ang="0">
                <a:pos x="T4" y="T5"/>
              </a:cxn>
            </a:cxnLst>
            <a:rect l="0" t="0" r="r" b="b"/>
            <a:pathLst>
              <a:path w="166" h="54">
                <a:moveTo>
                  <a:pt x="0" y="54"/>
                </a:moveTo>
                <a:cubicBezTo>
                  <a:pt x="13" y="45"/>
                  <a:pt x="30" y="8"/>
                  <a:pt x="80" y="4"/>
                </a:cubicBezTo>
                <a:cubicBezTo>
                  <a:pt x="130" y="0"/>
                  <a:pt x="148" y="42"/>
                  <a:pt x="166" y="52"/>
                </a:cubicBezTo>
              </a:path>
            </a:pathLst>
          </a:custGeom>
          <a:noFill/>
          <a:ln w="9525">
            <a:solidFill>
              <a:schemeClr val="tx1"/>
            </a:solidFill>
            <a:round/>
            <a:headEnd type="arrow" w="sm" len="sm"/>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0856" name="Group 136">
            <a:extLst>
              <a:ext uri="{FF2B5EF4-FFF2-40B4-BE49-F238E27FC236}">
                <a16:creationId xmlns:a16="http://schemas.microsoft.com/office/drawing/2014/main" id="{667C7392-6176-CCE0-221B-90644DE08A2C}"/>
              </a:ext>
            </a:extLst>
          </p:cNvPr>
          <p:cNvGrpSpPr>
            <a:grpSpLocks/>
          </p:cNvGrpSpPr>
          <p:nvPr/>
        </p:nvGrpSpPr>
        <p:grpSpPr bwMode="auto">
          <a:xfrm>
            <a:off x="5562600" y="6477000"/>
            <a:ext cx="750888" cy="917575"/>
            <a:chOff x="2687" y="3583"/>
            <a:chExt cx="473" cy="578"/>
          </a:xfrm>
        </p:grpSpPr>
        <p:grpSp>
          <p:nvGrpSpPr>
            <p:cNvPr id="30857" name="Group 137">
              <a:extLst>
                <a:ext uri="{FF2B5EF4-FFF2-40B4-BE49-F238E27FC236}">
                  <a16:creationId xmlns:a16="http://schemas.microsoft.com/office/drawing/2014/main" id="{93C257AA-8085-183D-459A-526EF870FB63}"/>
                </a:ext>
              </a:extLst>
            </p:cNvPr>
            <p:cNvGrpSpPr>
              <a:grpSpLocks/>
            </p:cNvGrpSpPr>
            <p:nvPr/>
          </p:nvGrpSpPr>
          <p:grpSpPr bwMode="auto">
            <a:xfrm>
              <a:off x="2687" y="3583"/>
              <a:ext cx="473" cy="472"/>
              <a:chOff x="2687" y="3583"/>
              <a:chExt cx="473" cy="472"/>
            </a:xfrm>
          </p:grpSpPr>
          <p:sp>
            <p:nvSpPr>
              <p:cNvPr id="30858" name="Freeform 138">
                <a:extLst>
                  <a:ext uri="{FF2B5EF4-FFF2-40B4-BE49-F238E27FC236}">
                    <a16:creationId xmlns:a16="http://schemas.microsoft.com/office/drawing/2014/main" id="{415608B2-685E-1590-BA81-BCF3182BB65A}"/>
                  </a:ext>
                </a:extLst>
              </p:cNvPr>
              <p:cNvSpPr>
                <a:spLocks/>
              </p:cNvSpPr>
              <p:nvPr/>
            </p:nvSpPr>
            <p:spPr bwMode="auto">
              <a:xfrm>
                <a:off x="3071" y="3583"/>
                <a:ext cx="89" cy="395"/>
              </a:xfrm>
              <a:custGeom>
                <a:avLst/>
                <a:gdLst>
                  <a:gd name="T0" fmla="*/ 0 w 89"/>
                  <a:gd name="T1" fmla="*/ 275 h 395"/>
                  <a:gd name="T2" fmla="*/ 0 w 89"/>
                  <a:gd name="T3" fmla="*/ 75 h 395"/>
                  <a:gd name="T4" fmla="*/ 16 w 89"/>
                  <a:gd name="T5" fmla="*/ 55 h 395"/>
                  <a:gd name="T6" fmla="*/ 30 w 89"/>
                  <a:gd name="T7" fmla="*/ 71 h 395"/>
                  <a:gd name="T8" fmla="*/ 30 w 89"/>
                  <a:gd name="T9" fmla="*/ 0 h 395"/>
                  <a:gd name="T10" fmla="*/ 59 w 89"/>
                  <a:gd name="T11" fmla="*/ 27 h 395"/>
                  <a:gd name="T12" fmla="*/ 59 w 89"/>
                  <a:gd name="T13" fmla="*/ 97 h 395"/>
                  <a:gd name="T14" fmla="*/ 79 w 89"/>
                  <a:gd name="T15" fmla="*/ 121 h 395"/>
                  <a:gd name="T16" fmla="*/ 89 w 89"/>
                  <a:gd name="T17" fmla="*/ 148 h 395"/>
                  <a:gd name="T18" fmla="*/ 89 w 89"/>
                  <a:gd name="T19" fmla="*/ 355 h 395"/>
                  <a:gd name="T20" fmla="*/ 70 w 89"/>
                  <a:gd name="T21" fmla="*/ 395 h 395"/>
                  <a:gd name="T22" fmla="*/ 12 w 89"/>
                  <a:gd name="T23" fmla="*/ 332 h 395"/>
                  <a:gd name="T24" fmla="*/ 0 w 89"/>
                  <a:gd name="T25" fmla="*/ 275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395">
                    <a:moveTo>
                      <a:pt x="0" y="275"/>
                    </a:moveTo>
                    <a:lnTo>
                      <a:pt x="0" y="75"/>
                    </a:lnTo>
                    <a:lnTo>
                      <a:pt x="16" y="55"/>
                    </a:lnTo>
                    <a:lnTo>
                      <a:pt x="30" y="71"/>
                    </a:lnTo>
                    <a:lnTo>
                      <a:pt x="30" y="0"/>
                    </a:lnTo>
                    <a:lnTo>
                      <a:pt x="59" y="27"/>
                    </a:lnTo>
                    <a:lnTo>
                      <a:pt x="59" y="97"/>
                    </a:lnTo>
                    <a:lnTo>
                      <a:pt x="79" y="121"/>
                    </a:lnTo>
                    <a:lnTo>
                      <a:pt x="89" y="148"/>
                    </a:lnTo>
                    <a:lnTo>
                      <a:pt x="89" y="355"/>
                    </a:lnTo>
                    <a:lnTo>
                      <a:pt x="70" y="395"/>
                    </a:lnTo>
                    <a:lnTo>
                      <a:pt x="12" y="332"/>
                    </a:lnTo>
                    <a:lnTo>
                      <a:pt x="0" y="275"/>
                    </a:lnTo>
                    <a:close/>
                  </a:path>
                </a:pathLst>
              </a:custGeom>
              <a:solidFill>
                <a:srgbClr val="EBB884"/>
              </a:solidFill>
              <a:ln w="1588">
                <a:solidFill>
                  <a:srgbClr val="000000"/>
                </a:solidFill>
                <a:prstDash val="solid"/>
                <a:round/>
                <a:headEnd/>
                <a:tailEnd/>
              </a:ln>
            </p:spPr>
            <p:txBody>
              <a:bodyPr/>
              <a:lstStyle/>
              <a:p>
                <a:endParaRPr lang="en-GB"/>
              </a:p>
            </p:txBody>
          </p:sp>
          <p:sp>
            <p:nvSpPr>
              <p:cNvPr id="30859" name="Freeform 139">
                <a:extLst>
                  <a:ext uri="{FF2B5EF4-FFF2-40B4-BE49-F238E27FC236}">
                    <a16:creationId xmlns:a16="http://schemas.microsoft.com/office/drawing/2014/main" id="{7E18BF96-7A67-45A3-8E43-12DC5266CBAB}"/>
                  </a:ext>
                </a:extLst>
              </p:cNvPr>
              <p:cNvSpPr>
                <a:spLocks/>
              </p:cNvSpPr>
              <p:nvPr/>
            </p:nvSpPr>
            <p:spPr bwMode="auto">
              <a:xfrm>
                <a:off x="2687" y="3941"/>
                <a:ext cx="319" cy="114"/>
              </a:xfrm>
              <a:custGeom>
                <a:avLst/>
                <a:gdLst>
                  <a:gd name="T0" fmla="*/ 228 w 319"/>
                  <a:gd name="T1" fmla="*/ 114 h 114"/>
                  <a:gd name="T2" fmla="*/ 31 w 319"/>
                  <a:gd name="T3" fmla="*/ 85 h 114"/>
                  <a:gd name="T4" fmla="*/ 16 w 319"/>
                  <a:gd name="T5" fmla="*/ 66 h 114"/>
                  <a:gd name="T6" fmla="*/ 39 w 319"/>
                  <a:gd name="T7" fmla="*/ 48 h 114"/>
                  <a:gd name="T8" fmla="*/ 0 w 319"/>
                  <a:gd name="T9" fmla="*/ 40 h 114"/>
                  <a:gd name="T10" fmla="*/ 22 w 319"/>
                  <a:gd name="T11" fmla="*/ 19 h 114"/>
                  <a:gd name="T12" fmla="*/ 67 w 319"/>
                  <a:gd name="T13" fmla="*/ 24 h 114"/>
                  <a:gd name="T14" fmla="*/ 88 w 319"/>
                  <a:gd name="T15" fmla="*/ 4 h 114"/>
                  <a:gd name="T16" fmla="*/ 115 w 319"/>
                  <a:gd name="T17" fmla="*/ 0 h 114"/>
                  <a:gd name="T18" fmla="*/ 300 w 319"/>
                  <a:gd name="T19" fmla="*/ 31 h 114"/>
                  <a:gd name="T20" fmla="*/ 319 w 319"/>
                  <a:gd name="T21" fmla="*/ 60 h 114"/>
                  <a:gd name="T22" fmla="*/ 283 w 319"/>
                  <a:gd name="T23" fmla="*/ 109 h 114"/>
                  <a:gd name="T24" fmla="*/ 228 w 319"/>
                  <a:gd name="T2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9" h="114">
                    <a:moveTo>
                      <a:pt x="228" y="114"/>
                    </a:moveTo>
                    <a:lnTo>
                      <a:pt x="31" y="85"/>
                    </a:lnTo>
                    <a:lnTo>
                      <a:pt x="16" y="66"/>
                    </a:lnTo>
                    <a:lnTo>
                      <a:pt x="39" y="48"/>
                    </a:lnTo>
                    <a:lnTo>
                      <a:pt x="0" y="40"/>
                    </a:lnTo>
                    <a:lnTo>
                      <a:pt x="22" y="19"/>
                    </a:lnTo>
                    <a:lnTo>
                      <a:pt x="67" y="24"/>
                    </a:lnTo>
                    <a:lnTo>
                      <a:pt x="88" y="4"/>
                    </a:lnTo>
                    <a:lnTo>
                      <a:pt x="115" y="0"/>
                    </a:lnTo>
                    <a:lnTo>
                      <a:pt x="300" y="31"/>
                    </a:lnTo>
                    <a:lnTo>
                      <a:pt x="319" y="60"/>
                    </a:lnTo>
                    <a:lnTo>
                      <a:pt x="283" y="109"/>
                    </a:lnTo>
                    <a:lnTo>
                      <a:pt x="228" y="114"/>
                    </a:lnTo>
                    <a:close/>
                  </a:path>
                </a:pathLst>
              </a:custGeom>
              <a:solidFill>
                <a:srgbClr val="EBB884"/>
              </a:solidFill>
              <a:ln w="1588">
                <a:solidFill>
                  <a:srgbClr val="000000"/>
                </a:solidFill>
                <a:prstDash val="solid"/>
                <a:round/>
                <a:headEnd/>
                <a:tailEnd/>
              </a:ln>
            </p:spPr>
            <p:txBody>
              <a:bodyPr/>
              <a:lstStyle/>
              <a:p>
                <a:endParaRPr lang="en-GB"/>
              </a:p>
            </p:txBody>
          </p:sp>
          <p:sp>
            <p:nvSpPr>
              <p:cNvPr id="30860" name="Freeform 140">
                <a:extLst>
                  <a:ext uri="{FF2B5EF4-FFF2-40B4-BE49-F238E27FC236}">
                    <a16:creationId xmlns:a16="http://schemas.microsoft.com/office/drawing/2014/main" id="{91942FAE-9D06-6890-94FD-22B5491C2C8A}"/>
                  </a:ext>
                </a:extLst>
              </p:cNvPr>
              <p:cNvSpPr>
                <a:spLocks/>
              </p:cNvSpPr>
              <p:nvPr/>
            </p:nvSpPr>
            <p:spPr bwMode="auto">
              <a:xfrm>
                <a:off x="2809" y="3744"/>
                <a:ext cx="321" cy="261"/>
              </a:xfrm>
              <a:custGeom>
                <a:avLst/>
                <a:gdLst>
                  <a:gd name="T0" fmla="*/ 0 w 191"/>
                  <a:gd name="T1" fmla="*/ 156 h 156"/>
                  <a:gd name="T2" fmla="*/ 1 w 191"/>
                  <a:gd name="T3" fmla="*/ 138 h 156"/>
                  <a:gd name="T4" fmla="*/ 5 w 191"/>
                  <a:gd name="T5" fmla="*/ 121 h 156"/>
                  <a:gd name="T6" fmla="*/ 11 w 191"/>
                  <a:gd name="T7" fmla="*/ 104 h 156"/>
                  <a:gd name="T8" fmla="*/ 19 w 191"/>
                  <a:gd name="T9" fmla="*/ 88 h 156"/>
                  <a:gd name="T10" fmla="*/ 29 w 191"/>
                  <a:gd name="T11" fmla="*/ 73 h 156"/>
                  <a:gd name="T12" fmla="*/ 42 w 191"/>
                  <a:gd name="T13" fmla="*/ 58 h 156"/>
                  <a:gd name="T14" fmla="*/ 57 w 191"/>
                  <a:gd name="T15" fmla="*/ 45 h 156"/>
                  <a:gd name="T16" fmla="*/ 72 w 191"/>
                  <a:gd name="T17" fmla="*/ 33 h 156"/>
                  <a:gd name="T18" fmla="*/ 89 w 191"/>
                  <a:gd name="T19" fmla="*/ 24 h 156"/>
                  <a:gd name="T20" fmla="*/ 108 w 191"/>
                  <a:gd name="T21" fmla="*/ 15 h 156"/>
                  <a:gd name="T22" fmla="*/ 129 w 191"/>
                  <a:gd name="T23" fmla="*/ 8 h 156"/>
                  <a:gd name="T24" fmla="*/ 149 w 191"/>
                  <a:gd name="T25" fmla="*/ 3 h 156"/>
                  <a:gd name="T26" fmla="*/ 171 w 191"/>
                  <a:gd name="T27" fmla="*/ 1 h 156"/>
                  <a:gd name="T28" fmla="*/ 191 w 191"/>
                  <a:gd name="T2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1" h="156">
                    <a:moveTo>
                      <a:pt x="0" y="156"/>
                    </a:moveTo>
                    <a:lnTo>
                      <a:pt x="1" y="138"/>
                    </a:lnTo>
                    <a:lnTo>
                      <a:pt x="5" y="121"/>
                    </a:lnTo>
                    <a:lnTo>
                      <a:pt x="11" y="104"/>
                    </a:lnTo>
                    <a:lnTo>
                      <a:pt x="19" y="88"/>
                    </a:lnTo>
                    <a:lnTo>
                      <a:pt x="29" y="73"/>
                    </a:lnTo>
                    <a:lnTo>
                      <a:pt x="42" y="58"/>
                    </a:lnTo>
                    <a:lnTo>
                      <a:pt x="57" y="45"/>
                    </a:lnTo>
                    <a:lnTo>
                      <a:pt x="72" y="33"/>
                    </a:lnTo>
                    <a:lnTo>
                      <a:pt x="89" y="24"/>
                    </a:lnTo>
                    <a:lnTo>
                      <a:pt x="108" y="15"/>
                    </a:lnTo>
                    <a:lnTo>
                      <a:pt x="129" y="8"/>
                    </a:lnTo>
                    <a:lnTo>
                      <a:pt x="149" y="3"/>
                    </a:lnTo>
                    <a:lnTo>
                      <a:pt x="171" y="1"/>
                    </a:lnTo>
                    <a:lnTo>
                      <a:pt x="191" y="0"/>
                    </a:lnTo>
                  </a:path>
                </a:pathLst>
              </a:custGeom>
              <a:noFill/>
              <a:ln w="12700">
                <a:solidFill>
                  <a:srgbClr val="000000"/>
                </a:solidFill>
                <a:prstDash val="solid"/>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0861" name="Rectangle 141">
              <a:extLst>
                <a:ext uri="{FF2B5EF4-FFF2-40B4-BE49-F238E27FC236}">
                  <a16:creationId xmlns:a16="http://schemas.microsoft.com/office/drawing/2014/main" id="{79852528-FF70-D20B-8F98-6E375FFE7339}"/>
                </a:ext>
              </a:extLst>
            </p:cNvPr>
            <p:cNvSpPr>
              <a:spLocks noChangeArrowheads="1"/>
            </p:cNvSpPr>
            <p:nvPr/>
          </p:nvSpPr>
          <p:spPr bwMode="auto">
            <a:xfrm>
              <a:off x="2791" y="4047"/>
              <a:ext cx="34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Flop-Up</a:t>
              </a:r>
              <a:endParaRPr lang="en-US" altLang="en-US" sz="2400">
                <a:latin typeface="Times New Roman" panose="02020603050405020304" pitchFamily="18" charset="0"/>
              </a:endParaRPr>
            </a:p>
          </p:txBody>
        </p:sp>
      </p:grpSp>
      <p:grpSp>
        <p:nvGrpSpPr>
          <p:cNvPr id="30862" name="Group 142">
            <a:extLst>
              <a:ext uri="{FF2B5EF4-FFF2-40B4-BE49-F238E27FC236}">
                <a16:creationId xmlns:a16="http://schemas.microsoft.com/office/drawing/2014/main" id="{097BD5C7-A776-02F7-BCAD-1F3A748721A0}"/>
              </a:ext>
            </a:extLst>
          </p:cNvPr>
          <p:cNvGrpSpPr>
            <a:grpSpLocks/>
          </p:cNvGrpSpPr>
          <p:nvPr/>
        </p:nvGrpSpPr>
        <p:grpSpPr bwMode="auto">
          <a:xfrm>
            <a:off x="6618288" y="4572000"/>
            <a:ext cx="381000" cy="598488"/>
            <a:chOff x="4169" y="2880"/>
            <a:chExt cx="240" cy="377"/>
          </a:xfrm>
        </p:grpSpPr>
        <p:sp>
          <p:nvSpPr>
            <p:cNvPr id="30863" name="Freeform 143">
              <a:extLst>
                <a:ext uri="{FF2B5EF4-FFF2-40B4-BE49-F238E27FC236}">
                  <a16:creationId xmlns:a16="http://schemas.microsoft.com/office/drawing/2014/main" id="{16EA757B-EB6D-76CD-B8DB-241DB4856D2E}"/>
                </a:ext>
              </a:extLst>
            </p:cNvPr>
            <p:cNvSpPr>
              <a:spLocks/>
            </p:cNvSpPr>
            <p:nvPr/>
          </p:nvSpPr>
          <p:spPr bwMode="auto">
            <a:xfrm rot="1986145" flipH="1">
              <a:off x="4224" y="2880"/>
              <a:ext cx="185" cy="377"/>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30864" name="Freeform 144">
              <a:extLst>
                <a:ext uri="{FF2B5EF4-FFF2-40B4-BE49-F238E27FC236}">
                  <a16:creationId xmlns:a16="http://schemas.microsoft.com/office/drawing/2014/main" id="{A1E1230F-AA46-E0B2-3E4D-D7C584BAFB52}"/>
                </a:ext>
              </a:extLst>
            </p:cNvPr>
            <p:cNvSpPr>
              <a:spLocks/>
            </p:cNvSpPr>
            <p:nvPr/>
          </p:nvSpPr>
          <p:spPr bwMode="auto">
            <a:xfrm>
              <a:off x="4169" y="2946"/>
              <a:ext cx="118" cy="307"/>
            </a:xfrm>
            <a:custGeom>
              <a:avLst/>
              <a:gdLst>
                <a:gd name="T0" fmla="*/ 118 w 118"/>
                <a:gd name="T1" fmla="*/ 0 h 307"/>
                <a:gd name="T2" fmla="*/ 12 w 118"/>
                <a:gd name="T3" fmla="*/ 168 h 307"/>
                <a:gd name="T4" fmla="*/ 0 w 118"/>
                <a:gd name="T5" fmla="*/ 246 h 307"/>
                <a:gd name="T6" fmla="*/ 94 w 118"/>
                <a:gd name="T7" fmla="*/ 307 h 307"/>
              </a:gdLst>
              <a:ahLst/>
              <a:cxnLst>
                <a:cxn ang="0">
                  <a:pos x="T0" y="T1"/>
                </a:cxn>
                <a:cxn ang="0">
                  <a:pos x="T2" y="T3"/>
                </a:cxn>
                <a:cxn ang="0">
                  <a:pos x="T4" y="T5"/>
                </a:cxn>
                <a:cxn ang="0">
                  <a:pos x="T6" y="T7"/>
                </a:cxn>
              </a:cxnLst>
              <a:rect l="0" t="0" r="r" b="b"/>
              <a:pathLst>
                <a:path w="118" h="307">
                  <a:moveTo>
                    <a:pt x="118" y="0"/>
                  </a:moveTo>
                  <a:lnTo>
                    <a:pt x="12" y="168"/>
                  </a:lnTo>
                  <a:lnTo>
                    <a:pt x="0" y="246"/>
                  </a:lnTo>
                  <a:lnTo>
                    <a:pt x="94" y="307"/>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nvGrpSpPr>
          <p:cNvPr id="30865" name="Group 145">
            <a:extLst>
              <a:ext uri="{FF2B5EF4-FFF2-40B4-BE49-F238E27FC236}">
                <a16:creationId xmlns:a16="http://schemas.microsoft.com/office/drawing/2014/main" id="{2D368747-5399-0978-F059-8638FADEF735}"/>
              </a:ext>
            </a:extLst>
          </p:cNvPr>
          <p:cNvGrpSpPr>
            <a:grpSpLocks/>
          </p:cNvGrpSpPr>
          <p:nvPr/>
        </p:nvGrpSpPr>
        <p:grpSpPr bwMode="auto">
          <a:xfrm>
            <a:off x="3657600" y="1219200"/>
            <a:ext cx="431800" cy="852488"/>
            <a:chOff x="2304" y="768"/>
            <a:chExt cx="272" cy="537"/>
          </a:xfrm>
        </p:grpSpPr>
        <p:grpSp>
          <p:nvGrpSpPr>
            <p:cNvPr id="30866" name="Group 146">
              <a:extLst>
                <a:ext uri="{FF2B5EF4-FFF2-40B4-BE49-F238E27FC236}">
                  <a16:creationId xmlns:a16="http://schemas.microsoft.com/office/drawing/2014/main" id="{4D2B6DC8-5623-B58B-F46C-57103ACD59FD}"/>
                </a:ext>
              </a:extLst>
            </p:cNvPr>
            <p:cNvGrpSpPr>
              <a:grpSpLocks/>
            </p:cNvGrpSpPr>
            <p:nvPr/>
          </p:nvGrpSpPr>
          <p:grpSpPr bwMode="auto">
            <a:xfrm>
              <a:off x="2365" y="804"/>
              <a:ext cx="211" cy="311"/>
              <a:chOff x="2365" y="807"/>
              <a:chExt cx="211" cy="311"/>
            </a:xfrm>
          </p:grpSpPr>
          <p:sp>
            <p:nvSpPr>
              <p:cNvPr id="30867" name="Freeform 147">
                <a:extLst>
                  <a:ext uri="{FF2B5EF4-FFF2-40B4-BE49-F238E27FC236}">
                    <a16:creationId xmlns:a16="http://schemas.microsoft.com/office/drawing/2014/main" id="{D6ECA05C-9B00-FB29-AC23-8881A43ED2CF}"/>
                  </a:ext>
                </a:extLst>
              </p:cNvPr>
              <p:cNvSpPr>
                <a:spLocks/>
              </p:cNvSpPr>
              <p:nvPr/>
            </p:nvSpPr>
            <p:spPr bwMode="auto">
              <a:xfrm rot="-137901">
                <a:off x="2365" y="807"/>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68" name="Freeform 148">
                <a:extLst>
                  <a:ext uri="{FF2B5EF4-FFF2-40B4-BE49-F238E27FC236}">
                    <a16:creationId xmlns:a16="http://schemas.microsoft.com/office/drawing/2014/main" id="{4B060A13-CADB-8471-223C-BADF6271B71F}"/>
                  </a:ext>
                </a:extLst>
              </p:cNvPr>
              <p:cNvSpPr>
                <a:spLocks/>
              </p:cNvSpPr>
              <p:nvPr/>
            </p:nvSpPr>
            <p:spPr bwMode="auto">
              <a:xfrm>
                <a:off x="2371" y="863"/>
                <a:ext cx="76" cy="255"/>
              </a:xfrm>
              <a:custGeom>
                <a:avLst/>
                <a:gdLst>
                  <a:gd name="T0" fmla="*/ 76 w 76"/>
                  <a:gd name="T1" fmla="*/ 255 h 255"/>
                  <a:gd name="T2" fmla="*/ 0 w 76"/>
                  <a:gd name="T3" fmla="*/ 212 h 255"/>
                  <a:gd name="T4" fmla="*/ 2 w 76"/>
                  <a:gd name="T5" fmla="*/ 146 h 255"/>
                  <a:gd name="T6" fmla="*/ 76 w 76"/>
                  <a:gd name="T7" fmla="*/ 0 h 255"/>
                  <a:gd name="T8" fmla="*/ 76 w 76"/>
                  <a:gd name="T9" fmla="*/ 255 h 255"/>
                </a:gdLst>
                <a:ahLst/>
                <a:cxnLst>
                  <a:cxn ang="0">
                    <a:pos x="T0" y="T1"/>
                  </a:cxn>
                  <a:cxn ang="0">
                    <a:pos x="T2" y="T3"/>
                  </a:cxn>
                  <a:cxn ang="0">
                    <a:pos x="T4" y="T5"/>
                  </a:cxn>
                  <a:cxn ang="0">
                    <a:pos x="T6" y="T7"/>
                  </a:cxn>
                  <a:cxn ang="0">
                    <a:pos x="T8" y="T9"/>
                  </a:cxn>
                </a:cxnLst>
                <a:rect l="0" t="0" r="r" b="b"/>
                <a:pathLst>
                  <a:path w="76" h="255">
                    <a:moveTo>
                      <a:pt x="76" y="255"/>
                    </a:moveTo>
                    <a:lnTo>
                      <a:pt x="0" y="212"/>
                    </a:lnTo>
                    <a:lnTo>
                      <a:pt x="2" y="146"/>
                    </a:lnTo>
                    <a:lnTo>
                      <a:pt x="76" y="0"/>
                    </a:lnTo>
                    <a:lnTo>
                      <a:pt x="76" y="255"/>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869" name="Group 149">
              <a:extLst>
                <a:ext uri="{FF2B5EF4-FFF2-40B4-BE49-F238E27FC236}">
                  <a16:creationId xmlns:a16="http://schemas.microsoft.com/office/drawing/2014/main" id="{6A6E909D-CB73-030D-9257-A5A078BB0B52}"/>
                </a:ext>
              </a:extLst>
            </p:cNvPr>
            <p:cNvGrpSpPr>
              <a:grpSpLocks/>
            </p:cNvGrpSpPr>
            <p:nvPr/>
          </p:nvGrpSpPr>
          <p:grpSpPr bwMode="auto">
            <a:xfrm>
              <a:off x="2304" y="768"/>
              <a:ext cx="134" cy="537"/>
              <a:chOff x="1872" y="1341"/>
              <a:chExt cx="114" cy="459"/>
            </a:xfrm>
          </p:grpSpPr>
          <p:sp>
            <p:nvSpPr>
              <p:cNvPr id="30870" name="Freeform 150">
                <a:extLst>
                  <a:ext uri="{FF2B5EF4-FFF2-40B4-BE49-F238E27FC236}">
                    <a16:creationId xmlns:a16="http://schemas.microsoft.com/office/drawing/2014/main" id="{5CDADE59-D908-91A9-6589-C693E8667962}"/>
                  </a:ext>
                </a:extLst>
              </p:cNvPr>
              <p:cNvSpPr>
                <a:spLocks/>
              </p:cNvSpPr>
              <p:nvPr/>
            </p:nvSpPr>
            <p:spPr bwMode="auto">
              <a:xfrm>
                <a:off x="1881" y="1545"/>
                <a:ext cx="1" cy="255"/>
              </a:xfrm>
              <a:custGeom>
                <a:avLst/>
                <a:gdLst>
                  <a:gd name="T0" fmla="*/ 0 w 1"/>
                  <a:gd name="T1" fmla="*/ 0 h 255"/>
                  <a:gd name="T2" fmla="*/ 0 w 1"/>
                  <a:gd name="T3" fmla="*/ 255 h 255"/>
                </a:gdLst>
                <a:ahLst/>
                <a:cxnLst>
                  <a:cxn ang="0">
                    <a:pos x="T0" y="T1"/>
                  </a:cxn>
                  <a:cxn ang="0">
                    <a:pos x="T2" y="T3"/>
                  </a:cxn>
                </a:cxnLst>
                <a:rect l="0" t="0" r="r" b="b"/>
                <a:pathLst>
                  <a:path w="1" h="255">
                    <a:moveTo>
                      <a:pt x="0" y="0"/>
                    </a:moveTo>
                    <a:lnTo>
                      <a:pt x="0" y="255"/>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1" name="Freeform 151">
                <a:extLst>
                  <a:ext uri="{FF2B5EF4-FFF2-40B4-BE49-F238E27FC236}">
                    <a16:creationId xmlns:a16="http://schemas.microsoft.com/office/drawing/2014/main" id="{C6AF3477-58F4-F0DB-B945-E88DCD91A7C5}"/>
                  </a:ext>
                </a:extLst>
              </p:cNvPr>
              <p:cNvSpPr>
                <a:spLocks/>
              </p:cNvSpPr>
              <p:nvPr/>
            </p:nvSpPr>
            <p:spPr bwMode="auto">
              <a:xfrm>
                <a:off x="1974" y="1509"/>
                <a:ext cx="1" cy="257"/>
              </a:xfrm>
              <a:custGeom>
                <a:avLst/>
                <a:gdLst>
                  <a:gd name="T0" fmla="*/ 1 w 1"/>
                  <a:gd name="T1" fmla="*/ 0 h 257"/>
                  <a:gd name="T2" fmla="*/ 0 w 1"/>
                  <a:gd name="T3" fmla="*/ 257 h 257"/>
                </a:gdLst>
                <a:ahLst/>
                <a:cxnLst>
                  <a:cxn ang="0">
                    <a:pos x="T0" y="T1"/>
                  </a:cxn>
                  <a:cxn ang="0">
                    <a:pos x="T2" y="T3"/>
                  </a:cxn>
                </a:cxnLst>
                <a:rect l="0" t="0" r="r" b="b"/>
                <a:pathLst>
                  <a:path w="1" h="257">
                    <a:moveTo>
                      <a:pt x="1" y="0"/>
                    </a:moveTo>
                    <a:lnTo>
                      <a:pt x="0" y="257"/>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2" name="Freeform 152">
                <a:extLst>
                  <a:ext uri="{FF2B5EF4-FFF2-40B4-BE49-F238E27FC236}">
                    <a16:creationId xmlns:a16="http://schemas.microsoft.com/office/drawing/2014/main" id="{37425D7C-A7A4-F83C-5866-02D967A31A82}"/>
                  </a:ext>
                </a:extLst>
              </p:cNvPr>
              <p:cNvSpPr>
                <a:spLocks/>
              </p:cNvSpPr>
              <p:nvPr/>
            </p:nvSpPr>
            <p:spPr bwMode="auto">
              <a:xfrm>
                <a:off x="1872" y="1341"/>
                <a:ext cx="114" cy="329"/>
              </a:xfrm>
              <a:custGeom>
                <a:avLst/>
                <a:gdLst>
                  <a:gd name="T0" fmla="*/ 45 w 126"/>
                  <a:gd name="T1" fmla="*/ 18 h 329"/>
                  <a:gd name="T2" fmla="*/ 92 w 126"/>
                  <a:gd name="T3" fmla="*/ 0 h 329"/>
                  <a:gd name="T4" fmla="*/ 92 w 126"/>
                  <a:gd name="T5" fmla="*/ 59 h 329"/>
                  <a:gd name="T6" fmla="*/ 110 w 126"/>
                  <a:gd name="T7" fmla="*/ 62 h 329"/>
                  <a:gd name="T8" fmla="*/ 126 w 126"/>
                  <a:gd name="T9" fmla="*/ 78 h 329"/>
                  <a:gd name="T10" fmla="*/ 126 w 126"/>
                  <a:gd name="T11" fmla="*/ 245 h 329"/>
                  <a:gd name="T12" fmla="*/ 108 w 126"/>
                  <a:gd name="T13" fmla="*/ 301 h 329"/>
                  <a:gd name="T14" fmla="*/ 29 w 126"/>
                  <a:gd name="T15" fmla="*/ 329 h 329"/>
                  <a:gd name="T16" fmla="*/ 0 w 126"/>
                  <a:gd name="T17" fmla="*/ 279 h 329"/>
                  <a:gd name="T18" fmla="*/ 0 w 126"/>
                  <a:gd name="T19" fmla="*/ 112 h 329"/>
                  <a:gd name="T20" fmla="*/ 21 w 126"/>
                  <a:gd name="T21" fmla="*/ 84 h 329"/>
                  <a:gd name="T22" fmla="*/ 45 w 126"/>
                  <a:gd name="T23" fmla="*/ 74 h 329"/>
                  <a:gd name="T24" fmla="*/ 45 w 126"/>
                  <a:gd name="T25" fmla="*/ 1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329">
                    <a:moveTo>
                      <a:pt x="45" y="18"/>
                    </a:moveTo>
                    <a:lnTo>
                      <a:pt x="92" y="0"/>
                    </a:lnTo>
                    <a:lnTo>
                      <a:pt x="92" y="59"/>
                    </a:lnTo>
                    <a:lnTo>
                      <a:pt x="110" y="62"/>
                    </a:lnTo>
                    <a:lnTo>
                      <a:pt x="126" y="78"/>
                    </a:lnTo>
                    <a:lnTo>
                      <a:pt x="126" y="245"/>
                    </a:lnTo>
                    <a:lnTo>
                      <a:pt x="108" y="301"/>
                    </a:lnTo>
                    <a:lnTo>
                      <a:pt x="29" y="329"/>
                    </a:lnTo>
                    <a:lnTo>
                      <a:pt x="0" y="279"/>
                    </a:lnTo>
                    <a:lnTo>
                      <a:pt x="0" y="112"/>
                    </a:lnTo>
                    <a:lnTo>
                      <a:pt x="21" y="84"/>
                    </a:lnTo>
                    <a:lnTo>
                      <a:pt x="45" y="74"/>
                    </a:lnTo>
                    <a:lnTo>
                      <a:pt x="45" y="18"/>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873" name="Group 153">
            <a:extLst>
              <a:ext uri="{FF2B5EF4-FFF2-40B4-BE49-F238E27FC236}">
                <a16:creationId xmlns:a16="http://schemas.microsoft.com/office/drawing/2014/main" id="{92D63B6E-FD87-0B85-85E7-999D97C1D8B2}"/>
              </a:ext>
            </a:extLst>
          </p:cNvPr>
          <p:cNvGrpSpPr>
            <a:grpSpLocks/>
          </p:cNvGrpSpPr>
          <p:nvPr/>
        </p:nvGrpSpPr>
        <p:grpSpPr bwMode="auto">
          <a:xfrm>
            <a:off x="6248400" y="381000"/>
            <a:ext cx="703263" cy="836613"/>
            <a:chOff x="3936" y="240"/>
            <a:chExt cx="443" cy="527"/>
          </a:xfrm>
        </p:grpSpPr>
        <p:grpSp>
          <p:nvGrpSpPr>
            <p:cNvPr id="30874" name="Group 154">
              <a:extLst>
                <a:ext uri="{FF2B5EF4-FFF2-40B4-BE49-F238E27FC236}">
                  <a16:creationId xmlns:a16="http://schemas.microsoft.com/office/drawing/2014/main" id="{9C03696F-A079-491F-0BBC-DE389484AC34}"/>
                </a:ext>
              </a:extLst>
            </p:cNvPr>
            <p:cNvGrpSpPr>
              <a:grpSpLocks/>
            </p:cNvGrpSpPr>
            <p:nvPr/>
          </p:nvGrpSpPr>
          <p:grpSpPr bwMode="auto">
            <a:xfrm rot="-1556504">
              <a:off x="3936" y="256"/>
              <a:ext cx="183" cy="336"/>
              <a:chOff x="1058" y="2882"/>
              <a:chExt cx="105" cy="198"/>
            </a:xfrm>
          </p:grpSpPr>
          <p:sp>
            <p:nvSpPr>
              <p:cNvPr id="30875" name="Freeform 155">
                <a:extLst>
                  <a:ext uri="{FF2B5EF4-FFF2-40B4-BE49-F238E27FC236}">
                    <a16:creationId xmlns:a16="http://schemas.microsoft.com/office/drawing/2014/main" id="{79CD016D-CE5C-604F-50E0-98B998599B05}"/>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30876" name="Freeform 156">
                <a:extLst>
                  <a:ext uri="{FF2B5EF4-FFF2-40B4-BE49-F238E27FC236}">
                    <a16:creationId xmlns:a16="http://schemas.microsoft.com/office/drawing/2014/main" id="{70EE1634-5A54-49F4-A842-E7C3DA7D2CA2}"/>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30877" name="Group 157">
              <a:extLst>
                <a:ext uri="{FF2B5EF4-FFF2-40B4-BE49-F238E27FC236}">
                  <a16:creationId xmlns:a16="http://schemas.microsoft.com/office/drawing/2014/main" id="{5A3B0B40-BCC9-9E92-F849-13A796B55ED8}"/>
                </a:ext>
              </a:extLst>
            </p:cNvPr>
            <p:cNvGrpSpPr>
              <a:grpSpLocks/>
            </p:cNvGrpSpPr>
            <p:nvPr/>
          </p:nvGrpSpPr>
          <p:grpSpPr bwMode="auto">
            <a:xfrm rot="1573174">
              <a:off x="4193" y="248"/>
              <a:ext cx="186" cy="336"/>
              <a:chOff x="1058" y="2882"/>
              <a:chExt cx="105" cy="198"/>
            </a:xfrm>
          </p:grpSpPr>
          <p:sp>
            <p:nvSpPr>
              <p:cNvPr id="30878" name="Freeform 158">
                <a:extLst>
                  <a:ext uri="{FF2B5EF4-FFF2-40B4-BE49-F238E27FC236}">
                    <a16:creationId xmlns:a16="http://schemas.microsoft.com/office/drawing/2014/main" id="{91A75C21-249A-C5B0-2A6A-BE8E62B14EA0}"/>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30879" name="Freeform 159">
                <a:extLst>
                  <a:ext uri="{FF2B5EF4-FFF2-40B4-BE49-F238E27FC236}">
                    <a16:creationId xmlns:a16="http://schemas.microsoft.com/office/drawing/2014/main" id="{E803AF7D-7B53-969B-3D73-3EEFC992D445}"/>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30880" name="Group 160">
              <a:extLst>
                <a:ext uri="{FF2B5EF4-FFF2-40B4-BE49-F238E27FC236}">
                  <a16:creationId xmlns:a16="http://schemas.microsoft.com/office/drawing/2014/main" id="{F2768105-06C4-FB89-8E86-33B327FF4754}"/>
                </a:ext>
              </a:extLst>
            </p:cNvPr>
            <p:cNvGrpSpPr>
              <a:grpSpLocks/>
            </p:cNvGrpSpPr>
            <p:nvPr/>
          </p:nvGrpSpPr>
          <p:grpSpPr bwMode="auto">
            <a:xfrm>
              <a:off x="4068" y="240"/>
              <a:ext cx="188" cy="527"/>
              <a:chOff x="4068" y="240"/>
              <a:chExt cx="188" cy="527"/>
            </a:xfrm>
          </p:grpSpPr>
          <p:sp>
            <p:nvSpPr>
              <p:cNvPr id="30881" name="Freeform 161">
                <a:extLst>
                  <a:ext uri="{FF2B5EF4-FFF2-40B4-BE49-F238E27FC236}">
                    <a16:creationId xmlns:a16="http://schemas.microsoft.com/office/drawing/2014/main" id="{7BF6B8B8-F8B5-3427-B88A-D59B6D3605C3}"/>
                  </a:ext>
                </a:extLst>
              </p:cNvPr>
              <p:cNvSpPr>
                <a:spLocks/>
              </p:cNvSpPr>
              <p:nvPr/>
            </p:nvSpPr>
            <p:spPr bwMode="auto">
              <a:xfrm>
                <a:off x="4239" y="330"/>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82" name="Freeform 162">
                <a:extLst>
                  <a:ext uri="{FF2B5EF4-FFF2-40B4-BE49-F238E27FC236}">
                    <a16:creationId xmlns:a16="http://schemas.microsoft.com/office/drawing/2014/main" id="{AA24A0C6-743B-2D0E-16BD-958015F1B27A}"/>
                  </a:ext>
                </a:extLst>
              </p:cNvPr>
              <p:cNvSpPr>
                <a:spLocks/>
              </p:cNvSpPr>
              <p:nvPr/>
            </p:nvSpPr>
            <p:spPr bwMode="auto">
              <a:xfrm>
                <a:off x="4069" y="330"/>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883" name="Freeform 163">
                <a:extLst>
                  <a:ext uri="{FF2B5EF4-FFF2-40B4-BE49-F238E27FC236}">
                    <a16:creationId xmlns:a16="http://schemas.microsoft.com/office/drawing/2014/main" id="{823AFC96-EF47-6E81-D523-EA1AF14D1E9A}"/>
                  </a:ext>
                </a:extLst>
              </p:cNvPr>
              <p:cNvSpPr>
                <a:spLocks/>
              </p:cNvSpPr>
              <p:nvPr/>
            </p:nvSpPr>
            <p:spPr bwMode="auto">
              <a:xfrm>
                <a:off x="4068" y="240"/>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884" name="Group 164">
            <a:extLst>
              <a:ext uri="{FF2B5EF4-FFF2-40B4-BE49-F238E27FC236}">
                <a16:creationId xmlns:a16="http://schemas.microsoft.com/office/drawing/2014/main" id="{A2848471-850C-B60D-9B7F-E0D14743EEAB}"/>
              </a:ext>
            </a:extLst>
          </p:cNvPr>
          <p:cNvGrpSpPr>
            <a:grpSpLocks/>
          </p:cNvGrpSpPr>
          <p:nvPr/>
        </p:nvGrpSpPr>
        <p:grpSpPr bwMode="auto">
          <a:xfrm>
            <a:off x="2362200" y="381000"/>
            <a:ext cx="288925" cy="787400"/>
            <a:chOff x="1247" y="2496"/>
            <a:chExt cx="182" cy="496"/>
          </a:xfrm>
        </p:grpSpPr>
        <p:sp>
          <p:nvSpPr>
            <p:cNvPr id="30885" name="Line 165">
              <a:extLst>
                <a:ext uri="{FF2B5EF4-FFF2-40B4-BE49-F238E27FC236}">
                  <a16:creationId xmlns:a16="http://schemas.microsoft.com/office/drawing/2014/main" id="{18E38019-C0C1-2EF2-093C-5475828C4028}"/>
                </a:ext>
              </a:extLst>
            </p:cNvPr>
            <p:cNvSpPr>
              <a:spLocks noChangeShapeType="1"/>
            </p:cNvSpPr>
            <p:nvPr/>
          </p:nvSpPr>
          <p:spPr bwMode="auto">
            <a:xfrm>
              <a:off x="1258" y="2740"/>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6" name="Line 166">
              <a:extLst>
                <a:ext uri="{FF2B5EF4-FFF2-40B4-BE49-F238E27FC236}">
                  <a16:creationId xmlns:a16="http://schemas.microsoft.com/office/drawing/2014/main" id="{D4A6B2EA-EBC7-54B5-2FD6-160D1533DDA7}"/>
                </a:ext>
              </a:extLst>
            </p:cNvPr>
            <p:cNvSpPr>
              <a:spLocks noChangeShapeType="1"/>
            </p:cNvSpPr>
            <p:nvPr/>
          </p:nvSpPr>
          <p:spPr bwMode="auto">
            <a:xfrm>
              <a:off x="1421" y="2740"/>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887" name="Group 167">
              <a:extLst>
                <a:ext uri="{FF2B5EF4-FFF2-40B4-BE49-F238E27FC236}">
                  <a16:creationId xmlns:a16="http://schemas.microsoft.com/office/drawing/2014/main" id="{85E65F04-BF91-8B1B-A266-DC62402D0007}"/>
                </a:ext>
              </a:extLst>
            </p:cNvPr>
            <p:cNvGrpSpPr>
              <a:grpSpLocks/>
            </p:cNvGrpSpPr>
            <p:nvPr/>
          </p:nvGrpSpPr>
          <p:grpSpPr bwMode="auto">
            <a:xfrm>
              <a:off x="1247" y="2496"/>
              <a:ext cx="182" cy="331"/>
              <a:chOff x="1247" y="2496"/>
              <a:chExt cx="182" cy="331"/>
            </a:xfrm>
          </p:grpSpPr>
          <p:sp>
            <p:nvSpPr>
              <p:cNvPr id="30888" name="Freeform 168">
                <a:extLst>
                  <a:ext uri="{FF2B5EF4-FFF2-40B4-BE49-F238E27FC236}">
                    <a16:creationId xmlns:a16="http://schemas.microsoft.com/office/drawing/2014/main" id="{922DB4A0-83CA-638F-B7B3-EA579AEE633D}"/>
                  </a:ext>
                </a:extLst>
              </p:cNvPr>
              <p:cNvSpPr>
                <a:spLocks/>
              </p:cNvSpPr>
              <p:nvPr/>
            </p:nvSpPr>
            <p:spPr bwMode="auto">
              <a:xfrm>
                <a:off x="1248" y="2496"/>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89" name="Freeform 169">
                <a:extLst>
                  <a:ext uri="{FF2B5EF4-FFF2-40B4-BE49-F238E27FC236}">
                    <a16:creationId xmlns:a16="http://schemas.microsoft.com/office/drawing/2014/main" id="{B84C3CB0-7CD0-9877-A53B-889842C82637}"/>
                  </a:ext>
                </a:extLst>
              </p:cNvPr>
              <p:cNvSpPr>
                <a:spLocks/>
              </p:cNvSpPr>
              <p:nvPr/>
            </p:nvSpPr>
            <p:spPr bwMode="auto">
              <a:xfrm>
                <a:off x="1247" y="2684"/>
                <a:ext cx="182" cy="142"/>
              </a:xfrm>
              <a:custGeom>
                <a:avLst/>
                <a:gdLst>
                  <a:gd name="T0" fmla="*/ 2 w 182"/>
                  <a:gd name="T1" fmla="*/ 0 h 142"/>
                  <a:gd name="T2" fmla="*/ 180 w 182"/>
                  <a:gd name="T3" fmla="*/ 0 h 142"/>
                  <a:gd name="T4" fmla="*/ 182 w 182"/>
                  <a:gd name="T5" fmla="*/ 75 h 142"/>
                  <a:gd name="T6" fmla="*/ 146 w 182"/>
                  <a:gd name="T7" fmla="*/ 142 h 142"/>
                  <a:gd name="T8" fmla="*/ 35 w 182"/>
                  <a:gd name="T9" fmla="*/ 142 h 142"/>
                  <a:gd name="T10" fmla="*/ 0 w 182"/>
                  <a:gd name="T11" fmla="*/ 78 h 142"/>
                  <a:gd name="T12" fmla="*/ 2 w 182"/>
                  <a:gd name="T13" fmla="*/ 0 h 142"/>
                </a:gdLst>
                <a:ahLst/>
                <a:cxnLst>
                  <a:cxn ang="0">
                    <a:pos x="T0" y="T1"/>
                  </a:cxn>
                  <a:cxn ang="0">
                    <a:pos x="T2" y="T3"/>
                  </a:cxn>
                  <a:cxn ang="0">
                    <a:pos x="T4" y="T5"/>
                  </a:cxn>
                  <a:cxn ang="0">
                    <a:pos x="T6" y="T7"/>
                  </a:cxn>
                  <a:cxn ang="0">
                    <a:pos x="T8" y="T9"/>
                  </a:cxn>
                  <a:cxn ang="0">
                    <a:pos x="T10" y="T11"/>
                  </a:cxn>
                  <a:cxn ang="0">
                    <a:pos x="T12" y="T13"/>
                  </a:cxn>
                </a:cxnLst>
                <a:rect l="0" t="0" r="r" b="b"/>
                <a:pathLst>
                  <a:path w="182" h="142">
                    <a:moveTo>
                      <a:pt x="2" y="0"/>
                    </a:moveTo>
                    <a:lnTo>
                      <a:pt x="180" y="0"/>
                    </a:lnTo>
                    <a:lnTo>
                      <a:pt x="182" y="75"/>
                    </a:lnTo>
                    <a:lnTo>
                      <a:pt x="146" y="142"/>
                    </a:lnTo>
                    <a:lnTo>
                      <a:pt x="35" y="142"/>
                    </a:lnTo>
                    <a:lnTo>
                      <a:pt x="0" y="78"/>
                    </a:lnTo>
                    <a:lnTo>
                      <a:pt x="2"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890" name="Group 170">
            <a:extLst>
              <a:ext uri="{FF2B5EF4-FFF2-40B4-BE49-F238E27FC236}">
                <a16:creationId xmlns:a16="http://schemas.microsoft.com/office/drawing/2014/main" id="{5DE9B3E8-B1FB-B7A4-9A0B-87293F9F1252}"/>
              </a:ext>
            </a:extLst>
          </p:cNvPr>
          <p:cNvGrpSpPr>
            <a:grpSpLocks/>
          </p:cNvGrpSpPr>
          <p:nvPr/>
        </p:nvGrpSpPr>
        <p:grpSpPr bwMode="auto">
          <a:xfrm>
            <a:off x="2743200" y="381000"/>
            <a:ext cx="288925" cy="787400"/>
            <a:chOff x="1008" y="2592"/>
            <a:chExt cx="182" cy="496"/>
          </a:xfrm>
        </p:grpSpPr>
        <p:sp>
          <p:nvSpPr>
            <p:cNvPr id="30891" name="Line 171">
              <a:extLst>
                <a:ext uri="{FF2B5EF4-FFF2-40B4-BE49-F238E27FC236}">
                  <a16:creationId xmlns:a16="http://schemas.microsoft.com/office/drawing/2014/main" id="{E7B2419B-7447-4EF4-6527-4EA6567DD4A2}"/>
                </a:ext>
              </a:extLst>
            </p:cNvPr>
            <p:cNvSpPr>
              <a:spLocks noChangeShapeType="1"/>
            </p:cNvSpPr>
            <p:nvPr/>
          </p:nvSpPr>
          <p:spPr bwMode="auto">
            <a:xfrm>
              <a:off x="1019" y="2836"/>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2" name="Line 172">
              <a:extLst>
                <a:ext uri="{FF2B5EF4-FFF2-40B4-BE49-F238E27FC236}">
                  <a16:creationId xmlns:a16="http://schemas.microsoft.com/office/drawing/2014/main" id="{9597A869-5989-02D1-21E9-1B40CD21A72D}"/>
                </a:ext>
              </a:extLst>
            </p:cNvPr>
            <p:cNvSpPr>
              <a:spLocks noChangeShapeType="1"/>
            </p:cNvSpPr>
            <p:nvPr/>
          </p:nvSpPr>
          <p:spPr bwMode="auto">
            <a:xfrm>
              <a:off x="1182" y="2836"/>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893" name="Group 173">
              <a:extLst>
                <a:ext uri="{FF2B5EF4-FFF2-40B4-BE49-F238E27FC236}">
                  <a16:creationId xmlns:a16="http://schemas.microsoft.com/office/drawing/2014/main" id="{098F38E8-BDDD-AD1B-1385-BDC8CEB6EE8B}"/>
                </a:ext>
              </a:extLst>
            </p:cNvPr>
            <p:cNvGrpSpPr>
              <a:grpSpLocks/>
            </p:cNvGrpSpPr>
            <p:nvPr/>
          </p:nvGrpSpPr>
          <p:grpSpPr bwMode="auto">
            <a:xfrm>
              <a:off x="1008" y="2592"/>
              <a:ext cx="182" cy="331"/>
              <a:chOff x="1008" y="2592"/>
              <a:chExt cx="182" cy="331"/>
            </a:xfrm>
          </p:grpSpPr>
          <p:sp>
            <p:nvSpPr>
              <p:cNvPr id="30894" name="Freeform 174">
                <a:extLst>
                  <a:ext uri="{FF2B5EF4-FFF2-40B4-BE49-F238E27FC236}">
                    <a16:creationId xmlns:a16="http://schemas.microsoft.com/office/drawing/2014/main" id="{08073442-EF99-A962-9916-16B4A32CD288}"/>
                  </a:ext>
                </a:extLst>
              </p:cNvPr>
              <p:cNvSpPr>
                <a:spLocks/>
              </p:cNvSpPr>
              <p:nvPr/>
            </p:nvSpPr>
            <p:spPr bwMode="auto">
              <a:xfrm>
                <a:off x="1009" y="2592"/>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895" name="Freeform 175">
                <a:extLst>
                  <a:ext uri="{FF2B5EF4-FFF2-40B4-BE49-F238E27FC236}">
                    <a16:creationId xmlns:a16="http://schemas.microsoft.com/office/drawing/2014/main" id="{EF587C4F-6645-59E7-759F-49FADA8F2BA0}"/>
                  </a:ext>
                </a:extLst>
              </p:cNvPr>
              <p:cNvSpPr>
                <a:spLocks/>
              </p:cNvSpPr>
              <p:nvPr/>
            </p:nvSpPr>
            <p:spPr bwMode="auto">
              <a:xfrm>
                <a:off x="1008" y="2685"/>
                <a:ext cx="182" cy="237"/>
              </a:xfrm>
              <a:custGeom>
                <a:avLst/>
                <a:gdLst>
                  <a:gd name="T0" fmla="*/ 0 w 182"/>
                  <a:gd name="T1" fmla="*/ 0 h 237"/>
                  <a:gd name="T2" fmla="*/ 182 w 182"/>
                  <a:gd name="T3" fmla="*/ 0 h 237"/>
                  <a:gd name="T4" fmla="*/ 182 w 182"/>
                  <a:gd name="T5" fmla="*/ 170 h 237"/>
                  <a:gd name="T6" fmla="*/ 146 w 182"/>
                  <a:gd name="T7" fmla="*/ 237 h 237"/>
                  <a:gd name="T8" fmla="*/ 35 w 182"/>
                  <a:gd name="T9" fmla="*/ 237 h 237"/>
                  <a:gd name="T10" fmla="*/ 0 w 182"/>
                  <a:gd name="T11" fmla="*/ 173 h 237"/>
                  <a:gd name="T12" fmla="*/ 0 w 182"/>
                  <a:gd name="T13" fmla="*/ 0 h 237"/>
                </a:gdLst>
                <a:ahLst/>
                <a:cxnLst>
                  <a:cxn ang="0">
                    <a:pos x="T0" y="T1"/>
                  </a:cxn>
                  <a:cxn ang="0">
                    <a:pos x="T2" y="T3"/>
                  </a:cxn>
                  <a:cxn ang="0">
                    <a:pos x="T4" y="T5"/>
                  </a:cxn>
                  <a:cxn ang="0">
                    <a:pos x="T6" y="T7"/>
                  </a:cxn>
                  <a:cxn ang="0">
                    <a:pos x="T8" y="T9"/>
                  </a:cxn>
                  <a:cxn ang="0">
                    <a:pos x="T10" y="T11"/>
                  </a:cxn>
                  <a:cxn ang="0">
                    <a:pos x="T12" y="T13"/>
                  </a:cxn>
                </a:cxnLst>
                <a:rect l="0" t="0" r="r" b="b"/>
                <a:pathLst>
                  <a:path w="182" h="237">
                    <a:moveTo>
                      <a:pt x="0" y="0"/>
                    </a:moveTo>
                    <a:lnTo>
                      <a:pt x="182" y="0"/>
                    </a:lnTo>
                    <a:lnTo>
                      <a:pt x="182" y="170"/>
                    </a:lnTo>
                    <a:lnTo>
                      <a:pt x="146" y="237"/>
                    </a:lnTo>
                    <a:lnTo>
                      <a:pt x="35" y="237"/>
                    </a:lnTo>
                    <a:lnTo>
                      <a:pt x="0" y="173"/>
                    </a:lnTo>
                    <a:lnTo>
                      <a:pt x="0"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896" name="Group 176">
            <a:extLst>
              <a:ext uri="{FF2B5EF4-FFF2-40B4-BE49-F238E27FC236}">
                <a16:creationId xmlns:a16="http://schemas.microsoft.com/office/drawing/2014/main" id="{E78DF6B6-A9D6-073C-6D53-D8F89CD8B62D}"/>
              </a:ext>
            </a:extLst>
          </p:cNvPr>
          <p:cNvGrpSpPr>
            <a:grpSpLocks/>
          </p:cNvGrpSpPr>
          <p:nvPr/>
        </p:nvGrpSpPr>
        <p:grpSpPr bwMode="auto">
          <a:xfrm>
            <a:off x="1981200" y="381000"/>
            <a:ext cx="288925" cy="787400"/>
            <a:chOff x="768" y="2496"/>
            <a:chExt cx="182" cy="496"/>
          </a:xfrm>
        </p:grpSpPr>
        <p:sp>
          <p:nvSpPr>
            <p:cNvPr id="30897" name="Line 177">
              <a:extLst>
                <a:ext uri="{FF2B5EF4-FFF2-40B4-BE49-F238E27FC236}">
                  <a16:creationId xmlns:a16="http://schemas.microsoft.com/office/drawing/2014/main" id="{105C4C89-D711-2767-F5C3-68B7A7B7CE75}"/>
                </a:ext>
              </a:extLst>
            </p:cNvPr>
            <p:cNvSpPr>
              <a:spLocks noChangeShapeType="1"/>
            </p:cNvSpPr>
            <p:nvPr/>
          </p:nvSpPr>
          <p:spPr bwMode="auto">
            <a:xfrm>
              <a:off x="779" y="2740"/>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8" name="Line 178">
              <a:extLst>
                <a:ext uri="{FF2B5EF4-FFF2-40B4-BE49-F238E27FC236}">
                  <a16:creationId xmlns:a16="http://schemas.microsoft.com/office/drawing/2014/main" id="{7ECBA12D-171D-1AB7-E493-1D676AEF3BFB}"/>
                </a:ext>
              </a:extLst>
            </p:cNvPr>
            <p:cNvSpPr>
              <a:spLocks noChangeShapeType="1"/>
            </p:cNvSpPr>
            <p:nvPr/>
          </p:nvSpPr>
          <p:spPr bwMode="auto">
            <a:xfrm>
              <a:off x="942" y="2740"/>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899" name="Group 179">
              <a:extLst>
                <a:ext uri="{FF2B5EF4-FFF2-40B4-BE49-F238E27FC236}">
                  <a16:creationId xmlns:a16="http://schemas.microsoft.com/office/drawing/2014/main" id="{20F8E268-94D4-B65A-C9AA-260C4871962E}"/>
                </a:ext>
              </a:extLst>
            </p:cNvPr>
            <p:cNvGrpSpPr>
              <a:grpSpLocks/>
            </p:cNvGrpSpPr>
            <p:nvPr/>
          </p:nvGrpSpPr>
          <p:grpSpPr bwMode="auto">
            <a:xfrm>
              <a:off x="768" y="2496"/>
              <a:ext cx="182" cy="331"/>
              <a:chOff x="768" y="2496"/>
              <a:chExt cx="182" cy="331"/>
            </a:xfrm>
          </p:grpSpPr>
          <p:sp>
            <p:nvSpPr>
              <p:cNvPr id="30900" name="Freeform 180">
                <a:extLst>
                  <a:ext uri="{FF2B5EF4-FFF2-40B4-BE49-F238E27FC236}">
                    <a16:creationId xmlns:a16="http://schemas.microsoft.com/office/drawing/2014/main" id="{A373E7EE-9AE1-3DBE-A1E7-2D0F7CD7607B}"/>
                  </a:ext>
                </a:extLst>
              </p:cNvPr>
              <p:cNvSpPr>
                <a:spLocks/>
              </p:cNvSpPr>
              <p:nvPr/>
            </p:nvSpPr>
            <p:spPr bwMode="auto">
              <a:xfrm>
                <a:off x="769" y="2496"/>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01" name="Freeform 181">
                <a:extLst>
                  <a:ext uri="{FF2B5EF4-FFF2-40B4-BE49-F238E27FC236}">
                    <a16:creationId xmlns:a16="http://schemas.microsoft.com/office/drawing/2014/main" id="{4D4CF8EC-13A6-5364-C315-2157F8A3181F}"/>
                  </a:ext>
                </a:extLst>
              </p:cNvPr>
              <p:cNvSpPr>
                <a:spLocks/>
              </p:cNvSpPr>
              <p:nvPr/>
            </p:nvSpPr>
            <p:spPr bwMode="auto">
              <a:xfrm>
                <a:off x="768" y="2762"/>
                <a:ext cx="182" cy="64"/>
              </a:xfrm>
              <a:custGeom>
                <a:avLst/>
                <a:gdLst>
                  <a:gd name="T0" fmla="*/ 182 w 182"/>
                  <a:gd name="T1" fmla="*/ 0 h 64"/>
                  <a:gd name="T2" fmla="*/ 146 w 182"/>
                  <a:gd name="T3" fmla="*/ 64 h 64"/>
                  <a:gd name="T4" fmla="*/ 35 w 182"/>
                  <a:gd name="T5" fmla="*/ 64 h 64"/>
                  <a:gd name="T6" fmla="*/ 0 w 182"/>
                  <a:gd name="T7" fmla="*/ 0 h 64"/>
                  <a:gd name="T8" fmla="*/ 182 w 182"/>
                  <a:gd name="T9" fmla="*/ 0 h 64"/>
                </a:gdLst>
                <a:ahLst/>
                <a:cxnLst>
                  <a:cxn ang="0">
                    <a:pos x="T0" y="T1"/>
                  </a:cxn>
                  <a:cxn ang="0">
                    <a:pos x="T2" y="T3"/>
                  </a:cxn>
                  <a:cxn ang="0">
                    <a:pos x="T4" y="T5"/>
                  </a:cxn>
                  <a:cxn ang="0">
                    <a:pos x="T6" y="T7"/>
                  </a:cxn>
                  <a:cxn ang="0">
                    <a:pos x="T8" y="T9"/>
                  </a:cxn>
                </a:cxnLst>
                <a:rect l="0" t="0" r="r" b="b"/>
                <a:pathLst>
                  <a:path w="182" h="64">
                    <a:moveTo>
                      <a:pt x="182" y="0"/>
                    </a:moveTo>
                    <a:lnTo>
                      <a:pt x="146" y="64"/>
                    </a:lnTo>
                    <a:lnTo>
                      <a:pt x="35" y="64"/>
                    </a:lnTo>
                    <a:lnTo>
                      <a:pt x="0" y="0"/>
                    </a:lnTo>
                    <a:lnTo>
                      <a:pt x="182"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902" name="Group 182">
            <a:extLst>
              <a:ext uri="{FF2B5EF4-FFF2-40B4-BE49-F238E27FC236}">
                <a16:creationId xmlns:a16="http://schemas.microsoft.com/office/drawing/2014/main" id="{469353A9-5A0F-161B-51FD-BADCE3096ABB}"/>
              </a:ext>
            </a:extLst>
          </p:cNvPr>
          <p:cNvGrpSpPr>
            <a:grpSpLocks/>
          </p:cNvGrpSpPr>
          <p:nvPr/>
        </p:nvGrpSpPr>
        <p:grpSpPr bwMode="auto">
          <a:xfrm>
            <a:off x="4267200" y="381000"/>
            <a:ext cx="287338" cy="787400"/>
            <a:chOff x="2449" y="2688"/>
            <a:chExt cx="181" cy="496"/>
          </a:xfrm>
        </p:grpSpPr>
        <p:sp>
          <p:nvSpPr>
            <p:cNvPr id="30903" name="Line 183">
              <a:extLst>
                <a:ext uri="{FF2B5EF4-FFF2-40B4-BE49-F238E27FC236}">
                  <a16:creationId xmlns:a16="http://schemas.microsoft.com/office/drawing/2014/main" id="{15AE3A80-308E-0BFF-E216-DB43B519EC12}"/>
                </a:ext>
              </a:extLst>
            </p:cNvPr>
            <p:cNvSpPr>
              <a:spLocks noChangeShapeType="1"/>
            </p:cNvSpPr>
            <p:nvPr/>
          </p:nvSpPr>
          <p:spPr bwMode="auto">
            <a:xfrm>
              <a:off x="2459" y="2932"/>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4" name="Line 184">
              <a:extLst>
                <a:ext uri="{FF2B5EF4-FFF2-40B4-BE49-F238E27FC236}">
                  <a16:creationId xmlns:a16="http://schemas.microsoft.com/office/drawing/2014/main" id="{5A3EC701-8277-C900-060C-AB3589EB082A}"/>
                </a:ext>
              </a:extLst>
            </p:cNvPr>
            <p:cNvSpPr>
              <a:spLocks noChangeShapeType="1"/>
            </p:cNvSpPr>
            <p:nvPr/>
          </p:nvSpPr>
          <p:spPr bwMode="auto">
            <a:xfrm>
              <a:off x="2622" y="2932"/>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905" name="Group 185">
              <a:extLst>
                <a:ext uri="{FF2B5EF4-FFF2-40B4-BE49-F238E27FC236}">
                  <a16:creationId xmlns:a16="http://schemas.microsoft.com/office/drawing/2014/main" id="{A64DAC75-9987-1353-0711-E2C17A9FA319}"/>
                </a:ext>
              </a:extLst>
            </p:cNvPr>
            <p:cNvGrpSpPr>
              <a:grpSpLocks/>
            </p:cNvGrpSpPr>
            <p:nvPr/>
          </p:nvGrpSpPr>
          <p:grpSpPr bwMode="auto">
            <a:xfrm>
              <a:off x="2449" y="2688"/>
              <a:ext cx="181" cy="331"/>
              <a:chOff x="2449" y="2688"/>
              <a:chExt cx="181" cy="331"/>
            </a:xfrm>
          </p:grpSpPr>
          <p:sp>
            <p:nvSpPr>
              <p:cNvPr id="30906" name="Freeform 186">
                <a:extLst>
                  <a:ext uri="{FF2B5EF4-FFF2-40B4-BE49-F238E27FC236}">
                    <a16:creationId xmlns:a16="http://schemas.microsoft.com/office/drawing/2014/main" id="{3579082B-747B-6857-10F6-4CF85D54C15D}"/>
                  </a:ext>
                </a:extLst>
              </p:cNvPr>
              <p:cNvSpPr>
                <a:spLocks/>
              </p:cNvSpPr>
              <p:nvPr/>
            </p:nvSpPr>
            <p:spPr bwMode="auto">
              <a:xfrm>
                <a:off x="2449" y="2688"/>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07" name="Freeform 187">
                <a:extLst>
                  <a:ext uri="{FF2B5EF4-FFF2-40B4-BE49-F238E27FC236}">
                    <a16:creationId xmlns:a16="http://schemas.microsoft.com/office/drawing/2014/main" id="{6A148CCE-6C8B-D668-FEDB-F6C287403A84}"/>
                  </a:ext>
                </a:extLst>
              </p:cNvPr>
              <p:cNvSpPr>
                <a:spLocks/>
              </p:cNvSpPr>
              <p:nvPr/>
            </p:nvSpPr>
            <p:spPr bwMode="auto">
              <a:xfrm>
                <a:off x="2483" y="2780"/>
                <a:ext cx="147" cy="238"/>
              </a:xfrm>
              <a:custGeom>
                <a:avLst/>
                <a:gdLst>
                  <a:gd name="T0" fmla="*/ 147 w 147"/>
                  <a:gd name="T1" fmla="*/ 0 h 238"/>
                  <a:gd name="T2" fmla="*/ 147 w 147"/>
                  <a:gd name="T3" fmla="*/ 171 h 238"/>
                  <a:gd name="T4" fmla="*/ 111 w 147"/>
                  <a:gd name="T5" fmla="*/ 238 h 238"/>
                  <a:gd name="T6" fmla="*/ 0 w 147"/>
                  <a:gd name="T7" fmla="*/ 238 h 238"/>
                  <a:gd name="T8" fmla="*/ 147 w 147"/>
                  <a:gd name="T9" fmla="*/ 0 h 238"/>
                </a:gdLst>
                <a:ahLst/>
                <a:cxnLst>
                  <a:cxn ang="0">
                    <a:pos x="T0" y="T1"/>
                  </a:cxn>
                  <a:cxn ang="0">
                    <a:pos x="T2" y="T3"/>
                  </a:cxn>
                  <a:cxn ang="0">
                    <a:pos x="T4" y="T5"/>
                  </a:cxn>
                  <a:cxn ang="0">
                    <a:pos x="T6" y="T7"/>
                  </a:cxn>
                  <a:cxn ang="0">
                    <a:pos x="T8" y="T9"/>
                  </a:cxn>
                </a:cxnLst>
                <a:rect l="0" t="0" r="r" b="b"/>
                <a:pathLst>
                  <a:path w="147" h="238">
                    <a:moveTo>
                      <a:pt x="147" y="0"/>
                    </a:moveTo>
                    <a:lnTo>
                      <a:pt x="147" y="171"/>
                    </a:lnTo>
                    <a:lnTo>
                      <a:pt x="111" y="238"/>
                    </a:lnTo>
                    <a:lnTo>
                      <a:pt x="0" y="238"/>
                    </a:lnTo>
                    <a:lnTo>
                      <a:pt x="147"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908" name="Group 188">
            <a:extLst>
              <a:ext uri="{FF2B5EF4-FFF2-40B4-BE49-F238E27FC236}">
                <a16:creationId xmlns:a16="http://schemas.microsoft.com/office/drawing/2014/main" id="{F688089D-975C-DBA7-58F9-ED2988F3378C}"/>
              </a:ext>
            </a:extLst>
          </p:cNvPr>
          <p:cNvGrpSpPr>
            <a:grpSpLocks/>
          </p:cNvGrpSpPr>
          <p:nvPr/>
        </p:nvGrpSpPr>
        <p:grpSpPr bwMode="auto">
          <a:xfrm>
            <a:off x="1143000" y="1219200"/>
            <a:ext cx="227013" cy="869950"/>
            <a:chOff x="720" y="768"/>
            <a:chExt cx="143" cy="548"/>
          </a:xfrm>
        </p:grpSpPr>
        <p:sp>
          <p:nvSpPr>
            <p:cNvPr id="30909" name="Line 189">
              <a:extLst>
                <a:ext uri="{FF2B5EF4-FFF2-40B4-BE49-F238E27FC236}">
                  <a16:creationId xmlns:a16="http://schemas.microsoft.com/office/drawing/2014/main" id="{5DB5BB4F-56D5-210A-BF43-E5C20C56C5C0}"/>
                </a:ext>
              </a:extLst>
            </p:cNvPr>
            <p:cNvSpPr>
              <a:spLocks noChangeShapeType="1"/>
            </p:cNvSpPr>
            <p:nvPr/>
          </p:nvSpPr>
          <p:spPr bwMode="auto">
            <a:xfrm>
              <a:off x="727"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0" name="Line 190">
              <a:extLst>
                <a:ext uri="{FF2B5EF4-FFF2-40B4-BE49-F238E27FC236}">
                  <a16:creationId xmlns:a16="http://schemas.microsoft.com/office/drawing/2014/main" id="{2F86128A-9C29-3ACA-56ED-EB572AE0A9CC}"/>
                </a:ext>
              </a:extLst>
            </p:cNvPr>
            <p:cNvSpPr>
              <a:spLocks noChangeShapeType="1"/>
            </p:cNvSpPr>
            <p:nvPr/>
          </p:nvSpPr>
          <p:spPr bwMode="auto">
            <a:xfrm>
              <a:off x="852"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911" name="Group 191">
              <a:extLst>
                <a:ext uri="{FF2B5EF4-FFF2-40B4-BE49-F238E27FC236}">
                  <a16:creationId xmlns:a16="http://schemas.microsoft.com/office/drawing/2014/main" id="{53E15747-3004-20A1-B974-0115F4D0CBAB}"/>
                </a:ext>
              </a:extLst>
            </p:cNvPr>
            <p:cNvGrpSpPr>
              <a:grpSpLocks/>
            </p:cNvGrpSpPr>
            <p:nvPr/>
          </p:nvGrpSpPr>
          <p:grpSpPr bwMode="auto">
            <a:xfrm>
              <a:off x="720" y="768"/>
              <a:ext cx="143" cy="369"/>
              <a:chOff x="720" y="768"/>
              <a:chExt cx="143" cy="369"/>
            </a:xfrm>
          </p:grpSpPr>
          <p:sp>
            <p:nvSpPr>
              <p:cNvPr id="30912" name="Freeform 192">
                <a:extLst>
                  <a:ext uri="{FF2B5EF4-FFF2-40B4-BE49-F238E27FC236}">
                    <a16:creationId xmlns:a16="http://schemas.microsoft.com/office/drawing/2014/main" id="{E2F73B97-08A6-0E52-B00E-F966B264BD00}"/>
                  </a:ext>
                </a:extLst>
              </p:cNvPr>
              <p:cNvSpPr>
                <a:spLocks/>
              </p:cNvSpPr>
              <p:nvPr/>
            </p:nvSpPr>
            <p:spPr bwMode="auto">
              <a:xfrm>
                <a:off x="720" y="768"/>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13" name="Freeform 193">
                <a:extLst>
                  <a:ext uri="{FF2B5EF4-FFF2-40B4-BE49-F238E27FC236}">
                    <a16:creationId xmlns:a16="http://schemas.microsoft.com/office/drawing/2014/main" id="{FB3703A0-C157-1011-134D-6360062B5AA9}"/>
                  </a:ext>
                </a:extLst>
              </p:cNvPr>
              <p:cNvSpPr>
                <a:spLocks/>
              </p:cNvSpPr>
              <p:nvPr/>
            </p:nvSpPr>
            <p:spPr bwMode="auto">
              <a:xfrm>
                <a:off x="720" y="1032"/>
                <a:ext cx="143" cy="102"/>
              </a:xfrm>
              <a:custGeom>
                <a:avLst/>
                <a:gdLst>
                  <a:gd name="T0" fmla="*/ 0 w 143"/>
                  <a:gd name="T1" fmla="*/ 49 h 102"/>
                  <a:gd name="T2" fmla="*/ 36 w 143"/>
                  <a:gd name="T3" fmla="*/ 102 h 102"/>
                  <a:gd name="T4" fmla="*/ 118 w 143"/>
                  <a:gd name="T5" fmla="*/ 72 h 102"/>
                  <a:gd name="T6" fmla="*/ 143 w 143"/>
                  <a:gd name="T7" fmla="*/ 0 h 102"/>
                  <a:gd name="T8" fmla="*/ 0 w 143"/>
                  <a:gd name="T9" fmla="*/ 49 h 102"/>
                </a:gdLst>
                <a:ahLst/>
                <a:cxnLst>
                  <a:cxn ang="0">
                    <a:pos x="T0" y="T1"/>
                  </a:cxn>
                  <a:cxn ang="0">
                    <a:pos x="T2" y="T3"/>
                  </a:cxn>
                  <a:cxn ang="0">
                    <a:pos x="T4" y="T5"/>
                  </a:cxn>
                  <a:cxn ang="0">
                    <a:pos x="T6" y="T7"/>
                  </a:cxn>
                  <a:cxn ang="0">
                    <a:pos x="T8" y="T9"/>
                  </a:cxn>
                </a:cxnLst>
                <a:rect l="0" t="0" r="r" b="b"/>
                <a:pathLst>
                  <a:path w="143" h="102">
                    <a:moveTo>
                      <a:pt x="0" y="49"/>
                    </a:moveTo>
                    <a:lnTo>
                      <a:pt x="36" y="102"/>
                    </a:lnTo>
                    <a:lnTo>
                      <a:pt x="118" y="72"/>
                    </a:lnTo>
                    <a:lnTo>
                      <a:pt x="143" y="0"/>
                    </a:lnTo>
                    <a:lnTo>
                      <a:pt x="0" y="49"/>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914" name="Group 194">
            <a:extLst>
              <a:ext uri="{FF2B5EF4-FFF2-40B4-BE49-F238E27FC236}">
                <a16:creationId xmlns:a16="http://schemas.microsoft.com/office/drawing/2014/main" id="{3F46F1B2-C421-B90B-23FF-69DE300F0796}"/>
              </a:ext>
            </a:extLst>
          </p:cNvPr>
          <p:cNvGrpSpPr>
            <a:grpSpLocks/>
          </p:cNvGrpSpPr>
          <p:nvPr/>
        </p:nvGrpSpPr>
        <p:grpSpPr bwMode="auto">
          <a:xfrm>
            <a:off x="304800" y="3276600"/>
            <a:ext cx="198438" cy="984250"/>
            <a:chOff x="1799" y="2184"/>
            <a:chExt cx="125" cy="620"/>
          </a:xfrm>
        </p:grpSpPr>
        <p:grpSp>
          <p:nvGrpSpPr>
            <p:cNvPr id="30915" name="Group 195">
              <a:extLst>
                <a:ext uri="{FF2B5EF4-FFF2-40B4-BE49-F238E27FC236}">
                  <a16:creationId xmlns:a16="http://schemas.microsoft.com/office/drawing/2014/main" id="{EF0A8C8B-BEB6-696B-BFAC-8F0F104485C1}"/>
                </a:ext>
              </a:extLst>
            </p:cNvPr>
            <p:cNvGrpSpPr>
              <a:grpSpLocks/>
            </p:cNvGrpSpPr>
            <p:nvPr/>
          </p:nvGrpSpPr>
          <p:grpSpPr bwMode="auto">
            <a:xfrm>
              <a:off x="1800" y="2184"/>
              <a:ext cx="123" cy="327"/>
              <a:chOff x="1598" y="2410"/>
              <a:chExt cx="125" cy="327"/>
            </a:xfrm>
          </p:grpSpPr>
          <p:sp>
            <p:nvSpPr>
              <p:cNvPr id="30916" name="Freeform 196">
                <a:extLst>
                  <a:ext uri="{FF2B5EF4-FFF2-40B4-BE49-F238E27FC236}">
                    <a16:creationId xmlns:a16="http://schemas.microsoft.com/office/drawing/2014/main" id="{EB162407-736A-92FC-35EB-0079ECAF61B7}"/>
                  </a:ext>
                </a:extLst>
              </p:cNvPr>
              <p:cNvSpPr>
                <a:spLocks/>
              </p:cNvSpPr>
              <p:nvPr/>
            </p:nvSpPr>
            <p:spPr bwMode="auto">
              <a:xfrm>
                <a:off x="1598" y="2410"/>
                <a:ext cx="125" cy="327"/>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17" name="Freeform 197">
                <a:extLst>
                  <a:ext uri="{FF2B5EF4-FFF2-40B4-BE49-F238E27FC236}">
                    <a16:creationId xmlns:a16="http://schemas.microsoft.com/office/drawing/2014/main" id="{B25BFD1D-B152-D2FE-1759-FA934EFE0A63}"/>
                  </a:ext>
                </a:extLst>
              </p:cNvPr>
              <p:cNvSpPr>
                <a:spLocks/>
              </p:cNvSpPr>
              <p:nvPr/>
            </p:nvSpPr>
            <p:spPr bwMode="auto">
              <a:xfrm>
                <a:off x="1598" y="2522"/>
                <a:ext cx="122" cy="210"/>
              </a:xfrm>
              <a:custGeom>
                <a:avLst/>
                <a:gdLst>
                  <a:gd name="T0" fmla="*/ 0 w 122"/>
                  <a:gd name="T1" fmla="*/ 40 h 210"/>
                  <a:gd name="T2" fmla="*/ 0 w 122"/>
                  <a:gd name="T3" fmla="*/ 166 h 210"/>
                  <a:gd name="T4" fmla="*/ 28 w 122"/>
                  <a:gd name="T5" fmla="*/ 210 h 210"/>
                  <a:gd name="T6" fmla="*/ 104 w 122"/>
                  <a:gd name="T7" fmla="*/ 186 h 210"/>
                  <a:gd name="T8" fmla="*/ 122 w 122"/>
                  <a:gd name="T9" fmla="*/ 134 h 210"/>
                  <a:gd name="T10" fmla="*/ 120 w 122"/>
                  <a:gd name="T11" fmla="*/ 0 h 210"/>
                  <a:gd name="T12" fmla="*/ 0 w 122"/>
                  <a:gd name="T13" fmla="*/ 40 h 210"/>
                </a:gdLst>
                <a:ahLst/>
                <a:cxnLst>
                  <a:cxn ang="0">
                    <a:pos x="T0" y="T1"/>
                  </a:cxn>
                  <a:cxn ang="0">
                    <a:pos x="T2" y="T3"/>
                  </a:cxn>
                  <a:cxn ang="0">
                    <a:pos x="T4" y="T5"/>
                  </a:cxn>
                  <a:cxn ang="0">
                    <a:pos x="T6" y="T7"/>
                  </a:cxn>
                  <a:cxn ang="0">
                    <a:pos x="T8" y="T9"/>
                  </a:cxn>
                  <a:cxn ang="0">
                    <a:pos x="T10" y="T11"/>
                  </a:cxn>
                  <a:cxn ang="0">
                    <a:pos x="T12" y="T13"/>
                  </a:cxn>
                </a:cxnLst>
                <a:rect l="0" t="0" r="r" b="b"/>
                <a:pathLst>
                  <a:path w="122" h="210">
                    <a:moveTo>
                      <a:pt x="0" y="40"/>
                    </a:moveTo>
                    <a:lnTo>
                      <a:pt x="0" y="166"/>
                    </a:lnTo>
                    <a:lnTo>
                      <a:pt x="28" y="210"/>
                    </a:lnTo>
                    <a:lnTo>
                      <a:pt x="104" y="186"/>
                    </a:lnTo>
                    <a:lnTo>
                      <a:pt x="122" y="134"/>
                    </a:lnTo>
                    <a:lnTo>
                      <a:pt x="120" y="0"/>
                    </a:lnTo>
                    <a:lnTo>
                      <a:pt x="0" y="4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918" name="Group 198">
              <a:extLst>
                <a:ext uri="{FF2B5EF4-FFF2-40B4-BE49-F238E27FC236}">
                  <a16:creationId xmlns:a16="http://schemas.microsoft.com/office/drawing/2014/main" id="{798CA8D9-0A19-BC52-89E4-D07D158BC434}"/>
                </a:ext>
              </a:extLst>
            </p:cNvPr>
            <p:cNvGrpSpPr>
              <a:grpSpLocks/>
            </p:cNvGrpSpPr>
            <p:nvPr/>
          </p:nvGrpSpPr>
          <p:grpSpPr bwMode="auto">
            <a:xfrm>
              <a:off x="1799" y="2316"/>
              <a:ext cx="125" cy="488"/>
              <a:chOff x="1425" y="2304"/>
              <a:chExt cx="173" cy="560"/>
            </a:xfrm>
          </p:grpSpPr>
          <p:sp>
            <p:nvSpPr>
              <p:cNvPr id="30919" name="Line 199">
                <a:extLst>
                  <a:ext uri="{FF2B5EF4-FFF2-40B4-BE49-F238E27FC236}">
                    <a16:creationId xmlns:a16="http://schemas.microsoft.com/office/drawing/2014/main" id="{5BDA7F90-053C-15BB-5352-1106569964A1}"/>
                  </a:ext>
                </a:extLst>
              </p:cNvPr>
              <p:cNvSpPr>
                <a:spLocks noChangeShapeType="1"/>
              </p:cNvSpPr>
              <p:nvPr/>
            </p:nvSpPr>
            <p:spPr bwMode="auto">
              <a:xfrm>
                <a:off x="1434" y="2609"/>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0" name="Line 200">
                <a:extLst>
                  <a:ext uri="{FF2B5EF4-FFF2-40B4-BE49-F238E27FC236}">
                    <a16:creationId xmlns:a16="http://schemas.microsoft.com/office/drawing/2014/main" id="{D3D13578-8504-0CF6-F3B1-17C21AFDBDC6}"/>
                  </a:ext>
                </a:extLst>
              </p:cNvPr>
              <p:cNvSpPr>
                <a:spLocks noChangeShapeType="1"/>
              </p:cNvSpPr>
              <p:nvPr/>
            </p:nvSpPr>
            <p:spPr bwMode="auto">
              <a:xfrm>
                <a:off x="1589" y="2567"/>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1" name="Freeform 201">
                <a:extLst>
                  <a:ext uri="{FF2B5EF4-FFF2-40B4-BE49-F238E27FC236}">
                    <a16:creationId xmlns:a16="http://schemas.microsoft.com/office/drawing/2014/main" id="{19A05C50-0965-F292-C951-03D9AB18E2FC}"/>
                  </a:ext>
                </a:extLst>
              </p:cNvPr>
              <p:cNvSpPr>
                <a:spLocks/>
              </p:cNvSpPr>
              <p:nvPr/>
            </p:nvSpPr>
            <p:spPr bwMode="auto">
              <a:xfrm>
                <a:off x="1425" y="2304"/>
                <a:ext cx="173" cy="37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922" name="Group 202">
            <a:extLst>
              <a:ext uri="{FF2B5EF4-FFF2-40B4-BE49-F238E27FC236}">
                <a16:creationId xmlns:a16="http://schemas.microsoft.com/office/drawing/2014/main" id="{26CA453D-35DC-F092-23C7-4F93503D0F06}"/>
              </a:ext>
            </a:extLst>
          </p:cNvPr>
          <p:cNvGrpSpPr>
            <a:grpSpLocks/>
          </p:cNvGrpSpPr>
          <p:nvPr/>
        </p:nvGrpSpPr>
        <p:grpSpPr bwMode="auto">
          <a:xfrm rot="-274982">
            <a:off x="4876800" y="8305800"/>
            <a:ext cx="401638" cy="1073150"/>
            <a:chOff x="3191" y="4086"/>
            <a:chExt cx="399" cy="1023"/>
          </a:xfrm>
        </p:grpSpPr>
        <p:sp>
          <p:nvSpPr>
            <p:cNvPr id="30923" name="Freeform 203">
              <a:extLst>
                <a:ext uri="{FF2B5EF4-FFF2-40B4-BE49-F238E27FC236}">
                  <a16:creationId xmlns:a16="http://schemas.microsoft.com/office/drawing/2014/main" id="{83B03A7D-F9DD-3015-9DB6-127D2A9AB1E9}"/>
                </a:ext>
              </a:extLst>
            </p:cNvPr>
            <p:cNvSpPr>
              <a:spLocks/>
            </p:cNvSpPr>
            <p:nvPr/>
          </p:nvSpPr>
          <p:spPr bwMode="auto">
            <a:xfrm>
              <a:off x="3232" y="4350"/>
              <a:ext cx="298" cy="344"/>
            </a:xfrm>
            <a:custGeom>
              <a:avLst/>
              <a:gdLst>
                <a:gd name="T0" fmla="*/ 12 w 298"/>
                <a:gd name="T1" fmla="*/ 296 h 344"/>
                <a:gd name="T2" fmla="*/ 18 w 298"/>
                <a:gd name="T3" fmla="*/ 272 h 344"/>
                <a:gd name="T4" fmla="*/ 0 w 298"/>
                <a:gd name="T5" fmla="*/ 122 h 344"/>
                <a:gd name="T6" fmla="*/ 34 w 298"/>
                <a:gd name="T7" fmla="*/ 26 h 344"/>
                <a:gd name="T8" fmla="*/ 64 w 298"/>
                <a:gd name="T9" fmla="*/ 16 h 344"/>
                <a:gd name="T10" fmla="*/ 114 w 298"/>
                <a:gd name="T11" fmla="*/ 14 h 344"/>
                <a:gd name="T12" fmla="*/ 124 w 298"/>
                <a:gd name="T13" fmla="*/ 0 h 344"/>
                <a:gd name="T14" fmla="*/ 160 w 298"/>
                <a:gd name="T15" fmla="*/ 10 h 344"/>
                <a:gd name="T16" fmla="*/ 200 w 298"/>
                <a:gd name="T17" fmla="*/ 8 h 344"/>
                <a:gd name="T18" fmla="*/ 212 w 298"/>
                <a:gd name="T19" fmla="*/ 4 h 344"/>
                <a:gd name="T20" fmla="*/ 242 w 298"/>
                <a:gd name="T21" fmla="*/ 40 h 344"/>
                <a:gd name="T22" fmla="*/ 260 w 298"/>
                <a:gd name="T23" fmla="*/ 50 h 344"/>
                <a:gd name="T24" fmla="*/ 276 w 298"/>
                <a:gd name="T25" fmla="*/ 64 h 344"/>
                <a:gd name="T26" fmla="*/ 292 w 298"/>
                <a:gd name="T27" fmla="*/ 94 h 344"/>
                <a:gd name="T28" fmla="*/ 298 w 298"/>
                <a:gd name="T29" fmla="*/ 162 h 344"/>
                <a:gd name="T30" fmla="*/ 272 w 298"/>
                <a:gd name="T31" fmla="*/ 262 h 344"/>
                <a:gd name="T32" fmla="*/ 260 w 298"/>
                <a:gd name="T33" fmla="*/ 296 h 344"/>
                <a:gd name="T34" fmla="*/ 256 w 298"/>
                <a:gd name="T35" fmla="*/ 308 h 344"/>
                <a:gd name="T36" fmla="*/ 244 w 298"/>
                <a:gd name="T37" fmla="*/ 344 h 344"/>
                <a:gd name="T38" fmla="*/ 170 w 298"/>
                <a:gd name="T39" fmla="*/ 330 h 344"/>
                <a:gd name="T40" fmla="*/ 88 w 298"/>
                <a:gd name="T41" fmla="*/ 316 h 344"/>
                <a:gd name="T42" fmla="*/ 30 w 298"/>
                <a:gd name="T43" fmla="*/ 304 h 344"/>
                <a:gd name="T44" fmla="*/ 12 w 298"/>
                <a:gd name="T45" fmla="*/ 296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8" h="344">
                  <a:moveTo>
                    <a:pt x="12" y="296"/>
                  </a:moveTo>
                  <a:cubicBezTo>
                    <a:pt x="14" y="288"/>
                    <a:pt x="15" y="280"/>
                    <a:pt x="18" y="272"/>
                  </a:cubicBezTo>
                  <a:cubicBezTo>
                    <a:pt x="15" y="221"/>
                    <a:pt x="5" y="173"/>
                    <a:pt x="0" y="122"/>
                  </a:cubicBezTo>
                  <a:cubicBezTo>
                    <a:pt x="6" y="91"/>
                    <a:pt x="8" y="47"/>
                    <a:pt x="34" y="26"/>
                  </a:cubicBezTo>
                  <a:cubicBezTo>
                    <a:pt x="42" y="20"/>
                    <a:pt x="54" y="18"/>
                    <a:pt x="64" y="16"/>
                  </a:cubicBezTo>
                  <a:cubicBezTo>
                    <a:pt x="84" y="18"/>
                    <a:pt x="95" y="20"/>
                    <a:pt x="114" y="14"/>
                  </a:cubicBezTo>
                  <a:cubicBezTo>
                    <a:pt x="119" y="0"/>
                    <a:pt x="114" y="3"/>
                    <a:pt x="124" y="0"/>
                  </a:cubicBezTo>
                  <a:cubicBezTo>
                    <a:pt x="135" y="6"/>
                    <a:pt x="148" y="8"/>
                    <a:pt x="160" y="10"/>
                  </a:cubicBezTo>
                  <a:cubicBezTo>
                    <a:pt x="173" y="9"/>
                    <a:pt x="187" y="10"/>
                    <a:pt x="200" y="8"/>
                  </a:cubicBezTo>
                  <a:cubicBezTo>
                    <a:pt x="204" y="8"/>
                    <a:pt x="212" y="4"/>
                    <a:pt x="212" y="4"/>
                  </a:cubicBezTo>
                  <a:cubicBezTo>
                    <a:pt x="219" y="24"/>
                    <a:pt x="218" y="36"/>
                    <a:pt x="242" y="40"/>
                  </a:cubicBezTo>
                  <a:cubicBezTo>
                    <a:pt x="248" y="44"/>
                    <a:pt x="254" y="46"/>
                    <a:pt x="260" y="50"/>
                  </a:cubicBezTo>
                  <a:cubicBezTo>
                    <a:pt x="265" y="57"/>
                    <a:pt x="270" y="58"/>
                    <a:pt x="276" y="64"/>
                  </a:cubicBezTo>
                  <a:cubicBezTo>
                    <a:pt x="279" y="74"/>
                    <a:pt x="286" y="85"/>
                    <a:pt x="292" y="94"/>
                  </a:cubicBezTo>
                  <a:cubicBezTo>
                    <a:pt x="295" y="117"/>
                    <a:pt x="298" y="162"/>
                    <a:pt x="298" y="162"/>
                  </a:cubicBezTo>
                  <a:cubicBezTo>
                    <a:pt x="287" y="195"/>
                    <a:pt x="283" y="229"/>
                    <a:pt x="272" y="262"/>
                  </a:cubicBezTo>
                  <a:cubicBezTo>
                    <a:pt x="268" y="273"/>
                    <a:pt x="264" y="284"/>
                    <a:pt x="260" y="296"/>
                  </a:cubicBezTo>
                  <a:cubicBezTo>
                    <a:pt x="259" y="300"/>
                    <a:pt x="256" y="308"/>
                    <a:pt x="256" y="308"/>
                  </a:cubicBezTo>
                  <a:cubicBezTo>
                    <a:pt x="255" y="320"/>
                    <a:pt x="258" y="339"/>
                    <a:pt x="244" y="344"/>
                  </a:cubicBezTo>
                  <a:cubicBezTo>
                    <a:pt x="219" y="338"/>
                    <a:pt x="195" y="333"/>
                    <a:pt x="170" y="330"/>
                  </a:cubicBezTo>
                  <a:cubicBezTo>
                    <a:pt x="143" y="323"/>
                    <a:pt x="115" y="320"/>
                    <a:pt x="88" y="316"/>
                  </a:cubicBezTo>
                  <a:cubicBezTo>
                    <a:pt x="69" y="310"/>
                    <a:pt x="49" y="308"/>
                    <a:pt x="30" y="304"/>
                  </a:cubicBezTo>
                  <a:cubicBezTo>
                    <a:pt x="27" y="303"/>
                    <a:pt x="8" y="292"/>
                    <a:pt x="12" y="296"/>
                  </a:cubicBezTo>
                  <a:close/>
                </a:path>
              </a:pathLst>
            </a:custGeom>
            <a:solidFill>
              <a:srgbClr val="D028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4" name="Freeform 204">
              <a:extLst>
                <a:ext uri="{FF2B5EF4-FFF2-40B4-BE49-F238E27FC236}">
                  <a16:creationId xmlns:a16="http://schemas.microsoft.com/office/drawing/2014/main" id="{693CB47A-0DF0-3CD9-0522-DFA6A249345E}"/>
                </a:ext>
              </a:extLst>
            </p:cNvPr>
            <p:cNvSpPr>
              <a:spLocks/>
            </p:cNvSpPr>
            <p:nvPr/>
          </p:nvSpPr>
          <p:spPr bwMode="auto">
            <a:xfrm>
              <a:off x="3339" y="4342"/>
              <a:ext cx="115" cy="46"/>
            </a:xfrm>
            <a:custGeom>
              <a:avLst/>
              <a:gdLst>
                <a:gd name="T0" fmla="*/ 11 w 115"/>
                <a:gd name="T1" fmla="*/ 0 h 46"/>
                <a:gd name="T2" fmla="*/ 51 w 115"/>
                <a:gd name="T3" fmla="*/ 12 h 46"/>
                <a:gd name="T4" fmla="*/ 105 w 115"/>
                <a:gd name="T5" fmla="*/ 6 h 46"/>
                <a:gd name="T6" fmla="*/ 109 w 115"/>
                <a:gd name="T7" fmla="*/ 18 h 46"/>
                <a:gd name="T8" fmla="*/ 111 w 115"/>
                <a:gd name="T9" fmla="*/ 26 h 46"/>
                <a:gd name="T10" fmla="*/ 115 w 115"/>
                <a:gd name="T11" fmla="*/ 38 h 46"/>
                <a:gd name="T12" fmla="*/ 95 w 115"/>
                <a:gd name="T13" fmla="*/ 46 h 46"/>
                <a:gd name="T14" fmla="*/ 9 w 115"/>
                <a:gd name="T15" fmla="*/ 34 h 46"/>
                <a:gd name="T16" fmla="*/ 11 w 11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 h="46">
                  <a:moveTo>
                    <a:pt x="11" y="0"/>
                  </a:moveTo>
                  <a:cubicBezTo>
                    <a:pt x="23" y="8"/>
                    <a:pt x="37" y="7"/>
                    <a:pt x="51" y="12"/>
                  </a:cubicBezTo>
                  <a:cubicBezTo>
                    <a:pt x="70" y="11"/>
                    <a:pt x="87" y="11"/>
                    <a:pt x="105" y="6"/>
                  </a:cubicBezTo>
                  <a:cubicBezTo>
                    <a:pt x="106" y="10"/>
                    <a:pt x="108" y="14"/>
                    <a:pt x="109" y="18"/>
                  </a:cubicBezTo>
                  <a:cubicBezTo>
                    <a:pt x="110" y="21"/>
                    <a:pt x="110" y="23"/>
                    <a:pt x="111" y="26"/>
                  </a:cubicBezTo>
                  <a:cubicBezTo>
                    <a:pt x="112" y="30"/>
                    <a:pt x="115" y="38"/>
                    <a:pt x="115" y="38"/>
                  </a:cubicBezTo>
                  <a:cubicBezTo>
                    <a:pt x="108" y="42"/>
                    <a:pt x="102" y="44"/>
                    <a:pt x="95" y="46"/>
                  </a:cubicBezTo>
                  <a:cubicBezTo>
                    <a:pt x="64" y="44"/>
                    <a:pt x="38" y="41"/>
                    <a:pt x="9" y="34"/>
                  </a:cubicBezTo>
                  <a:cubicBezTo>
                    <a:pt x="0" y="25"/>
                    <a:pt x="9" y="12"/>
                    <a:pt x="11" y="0"/>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5" name="Freeform 205">
              <a:extLst>
                <a:ext uri="{FF2B5EF4-FFF2-40B4-BE49-F238E27FC236}">
                  <a16:creationId xmlns:a16="http://schemas.microsoft.com/office/drawing/2014/main" id="{2738E836-78E0-8555-6B30-F19C9DD15CCD}"/>
                </a:ext>
              </a:extLst>
            </p:cNvPr>
            <p:cNvSpPr>
              <a:spLocks/>
            </p:cNvSpPr>
            <p:nvPr/>
          </p:nvSpPr>
          <p:spPr bwMode="auto">
            <a:xfrm>
              <a:off x="3449" y="4346"/>
              <a:ext cx="89" cy="134"/>
            </a:xfrm>
            <a:custGeom>
              <a:avLst/>
              <a:gdLst>
                <a:gd name="T0" fmla="*/ 1 w 89"/>
                <a:gd name="T1" fmla="*/ 0 h 134"/>
                <a:gd name="T2" fmla="*/ 51 w 89"/>
                <a:gd name="T3" fmla="*/ 22 h 134"/>
                <a:gd name="T4" fmla="*/ 89 w 89"/>
                <a:gd name="T5" fmla="*/ 82 h 134"/>
                <a:gd name="T6" fmla="*/ 87 w 89"/>
                <a:gd name="T7" fmla="*/ 102 h 134"/>
                <a:gd name="T8" fmla="*/ 85 w 89"/>
                <a:gd name="T9" fmla="*/ 112 h 134"/>
                <a:gd name="T10" fmla="*/ 83 w 89"/>
                <a:gd name="T11" fmla="*/ 134 h 134"/>
                <a:gd name="T12" fmla="*/ 71 w 89"/>
                <a:gd name="T13" fmla="*/ 86 h 134"/>
                <a:gd name="T14" fmla="*/ 67 w 89"/>
                <a:gd name="T15" fmla="*/ 74 h 134"/>
                <a:gd name="T16" fmla="*/ 9 w 89"/>
                <a:gd name="T17" fmla="*/ 42 h 134"/>
                <a:gd name="T18" fmla="*/ 1 w 89"/>
                <a:gd name="T19"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34">
                  <a:moveTo>
                    <a:pt x="1" y="0"/>
                  </a:moveTo>
                  <a:cubicBezTo>
                    <a:pt x="7" y="19"/>
                    <a:pt x="36" y="15"/>
                    <a:pt x="51" y="22"/>
                  </a:cubicBezTo>
                  <a:cubicBezTo>
                    <a:pt x="70" y="32"/>
                    <a:pt x="83" y="63"/>
                    <a:pt x="89" y="82"/>
                  </a:cubicBezTo>
                  <a:cubicBezTo>
                    <a:pt x="88" y="89"/>
                    <a:pt x="88" y="95"/>
                    <a:pt x="87" y="102"/>
                  </a:cubicBezTo>
                  <a:cubicBezTo>
                    <a:pt x="87" y="105"/>
                    <a:pt x="85" y="109"/>
                    <a:pt x="85" y="112"/>
                  </a:cubicBezTo>
                  <a:cubicBezTo>
                    <a:pt x="84" y="119"/>
                    <a:pt x="83" y="134"/>
                    <a:pt x="83" y="134"/>
                  </a:cubicBezTo>
                  <a:cubicBezTo>
                    <a:pt x="81" y="111"/>
                    <a:pt x="78" y="106"/>
                    <a:pt x="71" y="86"/>
                  </a:cubicBezTo>
                  <a:cubicBezTo>
                    <a:pt x="70" y="82"/>
                    <a:pt x="71" y="76"/>
                    <a:pt x="67" y="74"/>
                  </a:cubicBezTo>
                  <a:cubicBezTo>
                    <a:pt x="49" y="62"/>
                    <a:pt x="28" y="54"/>
                    <a:pt x="9" y="42"/>
                  </a:cubicBezTo>
                  <a:cubicBezTo>
                    <a:pt x="0" y="29"/>
                    <a:pt x="2" y="17"/>
                    <a:pt x="1" y="0"/>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6" name="Freeform 206">
              <a:extLst>
                <a:ext uri="{FF2B5EF4-FFF2-40B4-BE49-F238E27FC236}">
                  <a16:creationId xmlns:a16="http://schemas.microsoft.com/office/drawing/2014/main" id="{0472572F-C6B3-1668-7019-7188DA8ED80A}"/>
                </a:ext>
              </a:extLst>
            </p:cNvPr>
            <p:cNvSpPr>
              <a:spLocks/>
            </p:cNvSpPr>
            <p:nvPr/>
          </p:nvSpPr>
          <p:spPr bwMode="auto">
            <a:xfrm>
              <a:off x="3524" y="4328"/>
              <a:ext cx="66" cy="160"/>
            </a:xfrm>
            <a:custGeom>
              <a:avLst/>
              <a:gdLst>
                <a:gd name="T0" fmla="*/ 0 w 66"/>
                <a:gd name="T1" fmla="*/ 60 h 160"/>
                <a:gd name="T2" fmla="*/ 10 w 66"/>
                <a:gd name="T3" fmla="*/ 44 h 160"/>
                <a:gd name="T4" fmla="*/ 12 w 66"/>
                <a:gd name="T5" fmla="*/ 38 h 160"/>
                <a:gd name="T6" fmla="*/ 6 w 66"/>
                <a:gd name="T7" fmla="*/ 16 h 160"/>
                <a:gd name="T8" fmla="*/ 48 w 66"/>
                <a:gd name="T9" fmla="*/ 12 h 160"/>
                <a:gd name="T10" fmla="*/ 66 w 66"/>
                <a:gd name="T11" fmla="*/ 28 h 160"/>
                <a:gd name="T12" fmla="*/ 52 w 66"/>
                <a:gd name="T13" fmla="*/ 138 h 160"/>
                <a:gd name="T14" fmla="*/ 28 w 66"/>
                <a:gd name="T15" fmla="*/ 154 h 160"/>
                <a:gd name="T16" fmla="*/ 10 w 66"/>
                <a:gd name="T17" fmla="*/ 160 h 160"/>
                <a:gd name="T18" fmla="*/ 2 w 66"/>
                <a:gd name="T19" fmla="*/ 112 h 160"/>
                <a:gd name="T20" fmla="*/ 0 w 66"/>
                <a:gd name="T21"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60">
                  <a:moveTo>
                    <a:pt x="0" y="60"/>
                  </a:moveTo>
                  <a:cubicBezTo>
                    <a:pt x="10" y="54"/>
                    <a:pt x="5" y="58"/>
                    <a:pt x="10" y="44"/>
                  </a:cubicBezTo>
                  <a:cubicBezTo>
                    <a:pt x="11" y="42"/>
                    <a:pt x="12" y="38"/>
                    <a:pt x="12" y="38"/>
                  </a:cubicBezTo>
                  <a:cubicBezTo>
                    <a:pt x="11" y="31"/>
                    <a:pt x="6" y="16"/>
                    <a:pt x="6" y="16"/>
                  </a:cubicBezTo>
                  <a:cubicBezTo>
                    <a:pt x="11" y="0"/>
                    <a:pt x="35" y="10"/>
                    <a:pt x="48" y="12"/>
                  </a:cubicBezTo>
                  <a:cubicBezTo>
                    <a:pt x="64" y="17"/>
                    <a:pt x="58" y="16"/>
                    <a:pt x="66" y="28"/>
                  </a:cubicBezTo>
                  <a:cubicBezTo>
                    <a:pt x="64" y="65"/>
                    <a:pt x="64" y="103"/>
                    <a:pt x="52" y="138"/>
                  </a:cubicBezTo>
                  <a:cubicBezTo>
                    <a:pt x="49" y="147"/>
                    <a:pt x="36" y="151"/>
                    <a:pt x="28" y="154"/>
                  </a:cubicBezTo>
                  <a:cubicBezTo>
                    <a:pt x="22" y="156"/>
                    <a:pt x="10" y="160"/>
                    <a:pt x="10" y="160"/>
                  </a:cubicBezTo>
                  <a:cubicBezTo>
                    <a:pt x="5" y="145"/>
                    <a:pt x="6" y="128"/>
                    <a:pt x="2" y="112"/>
                  </a:cubicBezTo>
                  <a:cubicBezTo>
                    <a:pt x="0" y="63"/>
                    <a:pt x="0" y="80"/>
                    <a:pt x="0" y="60"/>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7" name="Freeform 207">
              <a:extLst>
                <a:ext uri="{FF2B5EF4-FFF2-40B4-BE49-F238E27FC236}">
                  <a16:creationId xmlns:a16="http://schemas.microsoft.com/office/drawing/2014/main" id="{7449AE13-BCF4-4ED9-96A5-C683F32F8954}"/>
                </a:ext>
              </a:extLst>
            </p:cNvPr>
            <p:cNvSpPr>
              <a:spLocks/>
            </p:cNvSpPr>
            <p:nvPr/>
          </p:nvSpPr>
          <p:spPr bwMode="auto">
            <a:xfrm>
              <a:off x="3228" y="4333"/>
              <a:ext cx="133" cy="125"/>
            </a:xfrm>
            <a:custGeom>
              <a:avLst/>
              <a:gdLst>
                <a:gd name="T0" fmla="*/ 116 w 133"/>
                <a:gd name="T1" fmla="*/ 7 h 125"/>
                <a:gd name="T2" fmla="*/ 74 w 133"/>
                <a:gd name="T3" fmla="*/ 7 h 125"/>
                <a:gd name="T4" fmla="*/ 46 w 133"/>
                <a:gd name="T5" fmla="*/ 23 h 125"/>
                <a:gd name="T6" fmla="*/ 10 w 133"/>
                <a:gd name="T7" fmla="*/ 59 h 125"/>
                <a:gd name="T8" fmla="*/ 0 w 133"/>
                <a:gd name="T9" fmla="*/ 103 h 125"/>
                <a:gd name="T10" fmla="*/ 12 w 133"/>
                <a:gd name="T11" fmla="*/ 111 h 125"/>
                <a:gd name="T12" fmla="*/ 62 w 133"/>
                <a:gd name="T13" fmla="*/ 35 h 125"/>
                <a:gd name="T14" fmla="*/ 108 w 133"/>
                <a:gd name="T15" fmla="*/ 33 h 125"/>
                <a:gd name="T16" fmla="*/ 116 w 133"/>
                <a:gd name="T17" fmla="*/ 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 h="125">
                  <a:moveTo>
                    <a:pt x="116" y="7"/>
                  </a:moveTo>
                  <a:cubicBezTo>
                    <a:pt x="106" y="0"/>
                    <a:pt x="85" y="6"/>
                    <a:pt x="74" y="7"/>
                  </a:cubicBezTo>
                  <a:cubicBezTo>
                    <a:pt x="63" y="11"/>
                    <a:pt x="55" y="16"/>
                    <a:pt x="46" y="23"/>
                  </a:cubicBezTo>
                  <a:cubicBezTo>
                    <a:pt x="42" y="36"/>
                    <a:pt x="19" y="46"/>
                    <a:pt x="10" y="59"/>
                  </a:cubicBezTo>
                  <a:cubicBezTo>
                    <a:pt x="6" y="74"/>
                    <a:pt x="4" y="88"/>
                    <a:pt x="0" y="103"/>
                  </a:cubicBezTo>
                  <a:cubicBezTo>
                    <a:pt x="2" y="119"/>
                    <a:pt x="3" y="125"/>
                    <a:pt x="12" y="111"/>
                  </a:cubicBezTo>
                  <a:cubicBezTo>
                    <a:pt x="19" y="85"/>
                    <a:pt x="26" y="38"/>
                    <a:pt x="62" y="35"/>
                  </a:cubicBezTo>
                  <a:cubicBezTo>
                    <a:pt x="77" y="34"/>
                    <a:pt x="93" y="34"/>
                    <a:pt x="108" y="33"/>
                  </a:cubicBezTo>
                  <a:cubicBezTo>
                    <a:pt x="119" y="30"/>
                    <a:pt x="133" y="16"/>
                    <a:pt x="116" y="7"/>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8" name="Freeform 208">
              <a:extLst>
                <a:ext uri="{FF2B5EF4-FFF2-40B4-BE49-F238E27FC236}">
                  <a16:creationId xmlns:a16="http://schemas.microsoft.com/office/drawing/2014/main" id="{94D5FD79-A1FE-86FB-7765-C5C8DDBD4B9E}"/>
                </a:ext>
              </a:extLst>
            </p:cNvPr>
            <p:cNvSpPr>
              <a:spLocks/>
            </p:cNvSpPr>
            <p:nvPr/>
          </p:nvSpPr>
          <p:spPr bwMode="auto">
            <a:xfrm>
              <a:off x="3191" y="4299"/>
              <a:ext cx="125" cy="149"/>
            </a:xfrm>
            <a:custGeom>
              <a:avLst/>
              <a:gdLst>
                <a:gd name="T0" fmla="*/ 125 w 125"/>
                <a:gd name="T1" fmla="*/ 19 h 149"/>
                <a:gd name="T2" fmla="*/ 101 w 125"/>
                <a:gd name="T3" fmla="*/ 7 h 149"/>
                <a:gd name="T4" fmla="*/ 83 w 125"/>
                <a:gd name="T5" fmla="*/ 1 h 149"/>
                <a:gd name="T6" fmla="*/ 47 w 125"/>
                <a:gd name="T7" fmla="*/ 11 h 149"/>
                <a:gd name="T8" fmla="*/ 11 w 125"/>
                <a:gd name="T9" fmla="*/ 73 h 149"/>
                <a:gd name="T10" fmla="*/ 3 w 125"/>
                <a:gd name="T11" fmla="*/ 91 h 149"/>
                <a:gd name="T12" fmla="*/ 13 w 125"/>
                <a:gd name="T13" fmla="*/ 137 h 149"/>
                <a:gd name="T14" fmla="*/ 31 w 125"/>
                <a:gd name="T15" fmla="*/ 149 h 149"/>
                <a:gd name="T16" fmla="*/ 65 w 125"/>
                <a:gd name="T17" fmla="*/ 81 h 149"/>
                <a:gd name="T18" fmla="*/ 93 w 125"/>
                <a:gd name="T19" fmla="*/ 57 h 149"/>
                <a:gd name="T20" fmla="*/ 105 w 125"/>
                <a:gd name="T21" fmla="*/ 49 h 149"/>
                <a:gd name="T22" fmla="*/ 119 w 125"/>
                <a:gd name="T23" fmla="*/ 33 h 149"/>
                <a:gd name="T24" fmla="*/ 125 w 125"/>
                <a:gd name="T25" fmla="*/ 1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5" h="149">
                  <a:moveTo>
                    <a:pt x="125" y="19"/>
                  </a:moveTo>
                  <a:cubicBezTo>
                    <a:pt x="116" y="16"/>
                    <a:pt x="111" y="10"/>
                    <a:pt x="101" y="7"/>
                  </a:cubicBezTo>
                  <a:cubicBezTo>
                    <a:pt x="95" y="5"/>
                    <a:pt x="83" y="1"/>
                    <a:pt x="83" y="1"/>
                  </a:cubicBezTo>
                  <a:cubicBezTo>
                    <a:pt x="64" y="3"/>
                    <a:pt x="58" y="0"/>
                    <a:pt x="47" y="11"/>
                  </a:cubicBezTo>
                  <a:cubicBezTo>
                    <a:pt x="39" y="34"/>
                    <a:pt x="18" y="51"/>
                    <a:pt x="11" y="73"/>
                  </a:cubicBezTo>
                  <a:cubicBezTo>
                    <a:pt x="6" y="87"/>
                    <a:pt x="9" y="81"/>
                    <a:pt x="3" y="91"/>
                  </a:cubicBezTo>
                  <a:cubicBezTo>
                    <a:pt x="0" y="103"/>
                    <a:pt x="4" y="128"/>
                    <a:pt x="13" y="137"/>
                  </a:cubicBezTo>
                  <a:cubicBezTo>
                    <a:pt x="18" y="142"/>
                    <a:pt x="31" y="149"/>
                    <a:pt x="31" y="149"/>
                  </a:cubicBezTo>
                  <a:cubicBezTo>
                    <a:pt x="54" y="143"/>
                    <a:pt x="53" y="99"/>
                    <a:pt x="65" y="81"/>
                  </a:cubicBezTo>
                  <a:cubicBezTo>
                    <a:pt x="72" y="70"/>
                    <a:pt x="83" y="64"/>
                    <a:pt x="93" y="57"/>
                  </a:cubicBezTo>
                  <a:cubicBezTo>
                    <a:pt x="97" y="54"/>
                    <a:pt x="105" y="49"/>
                    <a:pt x="105" y="49"/>
                  </a:cubicBezTo>
                  <a:cubicBezTo>
                    <a:pt x="114" y="35"/>
                    <a:pt x="109" y="40"/>
                    <a:pt x="119" y="33"/>
                  </a:cubicBezTo>
                  <a:cubicBezTo>
                    <a:pt x="122" y="24"/>
                    <a:pt x="120" y="29"/>
                    <a:pt x="125" y="19"/>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29" name="Freeform 209">
              <a:extLst>
                <a:ext uri="{FF2B5EF4-FFF2-40B4-BE49-F238E27FC236}">
                  <a16:creationId xmlns:a16="http://schemas.microsoft.com/office/drawing/2014/main" id="{37A19A8E-A14D-93D5-13DC-EE612096EC42}"/>
                </a:ext>
              </a:extLst>
            </p:cNvPr>
            <p:cNvSpPr>
              <a:spLocks/>
            </p:cNvSpPr>
            <p:nvPr/>
          </p:nvSpPr>
          <p:spPr bwMode="auto">
            <a:xfrm>
              <a:off x="3480" y="4188"/>
              <a:ext cx="100" cy="176"/>
            </a:xfrm>
            <a:custGeom>
              <a:avLst/>
              <a:gdLst>
                <a:gd name="T0" fmla="*/ 42 w 100"/>
                <a:gd name="T1" fmla="*/ 176 h 176"/>
                <a:gd name="T2" fmla="*/ 6 w 100"/>
                <a:gd name="T3" fmla="*/ 94 h 176"/>
                <a:gd name="T4" fmla="*/ 18 w 100"/>
                <a:gd name="T5" fmla="*/ 0 h 176"/>
                <a:gd name="T6" fmla="*/ 64 w 100"/>
                <a:gd name="T7" fmla="*/ 58 h 176"/>
                <a:gd name="T8" fmla="*/ 88 w 100"/>
                <a:gd name="T9" fmla="*/ 122 h 176"/>
                <a:gd name="T10" fmla="*/ 92 w 100"/>
                <a:gd name="T11" fmla="*/ 128 h 176"/>
                <a:gd name="T12" fmla="*/ 96 w 100"/>
                <a:gd name="T13" fmla="*/ 140 h 176"/>
                <a:gd name="T14" fmla="*/ 100 w 100"/>
                <a:gd name="T15" fmla="*/ 152 h 176"/>
                <a:gd name="T16" fmla="*/ 88 w 100"/>
                <a:gd name="T17" fmla="*/ 150 h 176"/>
                <a:gd name="T18" fmla="*/ 42 w 100"/>
                <a:gd name="T19" fmla="*/ 176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76">
                  <a:moveTo>
                    <a:pt x="42" y="176"/>
                  </a:moveTo>
                  <a:cubicBezTo>
                    <a:pt x="37" y="146"/>
                    <a:pt x="22" y="118"/>
                    <a:pt x="6" y="94"/>
                  </a:cubicBezTo>
                  <a:cubicBezTo>
                    <a:pt x="8" y="64"/>
                    <a:pt x="0" y="27"/>
                    <a:pt x="18" y="0"/>
                  </a:cubicBezTo>
                  <a:cubicBezTo>
                    <a:pt x="39" y="14"/>
                    <a:pt x="43" y="44"/>
                    <a:pt x="64" y="58"/>
                  </a:cubicBezTo>
                  <a:cubicBezTo>
                    <a:pt x="71" y="79"/>
                    <a:pt x="79" y="102"/>
                    <a:pt x="88" y="122"/>
                  </a:cubicBezTo>
                  <a:cubicBezTo>
                    <a:pt x="89" y="124"/>
                    <a:pt x="91" y="126"/>
                    <a:pt x="92" y="128"/>
                  </a:cubicBezTo>
                  <a:cubicBezTo>
                    <a:pt x="94" y="132"/>
                    <a:pt x="95" y="136"/>
                    <a:pt x="96" y="140"/>
                  </a:cubicBezTo>
                  <a:cubicBezTo>
                    <a:pt x="98" y="147"/>
                    <a:pt x="100" y="152"/>
                    <a:pt x="100" y="152"/>
                  </a:cubicBezTo>
                  <a:cubicBezTo>
                    <a:pt x="96" y="151"/>
                    <a:pt x="92" y="151"/>
                    <a:pt x="88" y="150"/>
                  </a:cubicBezTo>
                  <a:cubicBezTo>
                    <a:pt x="53" y="152"/>
                    <a:pt x="47" y="146"/>
                    <a:pt x="42" y="176"/>
                  </a:cubicBezTo>
                  <a:close/>
                </a:path>
              </a:pathLst>
            </a:custGeom>
            <a:solidFill>
              <a:srgbClr val="FEF8E4"/>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0" name="Freeform 210">
              <a:extLst>
                <a:ext uri="{FF2B5EF4-FFF2-40B4-BE49-F238E27FC236}">
                  <a16:creationId xmlns:a16="http://schemas.microsoft.com/office/drawing/2014/main" id="{EB588927-4B15-08AE-EE6A-FE53085E73BD}"/>
                </a:ext>
              </a:extLst>
            </p:cNvPr>
            <p:cNvSpPr>
              <a:spLocks/>
            </p:cNvSpPr>
            <p:nvPr/>
          </p:nvSpPr>
          <p:spPr bwMode="auto">
            <a:xfrm>
              <a:off x="3274" y="4200"/>
              <a:ext cx="170" cy="124"/>
            </a:xfrm>
            <a:custGeom>
              <a:avLst/>
              <a:gdLst>
                <a:gd name="T0" fmla="*/ 0 w 170"/>
                <a:gd name="T1" fmla="*/ 96 h 124"/>
                <a:gd name="T2" fmla="*/ 36 w 170"/>
                <a:gd name="T3" fmla="*/ 72 h 124"/>
                <a:gd name="T4" fmla="*/ 92 w 170"/>
                <a:gd name="T5" fmla="*/ 48 h 124"/>
                <a:gd name="T6" fmla="*/ 126 w 170"/>
                <a:gd name="T7" fmla="*/ 20 h 124"/>
                <a:gd name="T8" fmla="*/ 138 w 170"/>
                <a:gd name="T9" fmla="*/ 12 h 124"/>
                <a:gd name="T10" fmla="*/ 164 w 170"/>
                <a:gd name="T11" fmla="*/ 0 h 124"/>
                <a:gd name="T12" fmla="*/ 167 w 170"/>
                <a:gd name="T13" fmla="*/ 18 h 124"/>
                <a:gd name="T14" fmla="*/ 170 w 170"/>
                <a:gd name="T15" fmla="*/ 36 h 124"/>
                <a:gd name="T16" fmla="*/ 161 w 170"/>
                <a:gd name="T17" fmla="*/ 51 h 124"/>
                <a:gd name="T18" fmla="*/ 112 w 170"/>
                <a:gd name="T19" fmla="*/ 88 h 124"/>
                <a:gd name="T20" fmla="*/ 88 w 170"/>
                <a:gd name="T21" fmla="*/ 98 h 124"/>
                <a:gd name="T22" fmla="*/ 82 w 170"/>
                <a:gd name="T23" fmla="*/ 100 h 124"/>
                <a:gd name="T24" fmla="*/ 38 w 170"/>
                <a:gd name="T25" fmla="*/ 124 h 124"/>
                <a:gd name="T26" fmla="*/ 14 w 170"/>
                <a:gd name="T27" fmla="*/ 110 h 124"/>
                <a:gd name="T28" fmla="*/ 0 w 170"/>
                <a:gd name="T29" fmla="*/ 96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124">
                  <a:moveTo>
                    <a:pt x="0" y="96"/>
                  </a:moveTo>
                  <a:cubicBezTo>
                    <a:pt x="12" y="88"/>
                    <a:pt x="24" y="80"/>
                    <a:pt x="36" y="72"/>
                  </a:cubicBezTo>
                  <a:cubicBezTo>
                    <a:pt x="53" y="61"/>
                    <a:pt x="75" y="59"/>
                    <a:pt x="92" y="48"/>
                  </a:cubicBezTo>
                  <a:cubicBezTo>
                    <a:pt x="101" y="35"/>
                    <a:pt x="113" y="27"/>
                    <a:pt x="126" y="20"/>
                  </a:cubicBezTo>
                  <a:cubicBezTo>
                    <a:pt x="130" y="18"/>
                    <a:pt x="134" y="15"/>
                    <a:pt x="138" y="12"/>
                  </a:cubicBezTo>
                  <a:cubicBezTo>
                    <a:pt x="143" y="9"/>
                    <a:pt x="164" y="0"/>
                    <a:pt x="164" y="0"/>
                  </a:cubicBezTo>
                  <a:cubicBezTo>
                    <a:pt x="170" y="2"/>
                    <a:pt x="167" y="10"/>
                    <a:pt x="167" y="18"/>
                  </a:cubicBezTo>
                  <a:cubicBezTo>
                    <a:pt x="167" y="26"/>
                    <a:pt x="170" y="36"/>
                    <a:pt x="170" y="36"/>
                  </a:cubicBezTo>
                  <a:cubicBezTo>
                    <a:pt x="169" y="43"/>
                    <a:pt x="166" y="46"/>
                    <a:pt x="161" y="51"/>
                  </a:cubicBezTo>
                  <a:cubicBezTo>
                    <a:pt x="152" y="60"/>
                    <a:pt x="124" y="82"/>
                    <a:pt x="112" y="88"/>
                  </a:cubicBezTo>
                  <a:cubicBezTo>
                    <a:pt x="104" y="92"/>
                    <a:pt x="96" y="95"/>
                    <a:pt x="88" y="98"/>
                  </a:cubicBezTo>
                  <a:cubicBezTo>
                    <a:pt x="86" y="99"/>
                    <a:pt x="82" y="100"/>
                    <a:pt x="82" y="100"/>
                  </a:cubicBezTo>
                  <a:cubicBezTo>
                    <a:pt x="74" y="112"/>
                    <a:pt x="51" y="120"/>
                    <a:pt x="38" y="124"/>
                  </a:cubicBezTo>
                  <a:cubicBezTo>
                    <a:pt x="30" y="118"/>
                    <a:pt x="23" y="113"/>
                    <a:pt x="14" y="110"/>
                  </a:cubicBezTo>
                  <a:cubicBezTo>
                    <a:pt x="9" y="105"/>
                    <a:pt x="7" y="96"/>
                    <a:pt x="0" y="96"/>
                  </a:cubicBezTo>
                  <a:close/>
                </a:path>
              </a:pathLst>
            </a:custGeom>
            <a:solidFill>
              <a:srgbClr val="FEF8E4"/>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1" name="Freeform 211">
              <a:extLst>
                <a:ext uri="{FF2B5EF4-FFF2-40B4-BE49-F238E27FC236}">
                  <a16:creationId xmlns:a16="http://schemas.microsoft.com/office/drawing/2014/main" id="{31FE5169-A60E-F8AD-74C9-35DB52AD59D1}"/>
                </a:ext>
              </a:extLst>
            </p:cNvPr>
            <p:cNvSpPr>
              <a:spLocks/>
            </p:cNvSpPr>
            <p:nvPr/>
          </p:nvSpPr>
          <p:spPr bwMode="auto">
            <a:xfrm>
              <a:off x="3342" y="4256"/>
              <a:ext cx="115" cy="94"/>
            </a:xfrm>
            <a:custGeom>
              <a:avLst/>
              <a:gdLst>
                <a:gd name="T0" fmla="*/ 8 w 115"/>
                <a:gd name="T1" fmla="*/ 60 h 94"/>
                <a:gd name="T2" fmla="*/ 52 w 115"/>
                <a:gd name="T3" fmla="*/ 0 h 94"/>
                <a:gd name="T4" fmla="*/ 96 w 115"/>
                <a:gd name="T5" fmla="*/ 14 h 94"/>
                <a:gd name="T6" fmla="*/ 108 w 115"/>
                <a:gd name="T7" fmla="*/ 32 h 94"/>
                <a:gd name="T8" fmla="*/ 74 w 115"/>
                <a:gd name="T9" fmla="*/ 94 h 94"/>
                <a:gd name="T10" fmla="*/ 20 w 115"/>
                <a:gd name="T11" fmla="*/ 82 h 94"/>
                <a:gd name="T12" fmla="*/ 8 w 115"/>
                <a:gd name="T13" fmla="*/ 60 h 94"/>
              </a:gdLst>
              <a:ahLst/>
              <a:cxnLst>
                <a:cxn ang="0">
                  <a:pos x="T0" y="T1"/>
                </a:cxn>
                <a:cxn ang="0">
                  <a:pos x="T2" y="T3"/>
                </a:cxn>
                <a:cxn ang="0">
                  <a:pos x="T4" y="T5"/>
                </a:cxn>
                <a:cxn ang="0">
                  <a:pos x="T6" y="T7"/>
                </a:cxn>
                <a:cxn ang="0">
                  <a:pos x="T8" y="T9"/>
                </a:cxn>
                <a:cxn ang="0">
                  <a:pos x="T10" y="T11"/>
                </a:cxn>
                <a:cxn ang="0">
                  <a:pos x="T12" y="T13"/>
                </a:cxn>
              </a:cxnLst>
              <a:rect l="0" t="0" r="r" b="b"/>
              <a:pathLst>
                <a:path w="115" h="94">
                  <a:moveTo>
                    <a:pt x="8" y="60"/>
                  </a:moveTo>
                  <a:cubicBezTo>
                    <a:pt x="0" y="12"/>
                    <a:pt x="8" y="3"/>
                    <a:pt x="52" y="0"/>
                  </a:cubicBezTo>
                  <a:cubicBezTo>
                    <a:pt x="67" y="2"/>
                    <a:pt x="83" y="6"/>
                    <a:pt x="96" y="14"/>
                  </a:cubicBezTo>
                  <a:cubicBezTo>
                    <a:pt x="100" y="20"/>
                    <a:pt x="108" y="32"/>
                    <a:pt x="108" y="32"/>
                  </a:cubicBezTo>
                  <a:cubicBezTo>
                    <a:pt x="115" y="60"/>
                    <a:pt x="102" y="88"/>
                    <a:pt x="74" y="94"/>
                  </a:cubicBezTo>
                  <a:cubicBezTo>
                    <a:pt x="52" y="92"/>
                    <a:pt x="38" y="88"/>
                    <a:pt x="20" y="82"/>
                  </a:cubicBezTo>
                  <a:cubicBezTo>
                    <a:pt x="15" y="75"/>
                    <a:pt x="16" y="64"/>
                    <a:pt x="8" y="60"/>
                  </a:cubicBezTo>
                  <a:close/>
                </a:path>
              </a:pathLst>
            </a:custGeom>
            <a:solidFill>
              <a:srgbClr val="D1A375"/>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2" name="Freeform 212">
              <a:extLst>
                <a:ext uri="{FF2B5EF4-FFF2-40B4-BE49-F238E27FC236}">
                  <a16:creationId xmlns:a16="http://schemas.microsoft.com/office/drawing/2014/main" id="{33BB2B7D-BF73-ECCA-025A-5AD3D5A3050A}"/>
                </a:ext>
              </a:extLst>
            </p:cNvPr>
            <p:cNvSpPr>
              <a:spLocks/>
            </p:cNvSpPr>
            <p:nvPr/>
          </p:nvSpPr>
          <p:spPr bwMode="auto">
            <a:xfrm>
              <a:off x="3201" y="4652"/>
              <a:ext cx="288" cy="457"/>
            </a:xfrm>
            <a:custGeom>
              <a:avLst/>
              <a:gdLst>
                <a:gd name="T0" fmla="*/ 9 w 288"/>
                <a:gd name="T1" fmla="*/ 388 h 457"/>
                <a:gd name="T2" fmla="*/ 0 w 288"/>
                <a:gd name="T3" fmla="*/ 325 h 457"/>
                <a:gd name="T4" fmla="*/ 9 w 288"/>
                <a:gd name="T5" fmla="*/ 235 h 457"/>
                <a:gd name="T6" fmla="*/ 12 w 288"/>
                <a:gd name="T7" fmla="*/ 187 h 457"/>
                <a:gd name="T8" fmla="*/ 36 w 288"/>
                <a:gd name="T9" fmla="*/ 85 h 457"/>
                <a:gd name="T10" fmla="*/ 39 w 288"/>
                <a:gd name="T11" fmla="*/ 4 h 457"/>
                <a:gd name="T12" fmla="*/ 48 w 288"/>
                <a:gd name="T13" fmla="*/ 1 h 457"/>
                <a:gd name="T14" fmla="*/ 99 w 288"/>
                <a:gd name="T15" fmla="*/ 16 h 457"/>
                <a:gd name="T16" fmla="*/ 165 w 288"/>
                <a:gd name="T17" fmla="*/ 28 h 457"/>
                <a:gd name="T18" fmla="*/ 249 w 288"/>
                <a:gd name="T19" fmla="*/ 46 h 457"/>
                <a:gd name="T20" fmla="*/ 282 w 288"/>
                <a:gd name="T21" fmla="*/ 76 h 457"/>
                <a:gd name="T22" fmla="*/ 288 w 288"/>
                <a:gd name="T23" fmla="*/ 160 h 457"/>
                <a:gd name="T24" fmla="*/ 285 w 288"/>
                <a:gd name="T25" fmla="*/ 208 h 457"/>
                <a:gd name="T26" fmla="*/ 279 w 288"/>
                <a:gd name="T27" fmla="*/ 226 h 457"/>
                <a:gd name="T28" fmla="*/ 240 w 288"/>
                <a:gd name="T29" fmla="*/ 370 h 457"/>
                <a:gd name="T30" fmla="*/ 222 w 288"/>
                <a:gd name="T31" fmla="*/ 457 h 457"/>
                <a:gd name="T32" fmla="*/ 183 w 288"/>
                <a:gd name="T33" fmla="*/ 445 h 457"/>
                <a:gd name="T34" fmla="*/ 171 w 288"/>
                <a:gd name="T35" fmla="*/ 382 h 457"/>
                <a:gd name="T36" fmla="*/ 174 w 288"/>
                <a:gd name="T37" fmla="*/ 340 h 457"/>
                <a:gd name="T38" fmla="*/ 177 w 288"/>
                <a:gd name="T39" fmla="*/ 331 h 457"/>
                <a:gd name="T40" fmla="*/ 183 w 288"/>
                <a:gd name="T41" fmla="*/ 283 h 457"/>
                <a:gd name="T42" fmla="*/ 174 w 288"/>
                <a:gd name="T43" fmla="*/ 184 h 457"/>
                <a:gd name="T44" fmla="*/ 147 w 288"/>
                <a:gd name="T45" fmla="*/ 94 h 457"/>
                <a:gd name="T46" fmla="*/ 132 w 288"/>
                <a:gd name="T47" fmla="*/ 130 h 457"/>
                <a:gd name="T48" fmla="*/ 81 w 288"/>
                <a:gd name="T49" fmla="*/ 253 h 457"/>
                <a:gd name="T50" fmla="*/ 69 w 288"/>
                <a:gd name="T51" fmla="*/ 310 h 457"/>
                <a:gd name="T52" fmla="*/ 63 w 288"/>
                <a:gd name="T53" fmla="*/ 328 h 457"/>
                <a:gd name="T54" fmla="*/ 39 w 288"/>
                <a:gd name="T55" fmla="*/ 388 h 457"/>
                <a:gd name="T56" fmla="*/ 9 w 288"/>
                <a:gd name="T57" fmla="*/ 388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457">
                  <a:moveTo>
                    <a:pt x="9" y="388"/>
                  </a:moveTo>
                  <a:cubicBezTo>
                    <a:pt x="2" y="368"/>
                    <a:pt x="4" y="346"/>
                    <a:pt x="0" y="325"/>
                  </a:cubicBezTo>
                  <a:cubicBezTo>
                    <a:pt x="3" y="295"/>
                    <a:pt x="5" y="265"/>
                    <a:pt x="9" y="235"/>
                  </a:cubicBezTo>
                  <a:cubicBezTo>
                    <a:pt x="4" y="219"/>
                    <a:pt x="8" y="203"/>
                    <a:pt x="12" y="187"/>
                  </a:cubicBezTo>
                  <a:cubicBezTo>
                    <a:pt x="15" y="149"/>
                    <a:pt x="24" y="120"/>
                    <a:pt x="36" y="85"/>
                  </a:cubicBezTo>
                  <a:cubicBezTo>
                    <a:pt x="37" y="58"/>
                    <a:pt x="35" y="31"/>
                    <a:pt x="39" y="4"/>
                  </a:cubicBezTo>
                  <a:cubicBezTo>
                    <a:pt x="39" y="1"/>
                    <a:pt x="45" y="0"/>
                    <a:pt x="48" y="1"/>
                  </a:cubicBezTo>
                  <a:cubicBezTo>
                    <a:pt x="65" y="4"/>
                    <a:pt x="80" y="14"/>
                    <a:pt x="99" y="16"/>
                  </a:cubicBezTo>
                  <a:cubicBezTo>
                    <a:pt x="120" y="23"/>
                    <a:pt x="143" y="26"/>
                    <a:pt x="165" y="28"/>
                  </a:cubicBezTo>
                  <a:cubicBezTo>
                    <a:pt x="193" y="35"/>
                    <a:pt x="220" y="42"/>
                    <a:pt x="249" y="46"/>
                  </a:cubicBezTo>
                  <a:cubicBezTo>
                    <a:pt x="273" y="56"/>
                    <a:pt x="278" y="47"/>
                    <a:pt x="282" y="76"/>
                  </a:cubicBezTo>
                  <a:cubicBezTo>
                    <a:pt x="276" y="104"/>
                    <a:pt x="283" y="133"/>
                    <a:pt x="288" y="160"/>
                  </a:cubicBezTo>
                  <a:cubicBezTo>
                    <a:pt x="287" y="176"/>
                    <a:pt x="287" y="192"/>
                    <a:pt x="285" y="208"/>
                  </a:cubicBezTo>
                  <a:cubicBezTo>
                    <a:pt x="284" y="214"/>
                    <a:pt x="279" y="226"/>
                    <a:pt x="279" y="226"/>
                  </a:cubicBezTo>
                  <a:cubicBezTo>
                    <a:pt x="274" y="272"/>
                    <a:pt x="267" y="330"/>
                    <a:pt x="240" y="370"/>
                  </a:cubicBezTo>
                  <a:cubicBezTo>
                    <a:pt x="238" y="395"/>
                    <a:pt x="237" y="435"/>
                    <a:pt x="222" y="457"/>
                  </a:cubicBezTo>
                  <a:cubicBezTo>
                    <a:pt x="207" y="454"/>
                    <a:pt x="197" y="450"/>
                    <a:pt x="183" y="445"/>
                  </a:cubicBezTo>
                  <a:cubicBezTo>
                    <a:pt x="170" y="426"/>
                    <a:pt x="176" y="404"/>
                    <a:pt x="171" y="382"/>
                  </a:cubicBezTo>
                  <a:cubicBezTo>
                    <a:pt x="172" y="368"/>
                    <a:pt x="172" y="354"/>
                    <a:pt x="174" y="340"/>
                  </a:cubicBezTo>
                  <a:cubicBezTo>
                    <a:pt x="174" y="337"/>
                    <a:pt x="177" y="334"/>
                    <a:pt x="177" y="331"/>
                  </a:cubicBezTo>
                  <a:cubicBezTo>
                    <a:pt x="180" y="315"/>
                    <a:pt x="183" y="283"/>
                    <a:pt x="183" y="283"/>
                  </a:cubicBezTo>
                  <a:cubicBezTo>
                    <a:pt x="181" y="251"/>
                    <a:pt x="182" y="216"/>
                    <a:pt x="174" y="184"/>
                  </a:cubicBezTo>
                  <a:cubicBezTo>
                    <a:pt x="173" y="163"/>
                    <a:pt x="178" y="104"/>
                    <a:pt x="147" y="94"/>
                  </a:cubicBezTo>
                  <a:cubicBezTo>
                    <a:pt x="132" y="104"/>
                    <a:pt x="139" y="116"/>
                    <a:pt x="132" y="130"/>
                  </a:cubicBezTo>
                  <a:cubicBezTo>
                    <a:pt x="112" y="170"/>
                    <a:pt x="95" y="210"/>
                    <a:pt x="81" y="253"/>
                  </a:cubicBezTo>
                  <a:cubicBezTo>
                    <a:pt x="75" y="272"/>
                    <a:pt x="74" y="291"/>
                    <a:pt x="69" y="310"/>
                  </a:cubicBezTo>
                  <a:cubicBezTo>
                    <a:pt x="67" y="316"/>
                    <a:pt x="63" y="328"/>
                    <a:pt x="63" y="328"/>
                  </a:cubicBezTo>
                  <a:cubicBezTo>
                    <a:pt x="60" y="349"/>
                    <a:pt x="61" y="382"/>
                    <a:pt x="39" y="388"/>
                  </a:cubicBezTo>
                  <a:cubicBezTo>
                    <a:pt x="23" y="383"/>
                    <a:pt x="14" y="372"/>
                    <a:pt x="9" y="388"/>
                  </a:cubicBezTo>
                  <a:close/>
                </a:path>
              </a:pathLst>
            </a:custGeom>
            <a:solidFill>
              <a:srgbClr val="0032D4"/>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3" name="Freeform 213">
              <a:extLst>
                <a:ext uri="{FF2B5EF4-FFF2-40B4-BE49-F238E27FC236}">
                  <a16:creationId xmlns:a16="http://schemas.microsoft.com/office/drawing/2014/main" id="{419D0018-75C8-DCA7-B2AC-96FBCBD2D5DD}"/>
                </a:ext>
              </a:extLst>
            </p:cNvPr>
            <p:cNvSpPr>
              <a:spLocks/>
            </p:cNvSpPr>
            <p:nvPr/>
          </p:nvSpPr>
          <p:spPr bwMode="auto">
            <a:xfrm>
              <a:off x="3231" y="4636"/>
              <a:ext cx="263" cy="92"/>
            </a:xfrm>
            <a:custGeom>
              <a:avLst/>
              <a:gdLst>
                <a:gd name="T0" fmla="*/ 9 w 263"/>
                <a:gd name="T1" fmla="*/ 38 h 92"/>
                <a:gd name="T2" fmla="*/ 15 w 263"/>
                <a:gd name="T3" fmla="*/ 2 h 92"/>
                <a:gd name="T4" fmla="*/ 51 w 263"/>
                <a:gd name="T5" fmla="*/ 14 h 92"/>
                <a:gd name="T6" fmla="*/ 132 w 263"/>
                <a:gd name="T7" fmla="*/ 26 h 92"/>
                <a:gd name="T8" fmla="*/ 246 w 263"/>
                <a:gd name="T9" fmla="*/ 47 h 92"/>
                <a:gd name="T10" fmla="*/ 246 w 263"/>
                <a:gd name="T11" fmla="*/ 92 h 92"/>
                <a:gd name="T12" fmla="*/ 204 w 263"/>
                <a:gd name="T13" fmla="*/ 83 h 92"/>
                <a:gd name="T14" fmla="*/ 108 w 263"/>
                <a:gd name="T15" fmla="*/ 68 h 92"/>
                <a:gd name="T16" fmla="*/ 30 w 263"/>
                <a:gd name="T17" fmla="*/ 47 h 92"/>
                <a:gd name="T18" fmla="*/ 9 w 263"/>
                <a:gd name="T19" fmla="*/ 3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3" h="92">
                  <a:moveTo>
                    <a:pt x="9" y="38"/>
                  </a:moveTo>
                  <a:cubicBezTo>
                    <a:pt x="12" y="26"/>
                    <a:pt x="6" y="10"/>
                    <a:pt x="15" y="2"/>
                  </a:cubicBezTo>
                  <a:cubicBezTo>
                    <a:pt x="17" y="0"/>
                    <a:pt x="45" y="13"/>
                    <a:pt x="51" y="14"/>
                  </a:cubicBezTo>
                  <a:cubicBezTo>
                    <a:pt x="78" y="19"/>
                    <a:pt x="104" y="23"/>
                    <a:pt x="132" y="26"/>
                  </a:cubicBezTo>
                  <a:cubicBezTo>
                    <a:pt x="170" y="35"/>
                    <a:pt x="207" y="43"/>
                    <a:pt x="246" y="47"/>
                  </a:cubicBezTo>
                  <a:cubicBezTo>
                    <a:pt x="263" y="53"/>
                    <a:pt x="249" y="77"/>
                    <a:pt x="246" y="92"/>
                  </a:cubicBezTo>
                  <a:cubicBezTo>
                    <a:pt x="232" y="87"/>
                    <a:pt x="219" y="85"/>
                    <a:pt x="204" y="83"/>
                  </a:cubicBezTo>
                  <a:cubicBezTo>
                    <a:pt x="174" y="73"/>
                    <a:pt x="139" y="71"/>
                    <a:pt x="108" y="68"/>
                  </a:cubicBezTo>
                  <a:cubicBezTo>
                    <a:pt x="83" y="60"/>
                    <a:pt x="56" y="54"/>
                    <a:pt x="30" y="47"/>
                  </a:cubicBezTo>
                  <a:cubicBezTo>
                    <a:pt x="5" y="40"/>
                    <a:pt x="0" y="47"/>
                    <a:pt x="9" y="38"/>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4" name="Freeform 214">
              <a:extLst>
                <a:ext uri="{FF2B5EF4-FFF2-40B4-BE49-F238E27FC236}">
                  <a16:creationId xmlns:a16="http://schemas.microsoft.com/office/drawing/2014/main" id="{A6D0D6B3-BAE1-A024-92F5-1E859572E6BE}"/>
                </a:ext>
              </a:extLst>
            </p:cNvPr>
            <p:cNvSpPr>
              <a:spLocks/>
            </p:cNvSpPr>
            <p:nvPr/>
          </p:nvSpPr>
          <p:spPr bwMode="auto">
            <a:xfrm>
              <a:off x="3433" y="4086"/>
              <a:ext cx="89" cy="198"/>
            </a:xfrm>
            <a:custGeom>
              <a:avLst/>
              <a:gdLst>
                <a:gd name="T0" fmla="*/ 17 w 89"/>
                <a:gd name="T1" fmla="*/ 195 h 198"/>
                <a:gd name="T2" fmla="*/ 11 w 89"/>
                <a:gd name="T3" fmla="*/ 177 h 198"/>
                <a:gd name="T4" fmla="*/ 8 w 89"/>
                <a:gd name="T5" fmla="*/ 168 h 198"/>
                <a:gd name="T6" fmla="*/ 20 w 89"/>
                <a:gd name="T7" fmla="*/ 75 h 198"/>
                <a:gd name="T8" fmla="*/ 38 w 89"/>
                <a:gd name="T9" fmla="*/ 48 h 198"/>
                <a:gd name="T10" fmla="*/ 59 w 89"/>
                <a:gd name="T11" fmla="*/ 0 h 198"/>
                <a:gd name="T12" fmla="*/ 89 w 89"/>
                <a:gd name="T13" fmla="*/ 12 h 198"/>
                <a:gd name="T14" fmla="*/ 56 w 89"/>
                <a:gd name="T15" fmla="*/ 111 h 198"/>
                <a:gd name="T16" fmla="*/ 53 w 89"/>
                <a:gd name="T17" fmla="*/ 177 h 198"/>
                <a:gd name="T18" fmla="*/ 35 w 89"/>
                <a:gd name="T19" fmla="*/ 198 h 198"/>
                <a:gd name="T20" fmla="*/ 17 w 89"/>
                <a:gd name="T21" fmla="*/ 19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9" h="198">
                  <a:moveTo>
                    <a:pt x="17" y="195"/>
                  </a:moveTo>
                  <a:cubicBezTo>
                    <a:pt x="15" y="189"/>
                    <a:pt x="13" y="183"/>
                    <a:pt x="11" y="177"/>
                  </a:cubicBezTo>
                  <a:cubicBezTo>
                    <a:pt x="10" y="174"/>
                    <a:pt x="8" y="168"/>
                    <a:pt x="8" y="168"/>
                  </a:cubicBezTo>
                  <a:cubicBezTo>
                    <a:pt x="10" y="143"/>
                    <a:pt x="9" y="100"/>
                    <a:pt x="20" y="75"/>
                  </a:cubicBezTo>
                  <a:cubicBezTo>
                    <a:pt x="24" y="65"/>
                    <a:pt x="35" y="58"/>
                    <a:pt x="38" y="48"/>
                  </a:cubicBezTo>
                  <a:cubicBezTo>
                    <a:pt x="44" y="31"/>
                    <a:pt x="49" y="15"/>
                    <a:pt x="59" y="0"/>
                  </a:cubicBezTo>
                  <a:cubicBezTo>
                    <a:pt x="71" y="3"/>
                    <a:pt x="79" y="5"/>
                    <a:pt x="89" y="12"/>
                  </a:cubicBezTo>
                  <a:cubicBezTo>
                    <a:pt x="85" y="44"/>
                    <a:pt x="74" y="84"/>
                    <a:pt x="56" y="111"/>
                  </a:cubicBezTo>
                  <a:cubicBezTo>
                    <a:pt x="52" y="137"/>
                    <a:pt x="51" y="150"/>
                    <a:pt x="53" y="177"/>
                  </a:cubicBezTo>
                  <a:cubicBezTo>
                    <a:pt x="49" y="189"/>
                    <a:pt x="47" y="194"/>
                    <a:pt x="35" y="198"/>
                  </a:cubicBezTo>
                  <a:cubicBezTo>
                    <a:pt x="14" y="191"/>
                    <a:pt x="0" y="172"/>
                    <a:pt x="17" y="195"/>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935" name="Group 215">
            <a:extLst>
              <a:ext uri="{FF2B5EF4-FFF2-40B4-BE49-F238E27FC236}">
                <a16:creationId xmlns:a16="http://schemas.microsoft.com/office/drawing/2014/main" id="{23974BF7-22AD-C78A-BE3F-C553AB33DB68}"/>
              </a:ext>
            </a:extLst>
          </p:cNvPr>
          <p:cNvGrpSpPr>
            <a:grpSpLocks/>
          </p:cNvGrpSpPr>
          <p:nvPr/>
        </p:nvGrpSpPr>
        <p:grpSpPr bwMode="auto">
          <a:xfrm>
            <a:off x="6019800" y="2362200"/>
            <a:ext cx="454025" cy="755650"/>
            <a:chOff x="3297" y="3223"/>
            <a:chExt cx="483" cy="805"/>
          </a:xfrm>
        </p:grpSpPr>
        <p:grpSp>
          <p:nvGrpSpPr>
            <p:cNvPr id="30936" name="Group 216">
              <a:extLst>
                <a:ext uri="{FF2B5EF4-FFF2-40B4-BE49-F238E27FC236}">
                  <a16:creationId xmlns:a16="http://schemas.microsoft.com/office/drawing/2014/main" id="{6B3AB2F8-F1F2-EB8F-D295-74F7A104C8AD}"/>
                </a:ext>
              </a:extLst>
            </p:cNvPr>
            <p:cNvGrpSpPr>
              <a:grpSpLocks/>
            </p:cNvGrpSpPr>
            <p:nvPr/>
          </p:nvGrpSpPr>
          <p:grpSpPr bwMode="auto">
            <a:xfrm>
              <a:off x="3297" y="3225"/>
              <a:ext cx="292" cy="803"/>
              <a:chOff x="2727" y="2112"/>
              <a:chExt cx="181" cy="498"/>
            </a:xfrm>
          </p:grpSpPr>
          <p:sp>
            <p:nvSpPr>
              <p:cNvPr id="30937" name="Line 217">
                <a:extLst>
                  <a:ext uri="{FF2B5EF4-FFF2-40B4-BE49-F238E27FC236}">
                    <a16:creationId xmlns:a16="http://schemas.microsoft.com/office/drawing/2014/main" id="{77D8F49F-8F99-C680-EE70-8BE8A70A6AC6}"/>
                  </a:ext>
                </a:extLst>
              </p:cNvPr>
              <p:cNvSpPr>
                <a:spLocks noChangeShapeType="1"/>
              </p:cNvSpPr>
              <p:nvPr/>
            </p:nvSpPr>
            <p:spPr bwMode="auto">
              <a:xfrm>
                <a:off x="2734" y="2357"/>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8" name="Line 218">
                <a:extLst>
                  <a:ext uri="{FF2B5EF4-FFF2-40B4-BE49-F238E27FC236}">
                    <a16:creationId xmlns:a16="http://schemas.microsoft.com/office/drawing/2014/main" id="{EC39A6DB-E604-903D-9012-93DF6F8E16A2}"/>
                  </a:ext>
                </a:extLst>
              </p:cNvPr>
              <p:cNvSpPr>
                <a:spLocks noChangeShapeType="1"/>
              </p:cNvSpPr>
              <p:nvPr/>
            </p:nvSpPr>
            <p:spPr bwMode="auto">
              <a:xfrm>
                <a:off x="2900" y="2357"/>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9" name="Freeform 219">
                <a:extLst>
                  <a:ext uri="{FF2B5EF4-FFF2-40B4-BE49-F238E27FC236}">
                    <a16:creationId xmlns:a16="http://schemas.microsoft.com/office/drawing/2014/main" id="{A045E7AD-0B59-0445-31D6-007F3F6D7D40}"/>
                  </a:ext>
                </a:extLst>
              </p:cNvPr>
              <p:cNvSpPr>
                <a:spLocks/>
              </p:cNvSpPr>
              <p:nvPr/>
            </p:nvSpPr>
            <p:spPr bwMode="auto">
              <a:xfrm>
                <a:off x="2727" y="2112"/>
                <a:ext cx="181" cy="33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940" name="Group 220">
              <a:extLst>
                <a:ext uri="{FF2B5EF4-FFF2-40B4-BE49-F238E27FC236}">
                  <a16:creationId xmlns:a16="http://schemas.microsoft.com/office/drawing/2014/main" id="{B7341F58-FE31-9127-638E-104FC74175D8}"/>
                </a:ext>
              </a:extLst>
            </p:cNvPr>
            <p:cNvGrpSpPr>
              <a:grpSpLocks/>
            </p:cNvGrpSpPr>
            <p:nvPr/>
          </p:nvGrpSpPr>
          <p:grpSpPr bwMode="auto">
            <a:xfrm>
              <a:off x="3496" y="3223"/>
              <a:ext cx="284" cy="517"/>
              <a:chOff x="2496" y="2112"/>
              <a:chExt cx="181" cy="333"/>
            </a:xfrm>
          </p:grpSpPr>
          <p:sp>
            <p:nvSpPr>
              <p:cNvPr id="30941" name="Freeform 221">
                <a:extLst>
                  <a:ext uri="{FF2B5EF4-FFF2-40B4-BE49-F238E27FC236}">
                    <a16:creationId xmlns:a16="http://schemas.microsoft.com/office/drawing/2014/main" id="{402F5EE4-15EA-23F2-4489-AEE7F6E07527}"/>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42" name="Line 222">
                <a:extLst>
                  <a:ext uri="{FF2B5EF4-FFF2-40B4-BE49-F238E27FC236}">
                    <a16:creationId xmlns:a16="http://schemas.microsoft.com/office/drawing/2014/main" id="{57061E7C-28EA-52C6-502F-78C04D1D449E}"/>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43" name="Line 223">
                <a:extLst>
                  <a:ext uri="{FF2B5EF4-FFF2-40B4-BE49-F238E27FC236}">
                    <a16:creationId xmlns:a16="http://schemas.microsoft.com/office/drawing/2014/main" id="{C3E59340-BF06-D897-DB23-77B1FB61EA7F}"/>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0944" name="Group 224">
            <a:extLst>
              <a:ext uri="{FF2B5EF4-FFF2-40B4-BE49-F238E27FC236}">
                <a16:creationId xmlns:a16="http://schemas.microsoft.com/office/drawing/2014/main" id="{C4CD3961-EE0A-227E-3E65-4CD664579E58}"/>
              </a:ext>
            </a:extLst>
          </p:cNvPr>
          <p:cNvGrpSpPr>
            <a:grpSpLocks/>
          </p:cNvGrpSpPr>
          <p:nvPr/>
        </p:nvGrpSpPr>
        <p:grpSpPr bwMode="auto">
          <a:xfrm>
            <a:off x="1143000" y="3200400"/>
            <a:ext cx="400050" cy="1193800"/>
            <a:chOff x="2576" y="3378"/>
            <a:chExt cx="252" cy="752"/>
          </a:xfrm>
        </p:grpSpPr>
        <p:grpSp>
          <p:nvGrpSpPr>
            <p:cNvPr id="30945" name="Group 225">
              <a:extLst>
                <a:ext uri="{FF2B5EF4-FFF2-40B4-BE49-F238E27FC236}">
                  <a16:creationId xmlns:a16="http://schemas.microsoft.com/office/drawing/2014/main" id="{939A01FC-7FC8-ABC6-F368-BE8F9CBDD8D0}"/>
                </a:ext>
              </a:extLst>
            </p:cNvPr>
            <p:cNvGrpSpPr>
              <a:grpSpLocks/>
            </p:cNvGrpSpPr>
            <p:nvPr/>
          </p:nvGrpSpPr>
          <p:grpSpPr bwMode="auto">
            <a:xfrm flipH="1">
              <a:off x="2744" y="3378"/>
              <a:ext cx="84" cy="621"/>
              <a:chOff x="3936" y="3648"/>
              <a:chExt cx="197" cy="769"/>
            </a:xfrm>
          </p:grpSpPr>
          <p:sp>
            <p:nvSpPr>
              <p:cNvPr id="30946" name="Line 226">
                <a:extLst>
                  <a:ext uri="{FF2B5EF4-FFF2-40B4-BE49-F238E27FC236}">
                    <a16:creationId xmlns:a16="http://schemas.microsoft.com/office/drawing/2014/main" id="{46F260BD-5D45-A318-477D-B374772B25AD}"/>
                  </a:ext>
                </a:extLst>
              </p:cNvPr>
              <p:cNvSpPr>
                <a:spLocks noChangeShapeType="1"/>
              </p:cNvSpPr>
              <p:nvPr/>
            </p:nvSpPr>
            <p:spPr bwMode="auto">
              <a:xfrm flipH="1">
                <a:off x="4123" y="4067"/>
                <a:ext cx="0" cy="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7" name="Line 227">
                <a:extLst>
                  <a:ext uri="{FF2B5EF4-FFF2-40B4-BE49-F238E27FC236}">
                    <a16:creationId xmlns:a16="http://schemas.microsoft.com/office/drawing/2014/main" id="{15B8386E-48C0-4CFB-9E11-5314208E2CBF}"/>
                  </a:ext>
                </a:extLst>
              </p:cNvPr>
              <p:cNvSpPr>
                <a:spLocks noChangeShapeType="1"/>
              </p:cNvSpPr>
              <p:nvPr/>
            </p:nvSpPr>
            <p:spPr bwMode="auto">
              <a:xfrm flipH="1">
                <a:off x="3946" y="4009"/>
                <a:ext cx="0" cy="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8" name="Freeform 228">
                <a:extLst>
                  <a:ext uri="{FF2B5EF4-FFF2-40B4-BE49-F238E27FC236}">
                    <a16:creationId xmlns:a16="http://schemas.microsoft.com/office/drawing/2014/main" id="{FE80AB03-BCF4-0C12-3027-E1EE744B7F32}"/>
                  </a:ext>
                </a:extLst>
              </p:cNvPr>
              <p:cNvSpPr>
                <a:spLocks/>
              </p:cNvSpPr>
              <p:nvPr/>
            </p:nvSpPr>
            <p:spPr bwMode="auto">
              <a:xfrm flipH="1">
                <a:off x="3936" y="3648"/>
                <a:ext cx="197" cy="51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49" name="Line 229">
                <a:extLst>
                  <a:ext uri="{FF2B5EF4-FFF2-40B4-BE49-F238E27FC236}">
                    <a16:creationId xmlns:a16="http://schemas.microsoft.com/office/drawing/2014/main" id="{7975DCB9-BD1B-578A-A268-9675F1E62AB1}"/>
                  </a:ext>
                </a:extLst>
              </p:cNvPr>
              <p:cNvSpPr>
                <a:spLocks noChangeShapeType="1"/>
              </p:cNvSpPr>
              <p:nvPr/>
            </p:nvSpPr>
            <p:spPr bwMode="auto">
              <a:xfrm flipH="1">
                <a:off x="3960" y="3800"/>
                <a:ext cx="144" cy="26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50" name="Line 230">
                <a:extLst>
                  <a:ext uri="{FF2B5EF4-FFF2-40B4-BE49-F238E27FC236}">
                    <a16:creationId xmlns:a16="http://schemas.microsoft.com/office/drawing/2014/main" id="{1F542D26-878F-63BA-7B47-3511ABEBB5E0}"/>
                  </a:ext>
                </a:extLst>
              </p:cNvPr>
              <p:cNvSpPr>
                <a:spLocks noChangeShapeType="1"/>
              </p:cNvSpPr>
              <p:nvPr/>
            </p:nvSpPr>
            <p:spPr bwMode="auto">
              <a:xfrm>
                <a:off x="3944" y="3784"/>
                <a:ext cx="168" cy="3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0951" name="Group 231">
              <a:extLst>
                <a:ext uri="{FF2B5EF4-FFF2-40B4-BE49-F238E27FC236}">
                  <a16:creationId xmlns:a16="http://schemas.microsoft.com/office/drawing/2014/main" id="{B7665CB2-DF33-89B9-7DB0-1048D54632FE}"/>
                </a:ext>
              </a:extLst>
            </p:cNvPr>
            <p:cNvGrpSpPr>
              <a:grpSpLocks/>
            </p:cNvGrpSpPr>
            <p:nvPr/>
          </p:nvGrpSpPr>
          <p:grpSpPr bwMode="auto">
            <a:xfrm>
              <a:off x="2576" y="3496"/>
              <a:ext cx="178" cy="634"/>
              <a:chOff x="1208" y="3056"/>
              <a:chExt cx="204" cy="728"/>
            </a:xfrm>
          </p:grpSpPr>
          <p:sp>
            <p:nvSpPr>
              <p:cNvPr id="30952" name="Freeform 232">
                <a:extLst>
                  <a:ext uri="{FF2B5EF4-FFF2-40B4-BE49-F238E27FC236}">
                    <a16:creationId xmlns:a16="http://schemas.microsoft.com/office/drawing/2014/main" id="{0DF63A96-BA57-5A1D-2C33-80C9854E4904}"/>
                  </a:ext>
                </a:extLst>
              </p:cNvPr>
              <p:cNvSpPr>
                <a:spLocks/>
              </p:cNvSpPr>
              <p:nvPr/>
            </p:nvSpPr>
            <p:spPr bwMode="auto">
              <a:xfrm>
                <a:off x="1216" y="3330"/>
                <a:ext cx="1" cy="446"/>
              </a:xfrm>
              <a:custGeom>
                <a:avLst/>
                <a:gdLst>
                  <a:gd name="T0" fmla="*/ 0 w 1"/>
                  <a:gd name="T1" fmla="*/ 0 h 446"/>
                  <a:gd name="T2" fmla="*/ 0 w 1"/>
                  <a:gd name="T3" fmla="*/ 446 h 446"/>
                </a:gdLst>
                <a:ahLst/>
                <a:cxnLst>
                  <a:cxn ang="0">
                    <a:pos x="T0" y="T1"/>
                  </a:cxn>
                  <a:cxn ang="0">
                    <a:pos x="T2" y="T3"/>
                  </a:cxn>
                </a:cxnLst>
                <a:rect l="0" t="0" r="r" b="b"/>
                <a:pathLst>
                  <a:path w="1" h="446">
                    <a:moveTo>
                      <a:pt x="0" y="0"/>
                    </a:moveTo>
                    <a:lnTo>
                      <a:pt x="0" y="446"/>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0953" name="Group 233">
                <a:extLst>
                  <a:ext uri="{FF2B5EF4-FFF2-40B4-BE49-F238E27FC236}">
                    <a16:creationId xmlns:a16="http://schemas.microsoft.com/office/drawing/2014/main" id="{DB6D7875-336B-D127-EE92-A83168593F0E}"/>
                  </a:ext>
                </a:extLst>
              </p:cNvPr>
              <p:cNvGrpSpPr>
                <a:grpSpLocks/>
              </p:cNvGrpSpPr>
              <p:nvPr/>
            </p:nvGrpSpPr>
            <p:grpSpPr bwMode="auto">
              <a:xfrm>
                <a:off x="1208" y="3056"/>
                <a:ext cx="204" cy="372"/>
                <a:chOff x="2496" y="2112"/>
                <a:chExt cx="181" cy="333"/>
              </a:xfrm>
            </p:grpSpPr>
            <p:sp>
              <p:nvSpPr>
                <p:cNvPr id="30954" name="Freeform 234">
                  <a:extLst>
                    <a:ext uri="{FF2B5EF4-FFF2-40B4-BE49-F238E27FC236}">
                      <a16:creationId xmlns:a16="http://schemas.microsoft.com/office/drawing/2014/main" id="{DC4B4488-0634-A9DF-C05D-C0E140C2706A}"/>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55" name="Line 235">
                  <a:extLst>
                    <a:ext uri="{FF2B5EF4-FFF2-40B4-BE49-F238E27FC236}">
                      <a16:creationId xmlns:a16="http://schemas.microsoft.com/office/drawing/2014/main" id="{BAA51149-A2F1-FBD3-4176-C2724D273891}"/>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56" name="Line 236">
                  <a:extLst>
                    <a:ext uri="{FF2B5EF4-FFF2-40B4-BE49-F238E27FC236}">
                      <a16:creationId xmlns:a16="http://schemas.microsoft.com/office/drawing/2014/main" id="{A241183B-9279-6C61-E665-657D8680E2FC}"/>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0957" name="Freeform 237">
                <a:extLst>
                  <a:ext uri="{FF2B5EF4-FFF2-40B4-BE49-F238E27FC236}">
                    <a16:creationId xmlns:a16="http://schemas.microsoft.com/office/drawing/2014/main" id="{1106DCAE-0EF3-CC2F-395F-06C99BDD1B5D}"/>
                  </a:ext>
                </a:extLst>
              </p:cNvPr>
              <p:cNvSpPr>
                <a:spLocks/>
              </p:cNvSpPr>
              <p:nvPr/>
            </p:nvSpPr>
            <p:spPr bwMode="auto">
              <a:xfrm>
                <a:off x="1408" y="3338"/>
                <a:ext cx="1" cy="446"/>
              </a:xfrm>
              <a:custGeom>
                <a:avLst/>
                <a:gdLst>
                  <a:gd name="T0" fmla="*/ 0 w 1"/>
                  <a:gd name="T1" fmla="*/ 0 h 446"/>
                  <a:gd name="T2" fmla="*/ 0 w 1"/>
                  <a:gd name="T3" fmla="*/ 446 h 446"/>
                </a:gdLst>
                <a:ahLst/>
                <a:cxnLst>
                  <a:cxn ang="0">
                    <a:pos x="T0" y="T1"/>
                  </a:cxn>
                  <a:cxn ang="0">
                    <a:pos x="T2" y="T3"/>
                  </a:cxn>
                </a:cxnLst>
                <a:rect l="0" t="0" r="r" b="b"/>
                <a:pathLst>
                  <a:path w="1" h="446">
                    <a:moveTo>
                      <a:pt x="0" y="0"/>
                    </a:moveTo>
                    <a:lnTo>
                      <a:pt x="0" y="446"/>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30958" name="Group 238">
            <a:extLst>
              <a:ext uri="{FF2B5EF4-FFF2-40B4-BE49-F238E27FC236}">
                <a16:creationId xmlns:a16="http://schemas.microsoft.com/office/drawing/2014/main" id="{9ECB28D6-94DF-A7C6-DCE2-2E2236715D41}"/>
              </a:ext>
            </a:extLst>
          </p:cNvPr>
          <p:cNvGrpSpPr>
            <a:grpSpLocks/>
          </p:cNvGrpSpPr>
          <p:nvPr/>
        </p:nvGrpSpPr>
        <p:grpSpPr bwMode="auto">
          <a:xfrm flipH="1">
            <a:off x="127000" y="6667500"/>
            <a:ext cx="579438" cy="854075"/>
            <a:chOff x="3642" y="3090"/>
            <a:chExt cx="356" cy="525"/>
          </a:xfrm>
        </p:grpSpPr>
        <p:sp>
          <p:nvSpPr>
            <p:cNvPr id="30959" name="Freeform 239">
              <a:extLst>
                <a:ext uri="{FF2B5EF4-FFF2-40B4-BE49-F238E27FC236}">
                  <a16:creationId xmlns:a16="http://schemas.microsoft.com/office/drawing/2014/main" id="{F3570915-6C79-06C7-6572-05BB97E2B2AB}"/>
                </a:ext>
              </a:extLst>
            </p:cNvPr>
            <p:cNvSpPr>
              <a:spLocks/>
            </p:cNvSpPr>
            <p:nvPr/>
          </p:nvSpPr>
          <p:spPr bwMode="auto">
            <a:xfrm>
              <a:off x="3843" y="3192"/>
              <a:ext cx="118" cy="186"/>
            </a:xfrm>
            <a:custGeom>
              <a:avLst/>
              <a:gdLst>
                <a:gd name="T0" fmla="*/ 0 w 246"/>
                <a:gd name="T1" fmla="*/ 8 h 369"/>
                <a:gd name="T2" fmla="*/ 234 w 246"/>
                <a:gd name="T3" fmla="*/ 369 h 369"/>
                <a:gd name="T4" fmla="*/ 246 w 246"/>
                <a:gd name="T5" fmla="*/ 362 h 369"/>
                <a:gd name="T6" fmla="*/ 11 w 246"/>
                <a:gd name="T7" fmla="*/ 0 h 369"/>
                <a:gd name="T8" fmla="*/ 0 w 246"/>
                <a:gd name="T9" fmla="*/ 8 h 369"/>
              </a:gdLst>
              <a:ahLst/>
              <a:cxnLst>
                <a:cxn ang="0">
                  <a:pos x="T0" y="T1"/>
                </a:cxn>
                <a:cxn ang="0">
                  <a:pos x="T2" y="T3"/>
                </a:cxn>
                <a:cxn ang="0">
                  <a:pos x="T4" y="T5"/>
                </a:cxn>
                <a:cxn ang="0">
                  <a:pos x="T6" y="T7"/>
                </a:cxn>
                <a:cxn ang="0">
                  <a:pos x="T8" y="T9"/>
                </a:cxn>
              </a:cxnLst>
              <a:rect l="0" t="0" r="r" b="b"/>
              <a:pathLst>
                <a:path w="246" h="369">
                  <a:moveTo>
                    <a:pt x="0" y="8"/>
                  </a:moveTo>
                  <a:lnTo>
                    <a:pt x="234" y="369"/>
                  </a:lnTo>
                  <a:lnTo>
                    <a:pt x="246" y="362"/>
                  </a:lnTo>
                  <a:lnTo>
                    <a:pt x="11"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0" name="Freeform 240">
              <a:extLst>
                <a:ext uri="{FF2B5EF4-FFF2-40B4-BE49-F238E27FC236}">
                  <a16:creationId xmlns:a16="http://schemas.microsoft.com/office/drawing/2014/main" id="{317655EC-C786-C8C0-A076-BB1887579DE4}"/>
                </a:ext>
              </a:extLst>
            </p:cNvPr>
            <p:cNvSpPr>
              <a:spLocks/>
            </p:cNvSpPr>
            <p:nvPr/>
          </p:nvSpPr>
          <p:spPr bwMode="auto">
            <a:xfrm>
              <a:off x="3733" y="3262"/>
              <a:ext cx="121" cy="190"/>
            </a:xfrm>
            <a:custGeom>
              <a:avLst/>
              <a:gdLst>
                <a:gd name="T0" fmla="*/ 0 w 250"/>
                <a:gd name="T1" fmla="*/ 7 h 376"/>
                <a:gd name="T2" fmla="*/ 238 w 250"/>
                <a:gd name="T3" fmla="*/ 376 h 376"/>
                <a:gd name="T4" fmla="*/ 250 w 250"/>
                <a:gd name="T5" fmla="*/ 369 h 376"/>
                <a:gd name="T6" fmla="*/ 11 w 250"/>
                <a:gd name="T7" fmla="*/ 0 h 376"/>
                <a:gd name="T8" fmla="*/ 0 w 250"/>
                <a:gd name="T9" fmla="*/ 7 h 376"/>
              </a:gdLst>
              <a:ahLst/>
              <a:cxnLst>
                <a:cxn ang="0">
                  <a:pos x="T0" y="T1"/>
                </a:cxn>
                <a:cxn ang="0">
                  <a:pos x="T2" y="T3"/>
                </a:cxn>
                <a:cxn ang="0">
                  <a:pos x="T4" y="T5"/>
                </a:cxn>
                <a:cxn ang="0">
                  <a:pos x="T6" y="T7"/>
                </a:cxn>
                <a:cxn ang="0">
                  <a:pos x="T8" y="T9"/>
                </a:cxn>
              </a:cxnLst>
              <a:rect l="0" t="0" r="r" b="b"/>
              <a:pathLst>
                <a:path w="250" h="376">
                  <a:moveTo>
                    <a:pt x="0" y="7"/>
                  </a:moveTo>
                  <a:lnTo>
                    <a:pt x="238" y="376"/>
                  </a:lnTo>
                  <a:lnTo>
                    <a:pt x="250" y="369"/>
                  </a:lnTo>
                  <a:lnTo>
                    <a:pt x="11"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1" name="Freeform 241">
              <a:extLst>
                <a:ext uri="{FF2B5EF4-FFF2-40B4-BE49-F238E27FC236}">
                  <a16:creationId xmlns:a16="http://schemas.microsoft.com/office/drawing/2014/main" id="{0198DAE9-0445-B26A-A2E0-59B334280BA1}"/>
                </a:ext>
              </a:extLst>
            </p:cNvPr>
            <p:cNvSpPr>
              <a:spLocks/>
            </p:cNvSpPr>
            <p:nvPr/>
          </p:nvSpPr>
          <p:spPr bwMode="auto">
            <a:xfrm>
              <a:off x="3722" y="3145"/>
              <a:ext cx="198" cy="266"/>
            </a:xfrm>
            <a:custGeom>
              <a:avLst/>
              <a:gdLst>
                <a:gd name="T0" fmla="*/ 85 w 410"/>
                <a:gd name="T1" fmla="*/ 0 h 526"/>
                <a:gd name="T2" fmla="*/ 0 w 410"/>
                <a:gd name="T3" fmla="*/ 57 h 526"/>
                <a:gd name="T4" fmla="*/ 63 w 410"/>
                <a:gd name="T5" fmla="*/ 143 h 526"/>
                <a:gd name="T6" fmla="*/ 11 w 410"/>
                <a:gd name="T7" fmla="*/ 177 h 526"/>
                <a:gd name="T8" fmla="*/ 0 w 410"/>
                <a:gd name="T9" fmla="*/ 217 h 526"/>
                <a:gd name="T10" fmla="*/ 154 w 410"/>
                <a:gd name="T11" fmla="*/ 457 h 526"/>
                <a:gd name="T12" fmla="*/ 251 w 410"/>
                <a:gd name="T13" fmla="*/ 526 h 526"/>
                <a:gd name="T14" fmla="*/ 410 w 410"/>
                <a:gd name="T15" fmla="*/ 423 h 526"/>
                <a:gd name="T16" fmla="*/ 399 w 410"/>
                <a:gd name="T17" fmla="*/ 309 h 526"/>
                <a:gd name="T18" fmla="*/ 239 w 410"/>
                <a:gd name="T19" fmla="*/ 57 h 526"/>
                <a:gd name="T20" fmla="*/ 194 w 410"/>
                <a:gd name="T21" fmla="*/ 52 h 526"/>
                <a:gd name="T22" fmla="*/ 142 w 410"/>
                <a:gd name="T23" fmla="*/ 86 h 526"/>
                <a:gd name="T24" fmla="*/ 85 w 410"/>
                <a:gd name="T25"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0" h="526">
                  <a:moveTo>
                    <a:pt x="85" y="0"/>
                  </a:moveTo>
                  <a:lnTo>
                    <a:pt x="0" y="57"/>
                  </a:lnTo>
                  <a:lnTo>
                    <a:pt x="63" y="143"/>
                  </a:lnTo>
                  <a:lnTo>
                    <a:pt x="11" y="177"/>
                  </a:lnTo>
                  <a:lnTo>
                    <a:pt x="0" y="217"/>
                  </a:lnTo>
                  <a:lnTo>
                    <a:pt x="154" y="457"/>
                  </a:lnTo>
                  <a:lnTo>
                    <a:pt x="251" y="526"/>
                  </a:lnTo>
                  <a:lnTo>
                    <a:pt x="410" y="423"/>
                  </a:lnTo>
                  <a:lnTo>
                    <a:pt x="399" y="309"/>
                  </a:lnTo>
                  <a:lnTo>
                    <a:pt x="239" y="57"/>
                  </a:lnTo>
                  <a:lnTo>
                    <a:pt x="194" y="52"/>
                  </a:lnTo>
                  <a:lnTo>
                    <a:pt x="142" y="86"/>
                  </a:lnTo>
                  <a:lnTo>
                    <a:pt x="85"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62" name="Freeform 242">
              <a:extLst>
                <a:ext uri="{FF2B5EF4-FFF2-40B4-BE49-F238E27FC236}">
                  <a16:creationId xmlns:a16="http://schemas.microsoft.com/office/drawing/2014/main" id="{334DDE33-4078-E73A-A982-C40F17507E13}"/>
                </a:ext>
              </a:extLst>
            </p:cNvPr>
            <p:cNvSpPr>
              <a:spLocks/>
            </p:cNvSpPr>
            <p:nvPr/>
          </p:nvSpPr>
          <p:spPr bwMode="auto">
            <a:xfrm>
              <a:off x="3843" y="3365"/>
              <a:ext cx="116" cy="85"/>
            </a:xfrm>
            <a:custGeom>
              <a:avLst/>
              <a:gdLst>
                <a:gd name="T0" fmla="*/ 242 w 242"/>
                <a:gd name="T1" fmla="*/ 23 h 169"/>
                <a:gd name="T2" fmla="*/ 15 w 242"/>
                <a:gd name="T3" fmla="*/ 169 h 169"/>
                <a:gd name="T4" fmla="*/ 0 w 242"/>
                <a:gd name="T5" fmla="*/ 146 h 169"/>
                <a:gd name="T6" fmla="*/ 227 w 242"/>
                <a:gd name="T7" fmla="*/ 0 h 169"/>
                <a:gd name="T8" fmla="*/ 242 w 242"/>
                <a:gd name="T9" fmla="*/ 23 h 169"/>
              </a:gdLst>
              <a:ahLst/>
              <a:cxnLst>
                <a:cxn ang="0">
                  <a:pos x="T0" y="T1"/>
                </a:cxn>
                <a:cxn ang="0">
                  <a:pos x="T2" y="T3"/>
                </a:cxn>
                <a:cxn ang="0">
                  <a:pos x="T4" y="T5"/>
                </a:cxn>
                <a:cxn ang="0">
                  <a:pos x="T6" y="T7"/>
                </a:cxn>
                <a:cxn ang="0">
                  <a:pos x="T8" y="T9"/>
                </a:cxn>
              </a:cxnLst>
              <a:rect l="0" t="0" r="r" b="b"/>
              <a:pathLst>
                <a:path w="242" h="169">
                  <a:moveTo>
                    <a:pt x="242" y="23"/>
                  </a:moveTo>
                  <a:lnTo>
                    <a:pt x="15" y="169"/>
                  </a:lnTo>
                  <a:lnTo>
                    <a:pt x="0" y="146"/>
                  </a:lnTo>
                  <a:lnTo>
                    <a:pt x="227" y="0"/>
                  </a:lnTo>
                  <a:lnTo>
                    <a:pt x="24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3" name="Freeform 243">
              <a:extLst>
                <a:ext uri="{FF2B5EF4-FFF2-40B4-BE49-F238E27FC236}">
                  <a16:creationId xmlns:a16="http://schemas.microsoft.com/office/drawing/2014/main" id="{085CE4F0-A79B-9C95-E9C9-A606E9B38EE8}"/>
                </a:ext>
              </a:extLst>
            </p:cNvPr>
            <p:cNvSpPr>
              <a:spLocks/>
            </p:cNvSpPr>
            <p:nvPr/>
          </p:nvSpPr>
          <p:spPr bwMode="auto">
            <a:xfrm>
              <a:off x="3902" y="3408"/>
              <a:ext cx="81" cy="127"/>
            </a:xfrm>
            <a:custGeom>
              <a:avLst/>
              <a:gdLst>
                <a:gd name="T0" fmla="*/ 0 w 169"/>
                <a:gd name="T1" fmla="*/ 8 h 253"/>
                <a:gd name="T2" fmla="*/ 157 w 169"/>
                <a:gd name="T3" fmla="*/ 253 h 253"/>
                <a:gd name="T4" fmla="*/ 169 w 169"/>
                <a:gd name="T5" fmla="*/ 246 h 253"/>
                <a:gd name="T6" fmla="*/ 11 w 169"/>
                <a:gd name="T7" fmla="*/ 0 h 253"/>
                <a:gd name="T8" fmla="*/ 0 w 169"/>
                <a:gd name="T9" fmla="*/ 8 h 253"/>
              </a:gdLst>
              <a:ahLst/>
              <a:cxnLst>
                <a:cxn ang="0">
                  <a:pos x="T0" y="T1"/>
                </a:cxn>
                <a:cxn ang="0">
                  <a:pos x="T2" y="T3"/>
                </a:cxn>
                <a:cxn ang="0">
                  <a:pos x="T4" y="T5"/>
                </a:cxn>
                <a:cxn ang="0">
                  <a:pos x="T6" y="T7"/>
                </a:cxn>
                <a:cxn ang="0">
                  <a:pos x="T8" y="T9"/>
                </a:cxn>
              </a:cxnLst>
              <a:rect l="0" t="0" r="r" b="b"/>
              <a:pathLst>
                <a:path w="169" h="253">
                  <a:moveTo>
                    <a:pt x="0" y="8"/>
                  </a:moveTo>
                  <a:lnTo>
                    <a:pt x="157" y="253"/>
                  </a:lnTo>
                  <a:lnTo>
                    <a:pt x="169" y="246"/>
                  </a:lnTo>
                  <a:lnTo>
                    <a:pt x="11"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4" name="Freeform 244">
              <a:extLst>
                <a:ext uri="{FF2B5EF4-FFF2-40B4-BE49-F238E27FC236}">
                  <a16:creationId xmlns:a16="http://schemas.microsoft.com/office/drawing/2014/main" id="{37A96C84-60A2-1C1A-A478-6B76A047B747}"/>
                </a:ext>
              </a:extLst>
            </p:cNvPr>
            <p:cNvSpPr>
              <a:spLocks/>
            </p:cNvSpPr>
            <p:nvPr/>
          </p:nvSpPr>
          <p:spPr bwMode="auto">
            <a:xfrm>
              <a:off x="3953" y="3507"/>
              <a:ext cx="45" cy="44"/>
            </a:xfrm>
            <a:custGeom>
              <a:avLst/>
              <a:gdLst>
                <a:gd name="T0" fmla="*/ 93 w 93"/>
                <a:gd name="T1" fmla="*/ 50 h 88"/>
                <a:gd name="T2" fmla="*/ 35 w 93"/>
                <a:gd name="T3" fmla="*/ 88 h 88"/>
                <a:gd name="T4" fmla="*/ 0 w 93"/>
                <a:gd name="T5" fmla="*/ 38 h 88"/>
                <a:gd name="T6" fmla="*/ 58 w 93"/>
                <a:gd name="T7" fmla="*/ 0 h 88"/>
                <a:gd name="T8" fmla="*/ 93 w 93"/>
                <a:gd name="T9" fmla="*/ 50 h 88"/>
              </a:gdLst>
              <a:ahLst/>
              <a:cxnLst>
                <a:cxn ang="0">
                  <a:pos x="T0" y="T1"/>
                </a:cxn>
                <a:cxn ang="0">
                  <a:pos x="T2" y="T3"/>
                </a:cxn>
                <a:cxn ang="0">
                  <a:pos x="T4" y="T5"/>
                </a:cxn>
                <a:cxn ang="0">
                  <a:pos x="T6" y="T7"/>
                </a:cxn>
                <a:cxn ang="0">
                  <a:pos x="T8" y="T9"/>
                </a:cxn>
              </a:cxnLst>
              <a:rect l="0" t="0" r="r" b="b"/>
              <a:pathLst>
                <a:path w="93" h="88">
                  <a:moveTo>
                    <a:pt x="93" y="50"/>
                  </a:moveTo>
                  <a:lnTo>
                    <a:pt x="35" y="88"/>
                  </a:lnTo>
                  <a:lnTo>
                    <a:pt x="0" y="38"/>
                  </a:lnTo>
                  <a:lnTo>
                    <a:pt x="58" y="0"/>
                  </a:lnTo>
                  <a:lnTo>
                    <a:pt x="93"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5" name="Rectangle 245">
              <a:extLst>
                <a:ext uri="{FF2B5EF4-FFF2-40B4-BE49-F238E27FC236}">
                  <a16:creationId xmlns:a16="http://schemas.microsoft.com/office/drawing/2014/main" id="{BF4A9220-5952-4A71-95D9-8B2C707CAA5D}"/>
                </a:ext>
              </a:extLst>
            </p:cNvPr>
            <p:cNvSpPr>
              <a:spLocks noChangeArrowheads="1"/>
            </p:cNvSpPr>
            <p:nvPr/>
          </p:nvSpPr>
          <p:spPr bwMode="auto">
            <a:xfrm>
              <a:off x="3822" y="3599"/>
              <a:ext cx="133"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966" name="Rectangle 246">
              <a:extLst>
                <a:ext uri="{FF2B5EF4-FFF2-40B4-BE49-F238E27FC236}">
                  <a16:creationId xmlns:a16="http://schemas.microsoft.com/office/drawing/2014/main" id="{8F18C145-D374-4CE2-827F-0F754FF669D4}"/>
                </a:ext>
              </a:extLst>
            </p:cNvPr>
            <p:cNvSpPr>
              <a:spLocks noChangeArrowheads="1"/>
            </p:cNvSpPr>
            <p:nvPr/>
          </p:nvSpPr>
          <p:spPr bwMode="auto">
            <a:xfrm>
              <a:off x="3706" y="3439"/>
              <a:ext cx="7"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967" name="Rectangle 247">
              <a:extLst>
                <a:ext uri="{FF2B5EF4-FFF2-40B4-BE49-F238E27FC236}">
                  <a16:creationId xmlns:a16="http://schemas.microsoft.com/office/drawing/2014/main" id="{BB639394-A993-A2ED-FE1F-0DFD961AAFE6}"/>
                </a:ext>
              </a:extLst>
            </p:cNvPr>
            <p:cNvSpPr>
              <a:spLocks noChangeArrowheads="1"/>
            </p:cNvSpPr>
            <p:nvPr/>
          </p:nvSpPr>
          <p:spPr bwMode="auto">
            <a:xfrm>
              <a:off x="3883" y="3406"/>
              <a:ext cx="15"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968" name="Freeform 248">
              <a:extLst>
                <a:ext uri="{FF2B5EF4-FFF2-40B4-BE49-F238E27FC236}">
                  <a16:creationId xmlns:a16="http://schemas.microsoft.com/office/drawing/2014/main" id="{9D09EDB7-7006-4FF0-F034-06050EA9AD96}"/>
                </a:ext>
              </a:extLst>
            </p:cNvPr>
            <p:cNvSpPr>
              <a:spLocks/>
            </p:cNvSpPr>
            <p:nvPr/>
          </p:nvSpPr>
          <p:spPr bwMode="auto">
            <a:xfrm>
              <a:off x="3830" y="3567"/>
              <a:ext cx="20" cy="36"/>
            </a:xfrm>
            <a:custGeom>
              <a:avLst/>
              <a:gdLst>
                <a:gd name="T0" fmla="*/ 42 w 42"/>
                <a:gd name="T1" fmla="*/ 4 h 73"/>
                <a:gd name="T2" fmla="*/ 11 w 42"/>
                <a:gd name="T3" fmla="*/ 73 h 73"/>
                <a:gd name="T4" fmla="*/ 0 w 42"/>
                <a:gd name="T5" fmla="*/ 69 h 73"/>
                <a:gd name="T6" fmla="*/ 31 w 42"/>
                <a:gd name="T7" fmla="*/ 0 h 73"/>
                <a:gd name="T8" fmla="*/ 42 w 42"/>
                <a:gd name="T9" fmla="*/ 4 h 73"/>
              </a:gdLst>
              <a:ahLst/>
              <a:cxnLst>
                <a:cxn ang="0">
                  <a:pos x="T0" y="T1"/>
                </a:cxn>
                <a:cxn ang="0">
                  <a:pos x="T2" y="T3"/>
                </a:cxn>
                <a:cxn ang="0">
                  <a:pos x="T4" y="T5"/>
                </a:cxn>
                <a:cxn ang="0">
                  <a:pos x="T6" y="T7"/>
                </a:cxn>
                <a:cxn ang="0">
                  <a:pos x="T8" y="T9"/>
                </a:cxn>
              </a:cxnLst>
              <a:rect l="0" t="0" r="r" b="b"/>
              <a:pathLst>
                <a:path w="42" h="73">
                  <a:moveTo>
                    <a:pt x="42" y="4"/>
                  </a:moveTo>
                  <a:lnTo>
                    <a:pt x="11" y="73"/>
                  </a:lnTo>
                  <a:lnTo>
                    <a:pt x="0" y="69"/>
                  </a:lnTo>
                  <a:lnTo>
                    <a:pt x="31" y="0"/>
                  </a:lnTo>
                  <a:lnTo>
                    <a:pt x="4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69" name="Freeform 249">
              <a:extLst>
                <a:ext uri="{FF2B5EF4-FFF2-40B4-BE49-F238E27FC236}">
                  <a16:creationId xmlns:a16="http://schemas.microsoft.com/office/drawing/2014/main" id="{5AB0045B-1F28-4B5C-61C0-A77DF420D6B3}"/>
                </a:ext>
              </a:extLst>
            </p:cNvPr>
            <p:cNvSpPr>
              <a:spLocks/>
            </p:cNvSpPr>
            <p:nvPr/>
          </p:nvSpPr>
          <p:spPr bwMode="auto">
            <a:xfrm>
              <a:off x="3935" y="3571"/>
              <a:ext cx="20" cy="32"/>
            </a:xfrm>
            <a:custGeom>
              <a:avLst/>
              <a:gdLst>
                <a:gd name="T0" fmla="*/ 0 w 42"/>
                <a:gd name="T1" fmla="*/ 3 h 65"/>
                <a:gd name="T2" fmla="*/ 31 w 42"/>
                <a:gd name="T3" fmla="*/ 65 h 65"/>
                <a:gd name="T4" fmla="*/ 42 w 42"/>
                <a:gd name="T5" fmla="*/ 61 h 65"/>
                <a:gd name="T6" fmla="*/ 11 w 42"/>
                <a:gd name="T7" fmla="*/ 0 h 65"/>
                <a:gd name="T8" fmla="*/ 0 w 42"/>
                <a:gd name="T9" fmla="*/ 3 h 65"/>
              </a:gdLst>
              <a:ahLst/>
              <a:cxnLst>
                <a:cxn ang="0">
                  <a:pos x="T0" y="T1"/>
                </a:cxn>
                <a:cxn ang="0">
                  <a:pos x="T2" y="T3"/>
                </a:cxn>
                <a:cxn ang="0">
                  <a:pos x="T4" y="T5"/>
                </a:cxn>
                <a:cxn ang="0">
                  <a:pos x="T6" y="T7"/>
                </a:cxn>
                <a:cxn ang="0">
                  <a:pos x="T8" y="T9"/>
                </a:cxn>
              </a:cxnLst>
              <a:rect l="0" t="0" r="r" b="b"/>
              <a:pathLst>
                <a:path w="42" h="65">
                  <a:moveTo>
                    <a:pt x="0" y="3"/>
                  </a:moveTo>
                  <a:lnTo>
                    <a:pt x="31" y="65"/>
                  </a:lnTo>
                  <a:lnTo>
                    <a:pt x="42" y="61"/>
                  </a:lnTo>
                  <a:lnTo>
                    <a:pt x="1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70" name="Rectangle 250">
              <a:extLst>
                <a:ext uri="{FF2B5EF4-FFF2-40B4-BE49-F238E27FC236}">
                  <a16:creationId xmlns:a16="http://schemas.microsoft.com/office/drawing/2014/main" id="{663B7494-DB81-04C0-22C2-830ADC6EE8A0}"/>
                </a:ext>
              </a:extLst>
            </p:cNvPr>
            <p:cNvSpPr>
              <a:spLocks noChangeArrowheads="1"/>
            </p:cNvSpPr>
            <p:nvPr/>
          </p:nvSpPr>
          <p:spPr bwMode="auto">
            <a:xfrm>
              <a:off x="3846" y="3569"/>
              <a:ext cx="94"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971" name="Freeform 251">
              <a:extLst>
                <a:ext uri="{FF2B5EF4-FFF2-40B4-BE49-F238E27FC236}">
                  <a16:creationId xmlns:a16="http://schemas.microsoft.com/office/drawing/2014/main" id="{747AE199-DCEC-C50D-BD62-D3BD2B35F898}"/>
                </a:ext>
              </a:extLst>
            </p:cNvPr>
            <p:cNvSpPr>
              <a:spLocks/>
            </p:cNvSpPr>
            <p:nvPr/>
          </p:nvSpPr>
          <p:spPr bwMode="auto">
            <a:xfrm>
              <a:off x="3683" y="3103"/>
              <a:ext cx="88" cy="82"/>
            </a:xfrm>
            <a:custGeom>
              <a:avLst/>
              <a:gdLst>
                <a:gd name="T0" fmla="*/ 183 w 183"/>
                <a:gd name="T1" fmla="*/ 0 h 163"/>
                <a:gd name="T2" fmla="*/ 164 w 183"/>
                <a:gd name="T3" fmla="*/ 2 h 163"/>
                <a:gd name="T4" fmla="*/ 147 w 183"/>
                <a:gd name="T5" fmla="*/ 4 h 163"/>
                <a:gd name="T6" fmla="*/ 129 w 183"/>
                <a:gd name="T7" fmla="*/ 7 h 163"/>
                <a:gd name="T8" fmla="*/ 112 w 183"/>
                <a:gd name="T9" fmla="*/ 12 h 163"/>
                <a:gd name="T10" fmla="*/ 98 w 183"/>
                <a:gd name="T11" fmla="*/ 19 h 163"/>
                <a:gd name="T12" fmla="*/ 82 w 183"/>
                <a:gd name="T13" fmla="*/ 27 h 163"/>
                <a:gd name="T14" fmla="*/ 69 w 183"/>
                <a:gd name="T15" fmla="*/ 36 h 163"/>
                <a:gd name="T16" fmla="*/ 55 w 183"/>
                <a:gd name="T17" fmla="*/ 47 h 163"/>
                <a:gd name="T18" fmla="*/ 43 w 183"/>
                <a:gd name="T19" fmla="*/ 58 h 163"/>
                <a:gd name="T20" fmla="*/ 32 w 183"/>
                <a:gd name="T21" fmla="*/ 71 h 163"/>
                <a:gd name="T22" fmla="*/ 23 w 183"/>
                <a:gd name="T23" fmla="*/ 84 h 163"/>
                <a:gd name="T24" fmla="*/ 16 w 183"/>
                <a:gd name="T25" fmla="*/ 98 h 163"/>
                <a:gd name="T26" fmla="*/ 9 w 183"/>
                <a:gd name="T27" fmla="*/ 113 h 163"/>
                <a:gd name="T28" fmla="*/ 4 w 183"/>
                <a:gd name="T29" fmla="*/ 129 h 163"/>
                <a:gd name="T30" fmla="*/ 2 w 183"/>
                <a:gd name="T31" fmla="*/ 144 h 163"/>
                <a:gd name="T32" fmla="*/ 1 w 183"/>
                <a:gd name="T33" fmla="*/ 162 h 163"/>
                <a:gd name="T34" fmla="*/ 0 w 183"/>
                <a:gd name="T35" fmla="*/ 162 h 163"/>
                <a:gd name="T36" fmla="*/ 1 w 183"/>
                <a:gd name="T37"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3" h="163">
                  <a:moveTo>
                    <a:pt x="183" y="0"/>
                  </a:moveTo>
                  <a:lnTo>
                    <a:pt x="164" y="2"/>
                  </a:lnTo>
                  <a:lnTo>
                    <a:pt x="147" y="4"/>
                  </a:lnTo>
                  <a:lnTo>
                    <a:pt x="129" y="7"/>
                  </a:lnTo>
                  <a:lnTo>
                    <a:pt x="112" y="12"/>
                  </a:lnTo>
                  <a:lnTo>
                    <a:pt x="98" y="19"/>
                  </a:lnTo>
                  <a:lnTo>
                    <a:pt x="82" y="27"/>
                  </a:lnTo>
                  <a:lnTo>
                    <a:pt x="69" y="36"/>
                  </a:lnTo>
                  <a:lnTo>
                    <a:pt x="55" y="47"/>
                  </a:lnTo>
                  <a:lnTo>
                    <a:pt x="43" y="58"/>
                  </a:lnTo>
                  <a:lnTo>
                    <a:pt x="32" y="71"/>
                  </a:lnTo>
                  <a:lnTo>
                    <a:pt x="23" y="84"/>
                  </a:lnTo>
                  <a:lnTo>
                    <a:pt x="16" y="98"/>
                  </a:lnTo>
                  <a:lnTo>
                    <a:pt x="9" y="113"/>
                  </a:lnTo>
                  <a:lnTo>
                    <a:pt x="4" y="129"/>
                  </a:lnTo>
                  <a:lnTo>
                    <a:pt x="2" y="144"/>
                  </a:lnTo>
                  <a:lnTo>
                    <a:pt x="1" y="162"/>
                  </a:lnTo>
                  <a:lnTo>
                    <a:pt x="0" y="162"/>
                  </a:lnTo>
                  <a:lnTo>
                    <a:pt x="1" y="163"/>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nvGrpSpPr>
            <p:cNvPr id="30972" name="Group 252">
              <a:extLst>
                <a:ext uri="{FF2B5EF4-FFF2-40B4-BE49-F238E27FC236}">
                  <a16:creationId xmlns:a16="http://schemas.microsoft.com/office/drawing/2014/main" id="{CDBC383D-85D0-5B26-C6D4-FA73A292E870}"/>
                </a:ext>
              </a:extLst>
            </p:cNvPr>
            <p:cNvGrpSpPr>
              <a:grpSpLocks/>
            </p:cNvGrpSpPr>
            <p:nvPr/>
          </p:nvGrpSpPr>
          <p:grpSpPr bwMode="auto">
            <a:xfrm>
              <a:off x="3757" y="3090"/>
              <a:ext cx="20" cy="33"/>
              <a:chOff x="2171" y="891"/>
              <a:chExt cx="42" cy="66"/>
            </a:xfrm>
          </p:grpSpPr>
          <p:sp>
            <p:nvSpPr>
              <p:cNvPr id="30973" name="Line 253">
                <a:extLst>
                  <a:ext uri="{FF2B5EF4-FFF2-40B4-BE49-F238E27FC236}">
                    <a16:creationId xmlns:a16="http://schemas.microsoft.com/office/drawing/2014/main" id="{8A7CD7C2-C8F1-B25B-AB4D-03157B56FC64}"/>
                  </a:ext>
                </a:extLst>
              </p:cNvPr>
              <p:cNvSpPr>
                <a:spLocks noChangeShapeType="1"/>
              </p:cNvSpPr>
              <p:nvPr/>
            </p:nvSpPr>
            <p:spPr bwMode="auto">
              <a:xfrm flipH="1">
                <a:off x="2183" y="920"/>
                <a:ext cx="28" cy="3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74" name="Line 254">
                <a:extLst>
                  <a:ext uri="{FF2B5EF4-FFF2-40B4-BE49-F238E27FC236}">
                    <a16:creationId xmlns:a16="http://schemas.microsoft.com/office/drawing/2014/main" id="{C8ADE7FD-EFCC-5937-6D04-152135BDDA10}"/>
                  </a:ext>
                </a:extLst>
              </p:cNvPr>
              <p:cNvSpPr>
                <a:spLocks noChangeShapeType="1"/>
              </p:cNvSpPr>
              <p:nvPr/>
            </p:nvSpPr>
            <p:spPr bwMode="auto">
              <a:xfrm flipH="1" flipV="1">
                <a:off x="2171" y="891"/>
                <a:ext cx="42" cy="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30975" name="Group 255">
              <a:extLst>
                <a:ext uri="{FF2B5EF4-FFF2-40B4-BE49-F238E27FC236}">
                  <a16:creationId xmlns:a16="http://schemas.microsoft.com/office/drawing/2014/main" id="{D1966552-8F30-E98A-D23D-806618CA0B22}"/>
                </a:ext>
              </a:extLst>
            </p:cNvPr>
            <p:cNvGrpSpPr>
              <a:grpSpLocks/>
            </p:cNvGrpSpPr>
            <p:nvPr/>
          </p:nvGrpSpPr>
          <p:grpSpPr bwMode="auto">
            <a:xfrm>
              <a:off x="3672" y="3168"/>
              <a:ext cx="32" cy="22"/>
              <a:chOff x="1995" y="1046"/>
              <a:chExt cx="66" cy="44"/>
            </a:xfrm>
          </p:grpSpPr>
          <p:sp>
            <p:nvSpPr>
              <p:cNvPr id="30976" name="Line 256">
                <a:extLst>
                  <a:ext uri="{FF2B5EF4-FFF2-40B4-BE49-F238E27FC236}">
                    <a16:creationId xmlns:a16="http://schemas.microsoft.com/office/drawing/2014/main" id="{862D6088-AEA0-6719-3F57-BBE36D0AA744}"/>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77" name="Line 257">
                <a:extLst>
                  <a:ext uri="{FF2B5EF4-FFF2-40B4-BE49-F238E27FC236}">
                    <a16:creationId xmlns:a16="http://schemas.microsoft.com/office/drawing/2014/main" id="{B4648133-A41E-B770-DD9D-8BC80A9C5320}"/>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30978" name="Freeform 258">
              <a:extLst>
                <a:ext uri="{FF2B5EF4-FFF2-40B4-BE49-F238E27FC236}">
                  <a16:creationId xmlns:a16="http://schemas.microsoft.com/office/drawing/2014/main" id="{42DAD1E6-A0AE-36DE-3B38-0DFD4D27E011}"/>
                </a:ext>
              </a:extLst>
            </p:cNvPr>
            <p:cNvSpPr>
              <a:spLocks/>
            </p:cNvSpPr>
            <p:nvPr/>
          </p:nvSpPr>
          <p:spPr bwMode="auto">
            <a:xfrm>
              <a:off x="3683" y="3103"/>
              <a:ext cx="88" cy="82"/>
            </a:xfrm>
            <a:custGeom>
              <a:avLst/>
              <a:gdLst>
                <a:gd name="T0" fmla="*/ 183 w 183"/>
                <a:gd name="T1" fmla="*/ 0 h 163"/>
                <a:gd name="T2" fmla="*/ 164 w 183"/>
                <a:gd name="T3" fmla="*/ 2 h 163"/>
                <a:gd name="T4" fmla="*/ 147 w 183"/>
                <a:gd name="T5" fmla="*/ 4 h 163"/>
                <a:gd name="T6" fmla="*/ 129 w 183"/>
                <a:gd name="T7" fmla="*/ 7 h 163"/>
                <a:gd name="T8" fmla="*/ 112 w 183"/>
                <a:gd name="T9" fmla="*/ 12 h 163"/>
                <a:gd name="T10" fmla="*/ 98 w 183"/>
                <a:gd name="T11" fmla="*/ 19 h 163"/>
                <a:gd name="T12" fmla="*/ 82 w 183"/>
                <a:gd name="T13" fmla="*/ 27 h 163"/>
                <a:gd name="T14" fmla="*/ 69 w 183"/>
                <a:gd name="T15" fmla="*/ 36 h 163"/>
                <a:gd name="T16" fmla="*/ 55 w 183"/>
                <a:gd name="T17" fmla="*/ 47 h 163"/>
                <a:gd name="T18" fmla="*/ 43 w 183"/>
                <a:gd name="T19" fmla="*/ 58 h 163"/>
                <a:gd name="T20" fmla="*/ 32 w 183"/>
                <a:gd name="T21" fmla="*/ 71 h 163"/>
                <a:gd name="T22" fmla="*/ 23 w 183"/>
                <a:gd name="T23" fmla="*/ 84 h 163"/>
                <a:gd name="T24" fmla="*/ 16 w 183"/>
                <a:gd name="T25" fmla="*/ 98 h 163"/>
                <a:gd name="T26" fmla="*/ 9 w 183"/>
                <a:gd name="T27" fmla="*/ 113 h 163"/>
                <a:gd name="T28" fmla="*/ 4 w 183"/>
                <a:gd name="T29" fmla="*/ 129 h 163"/>
                <a:gd name="T30" fmla="*/ 2 w 183"/>
                <a:gd name="T31" fmla="*/ 144 h 163"/>
                <a:gd name="T32" fmla="*/ 1 w 183"/>
                <a:gd name="T33" fmla="*/ 162 h 163"/>
                <a:gd name="T34" fmla="*/ 0 w 183"/>
                <a:gd name="T35" fmla="*/ 162 h 163"/>
                <a:gd name="T36" fmla="*/ 1 w 183"/>
                <a:gd name="T37"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3" h="163">
                  <a:moveTo>
                    <a:pt x="183" y="0"/>
                  </a:moveTo>
                  <a:lnTo>
                    <a:pt x="164" y="2"/>
                  </a:lnTo>
                  <a:lnTo>
                    <a:pt x="147" y="4"/>
                  </a:lnTo>
                  <a:lnTo>
                    <a:pt x="129" y="7"/>
                  </a:lnTo>
                  <a:lnTo>
                    <a:pt x="112" y="12"/>
                  </a:lnTo>
                  <a:lnTo>
                    <a:pt x="98" y="19"/>
                  </a:lnTo>
                  <a:lnTo>
                    <a:pt x="82" y="27"/>
                  </a:lnTo>
                  <a:lnTo>
                    <a:pt x="69" y="36"/>
                  </a:lnTo>
                  <a:lnTo>
                    <a:pt x="55" y="47"/>
                  </a:lnTo>
                  <a:lnTo>
                    <a:pt x="43" y="58"/>
                  </a:lnTo>
                  <a:lnTo>
                    <a:pt x="32" y="71"/>
                  </a:lnTo>
                  <a:lnTo>
                    <a:pt x="23" y="84"/>
                  </a:lnTo>
                  <a:lnTo>
                    <a:pt x="16" y="98"/>
                  </a:lnTo>
                  <a:lnTo>
                    <a:pt x="9" y="113"/>
                  </a:lnTo>
                  <a:lnTo>
                    <a:pt x="4" y="129"/>
                  </a:lnTo>
                  <a:lnTo>
                    <a:pt x="2" y="144"/>
                  </a:lnTo>
                  <a:lnTo>
                    <a:pt x="1" y="162"/>
                  </a:lnTo>
                  <a:lnTo>
                    <a:pt x="0" y="162"/>
                  </a:lnTo>
                  <a:lnTo>
                    <a:pt x="1" y="163"/>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979" name="Line 259">
              <a:extLst>
                <a:ext uri="{FF2B5EF4-FFF2-40B4-BE49-F238E27FC236}">
                  <a16:creationId xmlns:a16="http://schemas.microsoft.com/office/drawing/2014/main" id="{08887EDD-62A7-2892-470A-AA923DC6AB86}"/>
                </a:ext>
              </a:extLst>
            </p:cNvPr>
            <p:cNvSpPr>
              <a:spLocks noChangeShapeType="1"/>
            </p:cNvSpPr>
            <p:nvPr/>
          </p:nvSpPr>
          <p:spPr bwMode="auto">
            <a:xfrm flipH="1">
              <a:off x="3763" y="3105"/>
              <a:ext cx="13" cy="1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0" name="Line 260">
              <a:extLst>
                <a:ext uri="{FF2B5EF4-FFF2-40B4-BE49-F238E27FC236}">
                  <a16:creationId xmlns:a16="http://schemas.microsoft.com/office/drawing/2014/main" id="{5767E94E-EE23-8981-6BB3-4A9075E00B66}"/>
                </a:ext>
              </a:extLst>
            </p:cNvPr>
            <p:cNvSpPr>
              <a:spLocks noChangeShapeType="1"/>
            </p:cNvSpPr>
            <p:nvPr/>
          </p:nvSpPr>
          <p:spPr bwMode="auto">
            <a:xfrm flipH="1" flipV="1">
              <a:off x="3757" y="3090"/>
              <a:ext cx="20" cy="1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1" name="Line 261">
              <a:extLst>
                <a:ext uri="{FF2B5EF4-FFF2-40B4-BE49-F238E27FC236}">
                  <a16:creationId xmlns:a16="http://schemas.microsoft.com/office/drawing/2014/main" id="{A0DC4614-4706-AFA6-A1E1-7C211E115A5D}"/>
                </a:ext>
              </a:extLst>
            </p:cNvPr>
            <p:cNvSpPr>
              <a:spLocks noChangeShapeType="1"/>
            </p:cNvSpPr>
            <p:nvPr/>
          </p:nvSpPr>
          <p:spPr bwMode="auto">
            <a:xfrm flipH="1">
              <a:off x="3763" y="3105"/>
              <a:ext cx="13" cy="1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2" name="Line 262">
              <a:extLst>
                <a:ext uri="{FF2B5EF4-FFF2-40B4-BE49-F238E27FC236}">
                  <a16:creationId xmlns:a16="http://schemas.microsoft.com/office/drawing/2014/main" id="{56F98AD2-50C7-FFD3-4316-5B56DA8C2C54}"/>
                </a:ext>
              </a:extLst>
            </p:cNvPr>
            <p:cNvSpPr>
              <a:spLocks noChangeShapeType="1"/>
            </p:cNvSpPr>
            <p:nvPr/>
          </p:nvSpPr>
          <p:spPr bwMode="auto">
            <a:xfrm flipH="1" flipV="1">
              <a:off x="3757" y="3090"/>
              <a:ext cx="20" cy="1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30983" name="Group 263">
              <a:extLst>
                <a:ext uri="{FF2B5EF4-FFF2-40B4-BE49-F238E27FC236}">
                  <a16:creationId xmlns:a16="http://schemas.microsoft.com/office/drawing/2014/main" id="{3A3B041D-DA33-109B-AC9D-4088AEAD69D8}"/>
                </a:ext>
              </a:extLst>
            </p:cNvPr>
            <p:cNvGrpSpPr>
              <a:grpSpLocks/>
            </p:cNvGrpSpPr>
            <p:nvPr/>
          </p:nvGrpSpPr>
          <p:grpSpPr bwMode="auto">
            <a:xfrm>
              <a:off x="3672" y="3168"/>
              <a:ext cx="32" cy="22"/>
              <a:chOff x="1995" y="1046"/>
              <a:chExt cx="66" cy="44"/>
            </a:xfrm>
          </p:grpSpPr>
          <p:sp>
            <p:nvSpPr>
              <p:cNvPr id="30984" name="Line 264">
                <a:extLst>
                  <a:ext uri="{FF2B5EF4-FFF2-40B4-BE49-F238E27FC236}">
                    <a16:creationId xmlns:a16="http://schemas.microsoft.com/office/drawing/2014/main" id="{03C0A5DC-7D40-845A-F0F4-E1756D4A6060}"/>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5" name="Line 265">
                <a:extLst>
                  <a:ext uri="{FF2B5EF4-FFF2-40B4-BE49-F238E27FC236}">
                    <a16:creationId xmlns:a16="http://schemas.microsoft.com/office/drawing/2014/main" id="{F0797D91-86C5-E239-422A-9A40CA11615B}"/>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6" name="Line 266">
                <a:extLst>
                  <a:ext uri="{FF2B5EF4-FFF2-40B4-BE49-F238E27FC236}">
                    <a16:creationId xmlns:a16="http://schemas.microsoft.com/office/drawing/2014/main" id="{7BE2E0AB-3987-CDB6-6D78-9488D82543FF}"/>
                  </a:ext>
                </a:extLst>
              </p:cNvPr>
              <p:cNvSpPr>
                <a:spLocks noChangeShapeType="1"/>
              </p:cNvSpPr>
              <p:nvPr/>
            </p:nvSpPr>
            <p:spPr bwMode="auto">
              <a:xfrm flipV="1">
                <a:off x="2019" y="1066"/>
                <a:ext cx="42" cy="2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987" name="Line 267">
                <a:extLst>
                  <a:ext uri="{FF2B5EF4-FFF2-40B4-BE49-F238E27FC236}">
                    <a16:creationId xmlns:a16="http://schemas.microsoft.com/office/drawing/2014/main" id="{2DB96E75-AA79-4BCD-88D5-BE39D2DBBAD0}"/>
                  </a:ext>
                </a:extLst>
              </p:cNvPr>
              <p:cNvSpPr>
                <a:spLocks noChangeShapeType="1"/>
              </p:cNvSpPr>
              <p:nvPr/>
            </p:nvSpPr>
            <p:spPr bwMode="auto">
              <a:xfrm flipH="1" flipV="1">
                <a:off x="1995" y="1046"/>
                <a:ext cx="25" cy="4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30988" name="Rectangle 268">
              <a:extLst>
                <a:ext uri="{FF2B5EF4-FFF2-40B4-BE49-F238E27FC236}">
                  <a16:creationId xmlns:a16="http://schemas.microsoft.com/office/drawing/2014/main" id="{42FC9D32-A172-5006-074F-18DAC851BFED}"/>
                </a:ext>
              </a:extLst>
            </p:cNvPr>
            <p:cNvSpPr>
              <a:spLocks noChangeArrowheads="1"/>
            </p:cNvSpPr>
            <p:nvPr/>
          </p:nvSpPr>
          <p:spPr bwMode="auto">
            <a:xfrm>
              <a:off x="3821" y="3439"/>
              <a:ext cx="7" cy="1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0989" name="Group 269">
              <a:extLst>
                <a:ext uri="{FF2B5EF4-FFF2-40B4-BE49-F238E27FC236}">
                  <a16:creationId xmlns:a16="http://schemas.microsoft.com/office/drawing/2014/main" id="{3948488D-6FFF-A7CA-ED11-5E8FDF569F7A}"/>
                </a:ext>
              </a:extLst>
            </p:cNvPr>
            <p:cNvGrpSpPr>
              <a:grpSpLocks/>
            </p:cNvGrpSpPr>
            <p:nvPr/>
          </p:nvGrpSpPr>
          <p:grpSpPr bwMode="auto">
            <a:xfrm>
              <a:off x="3642" y="3306"/>
              <a:ext cx="248" cy="140"/>
              <a:chOff x="1440" y="1248"/>
              <a:chExt cx="515" cy="277"/>
            </a:xfrm>
          </p:grpSpPr>
          <p:grpSp>
            <p:nvGrpSpPr>
              <p:cNvPr id="30990" name="Group 270">
                <a:extLst>
                  <a:ext uri="{FF2B5EF4-FFF2-40B4-BE49-F238E27FC236}">
                    <a16:creationId xmlns:a16="http://schemas.microsoft.com/office/drawing/2014/main" id="{EFEA73AC-15AE-DC5C-AF64-678023F72D1D}"/>
                  </a:ext>
                </a:extLst>
              </p:cNvPr>
              <p:cNvGrpSpPr>
                <a:grpSpLocks/>
              </p:cNvGrpSpPr>
              <p:nvPr/>
            </p:nvGrpSpPr>
            <p:grpSpPr bwMode="auto">
              <a:xfrm rot="16207416">
                <a:off x="1559" y="1129"/>
                <a:ext cx="277" cy="515"/>
                <a:chOff x="2305" y="992"/>
                <a:chExt cx="277" cy="515"/>
              </a:xfrm>
            </p:grpSpPr>
            <p:sp>
              <p:nvSpPr>
                <p:cNvPr id="30991" name="Freeform 271">
                  <a:extLst>
                    <a:ext uri="{FF2B5EF4-FFF2-40B4-BE49-F238E27FC236}">
                      <a16:creationId xmlns:a16="http://schemas.microsoft.com/office/drawing/2014/main" id="{08122F5F-8260-A5D9-10C7-1A4F406B0B0F}"/>
                    </a:ext>
                  </a:extLst>
                </p:cNvPr>
                <p:cNvSpPr>
                  <a:spLocks/>
                </p:cNvSpPr>
                <p:nvPr/>
              </p:nvSpPr>
              <p:spPr bwMode="auto">
                <a:xfrm>
                  <a:off x="2305" y="992"/>
                  <a:ext cx="277" cy="515"/>
                </a:xfrm>
                <a:custGeom>
                  <a:avLst/>
                  <a:gdLst>
                    <a:gd name="T0" fmla="*/ 188 w 277"/>
                    <a:gd name="T1" fmla="*/ 0 h 1030"/>
                    <a:gd name="T2" fmla="*/ 85 w 277"/>
                    <a:gd name="T3" fmla="*/ 0 h 1030"/>
                    <a:gd name="T4" fmla="*/ 85 w 277"/>
                    <a:gd name="T5" fmla="*/ 209 h 1030"/>
                    <a:gd name="T6" fmla="*/ 51 w 277"/>
                    <a:gd name="T7" fmla="*/ 209 h 1030"/>
                    <a:gd name="T8" fmla="*/ 0 w 277"/>
                    <a:gd name="T9" fmla="*/ 277 h 1030"/>
                    <a:gd name="T10" fmla="*/ 0 w 277"/>
                    <a:gd name="T11" fmla="*/ 828 h 1030"/>
                    <a:gd name="T12" fmla="*/ 51 w 277"/>
                    <a:gd name="T13" fmla="*/ 1030 h 1030"/>
                    <a:gd name="T14" fmla="*/ 226 w 277"/>
                    <a:gd name="T15" fmla="*/ 1030 h 1030"/>
                    <a:gd name="T16" fmla="*/ 277 w 277"/>
                    <a:gd name="T17" fmla="*/ 828 h 1030"/>
                    <a:gd name="T18" fmla="*/ 277 w 277"/>
                    <a:gd name="T19" fmla="*/ 277 h 1030"/>
                    <a:gd name="T20" fmla="*/ 226 w 277"/>
                    <a:gd name="T21" fmla="*/ 209 h 1030"/>
                    <a:gd name="T22" fmla="*/ 188 w 277"/>
                    <a:gd name="T23" fmla="*/ 209 h 1030"/>
                    <a:gd name="T24" fmla="*/ 188 w 277"/>
                    <a:gd name="T25" fmla="*/ 0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1030">
                      <a:moveTo>
                        <a:pt x="188" y="0"/>
                      </a:moveTo>
                      <a:lnTo>
                        <a:pt x="85" y="0"/>
                      </a:lnTo>
                      <a:lnTo>
                        <a:pt x="85" y="209"/>
                      </a:lnTo>
                      <a:lnTo>
                        <a:pt x="51" y="209"/>
                      </a:lnTo>
                      <a:lnTo>
                        <a:pt x="0" y="277"/>
                      </a:lnTo>
                      <a:lnTo>
                        <a:pt x="0" y="828"/>
                      </a:lnTo>
                      <a:lnTo>
                        <a:pt x="51" y="1030"/>
                      </a:lnTo>
                      <a:lnTo>
                        <a:pt x="226" y="1030"/>
                      </a:lnTo>
                      <a:lnTo>
                        <a:pt x="277" y="828"/>
                      </a:lnTo>
                      <a:lnTo>
                        <a:pt x="277" y="277"/>
                      </a:lnTo>
                      <a:lnTo>
                        <a:pt x="226" y="209"/>
                      </a:lnTo>
                      <a:lnTo>
                        <a:pt x="188" y="209"/>
                      </a:lnTo>
                      <a:lnTo>
                        <a:pt x="18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92" name="Freeform 272">
                  <a:extLst>
                    <a:ext uri="{FF2B5EF4-FFF2-40B4-BE49-F238E27FC236}">
                      <a16:creationId xmlns:a16="http://schemas.microsoft.com/office/drawing/2014/main" id="{DD91FDA4-C975-47BD-5666-03D1F9967EE2}"/>
                    </a:ext>
                  </a:extLst>
                </p:cNvPr>
                <p:cNvSpPr>
                  <a:spLocks/>
                </p:cNvSpPr>
                <p:nvPr/>
              </p:nvSpPr>
              <p:spPr bwMode="auto">
                <a:xfrm>
                  <a:off x="2305" y="992"/>
                  <a:ext cx="277" cy="515"/>
                </a:xfrm>
                <a:custGeom>
                  <a:avLst/>
                  <a:gdLst>
                    <a:gd name="T0" fmla="*/ 188 w 277"/>
                    <a:gd name="T1" fmla="*/ 0 h 1030"/>
                    <a:gd name="T2" fmla="*/ 85 w 277"/>
                    <a:gd name="T3" fmla="*/ 0 h 1030"/>
                    <a:gd name="T4" fmla="*/ 85 w 277"/>
                    <a:gd name="T5" fmla="*/ 209 h 1030"/>
                    <a:gd name="T6" fmla="*/ 51 w 277"/>
                    <a:gd name="T7" fmla="*/ 209 h 1030"/>
                    <a:gd name="T8" fmla="*/ 0 w 277"/>
                    <a:gd name="T9" fmla="*/ 277 h 1030"/>
                    <a:gd name="T10" fmla="*/ 0 w 277"/>
                    <a:gd name="T11" fmla="*/ 828 h 1030"/>
                    <a:gd name="T12" fmla="*/ 51 w 277"/>
                    <a:gd name="T13" fmla="*/ 1030 h 1030"/>
                    <a:gd name="T14" fmla="*/ 226 w 277"/>
                    <a:gd name="T15" fmla="*/ 1030 h 1030"/>
                    <a:gd name="T16" fmla="*/ 277 w 277"/>
                    <a:gd name="T17" fmla="*/ 828 h 1030"/>
                    <a:gd name="T18" fmla="*/ 277 w 277"/>
                    <a:gd name="T19" fmla="*/ 277 h 1030"/>
                    <a:gd name="T20" fmla="*/ 226 w 277"/>
                    <a:gd name="T21" fmla="*/ 209 h 1030"/>
                    <a:gd name="T22" fmla="*/ 188 w 277"/>
                    <a:gd name="T23" fmla="*/ 209 h 1030"/>
                    <a:gd name="T24" fmla="*/ 188 w 277"/>
                    <a:gd name="T25" fmla="*/ 0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1030">
                      <a:moveTo>
                        <a:pt x="188" y="0"/>
                      </a:moveTo>
                      <a:lnTo>
                        <a:pt x="85" y="0"/>
                      </a:lnTo>
                      <a:lnTo>
                        <a:pt x="85" y="209"/>
                      </a:lnTo>
                      <a:lnTo>
                        <a:pt x="51" y="209"/>
                      </a:lnTo>
                      <a:lnTo>
                        <a:pt x="0" y="277"/>
                      </a:lnTo>
                      <a:lnTo>
                        <a:pt x="0" y="828"/>
                      </a:lnTo>
                      <a:lnTo>
                        <a:pt x="51" y="1030"/>
                      </a:lnTo>
                      <a:lnTo>
                        <a:pt x="226" y="1030"/>
                      </a:lnTo>
                      <a:lnTo>
                        <a:pt x="277" y="828"/>
                      </a:lnTo>
                      <a:lnTo>
                        <a:pt x="277" y="277"/>
                      </a:lnTo>
                      <a:lnTo>
                        <a:pt x="226" y="209"/>
                      </a:lnTo>
                      <a:lnTo>
                        <a:pt x="188" y="209"/>
                      </a:lnTo>
                      <a:lnTo>
                        <a:pt x="188" y="0"/>
                      </a:lnTo>
                    </a:path>
                  </a:pathLst>
                </a:custGeom>
                <a:noFill/>
                <a:ln w="127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30993" name="Group 273">
                <a:extLst>
                  <a:ext uri="{FF2B5EF4-FFF2-40B4-BE49-F238E27FC236}">
                    <a16:creationId xmlns:a16="http://schemas.microsoft.com/office/drawing/2014/main" id="{6BABB478-0B1F-B113-ACAD-6AD8B31F6BD8}"/>
                  </a:ext>
                </a:extLst>
              </p:cNvPr>
              <p:cNvGrpSpPr>
                <a:grpSpLocks/>
              </p:cNvGrpSpPr>
              <p:nvPr/>
            </p:nvGrpSpPr>
            <p:grpSpPr bwMode="auto">
              <a:xfrm rot="16272288">
                <a:off x="1616" y="1228"/>
                <a:ext cx="210" cy="321"/>
                <a:chOff x="2338" y="1124"/>
                <a:chExt cx="210" cy="321"/>
              </a:xfrm>
            </p:grpSpPr>
            <p:sp>
              <p:nvSpPr>
                <p:cNvPr id="30994" name="Freeform 274">
                  <a:extLst>
                    <a:ext uri="{FF2B5EF4-FFF2-40B4-BE49-F238E27FC236}">
                      <a16:creationId xmlns:a16="http://schemas.microsoft.com/office/drawing/2014/main" id="{7AB46E0C-652D-41DA-E04B-27BB804782F7}"/>
                    </a:ext>
                  </a:extLst>
                </p:cNvPr>
                <p:cNvSpPr>
                  <a:spLocks/>
                </p:cNvSpPr>
                <p:nvPr/>
              </p:nvSpPr>
              <p:spPr bwMode="auto">
                <a:xfrm>
                  <a:off x="2338" y="1124"/>
                  <a:ext cx="210" cy="321"/>
                </a:xfrm>
                <a:custGeom>
                  <a:avLst/>
                  <a:gdLst>
                    <a:gd name="T0" fmla="*/ 0 w 210"/>
                    <a:gd name="T1" fmla="*/ 32 h 643"/>
                    <a:gd name="T2" fmla="*/ 27 w 210"/>
                    <a:gd name="T3" fmla="*/ 0 h 643"/>
                    <a:gd name="T4" fmla="*/ 210 w 210"/>
                    <a:gd name="T5" fmla="*/ 611 h 643"/>
                    <a:gd name="T6" fmla="*/ 183 w 210"/>
                    <a:gd name="T7" fmla="*/ 643 h 643"/>
                    <a:gd name="T8" fmla="*/ 0 w 210"/>
                    <a:gd name="T9" fmla="*/ 32 h 643"/>
                  </a:gdLst>
                  <a:ahLst/>
                  <a:cxnLst>
                    <a:cxn ang="0">
                      <a:pos x="T0" y="T1"/>
                    </a:cxn>
                    <a:cxn ang="0">
                      <a:pos x="T2" y="T3"/>
                    </a:cxn>
                    <a:cxn ang="0">
                      <a:pos x="T4" y="T5"/>
                    </a:cxn>
                    <a:cxn ang="0">
                      <a:pos x="T6" y="T7"/>
                    </a:cxn>
                    <a:cxn ang="0">
                      <a:pos x="T8" y="T9"/>
                    </a:cxn>
                  </a:cxnLst>
                  <a:rect l="0" t="0" r="r" b="b"/>
                  <a:pathLst>
                    <a:path w="210" h="643">
                      <a:moveTo>
                        <a:pt x="0" y="32"/>
                      </a:moveTo>
                      <a:lnTo>
                        <a:pt x="27" y="0"/>
                      </a:lnTo>
                      <a:lnTo>
                        <a:pt x="210" y="611"/>
                      </a:lnTo>
                      <a:lnTo>
                        <a:pt x="183" y="643"/>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95" name="Freeform 275">
                  <a:extLst>
                    <a:ext uri="{FF2B5EF4-FFF2-40B4-BE49-F238E27FC236}">
                      <a16:creationId xmlns:a16="http://schemas.microsoft.com/office/drawing/2014/main" id="{73E13C5A-A429-2BD3-5254-CAA3C86FDF04}"/>
                    </a:ext>
                  </a:extLst>
                </p:cNvPr>
                <p:cNvSpPr>
                  <a:spLocks/>
                </p:cNvSpPr>
                <p:nvPr/>
              </p:nvSpPr>
              <p:spPr bwMode="auto">
                <a:xfrm>
                  <a:off x="2338" y="1124"/>
                  <a:ext cx="210" cy="321"/>
                </a:xfrm>
                <a:custGeom>
                  <a:avLst/>
                  <a:gdLst>
                    <a:gd name="T0" fmla="*/ 183 w 210"/>
                    <a:gd name="T1" fmla="*/ 0 h 643"/>
                    <a:gd name="T2" fmla="*/ 210 w 210"/>
                    <a:gd name="T3" fmla="*/ 32 h 643"/>
                    <a:gd name="T4" fmla="*/ 27 w 210"/>
                    <a:gd name="T5" fmla="*/ 643 h 643"/>
                    <a:gd name="T6" fmla="*/ 0 w 210"/>
                    <a:gd name="T7" fmla="*/ 611 h 643"/>
                    <a:gd name="T8" fmla="*/ 183 w 210"/>
                    <a:gd name="T9" fmla="*/ 0 h 643"/>
                  </a:gdLst>
                  <a:ahLst/>
                  <a:cxnLst>
                    <a:cxn ang="0">
                      <a:pos x="T0" y="T1"/>
                    </a:cxn>
                    <a:cxn ang="0">
                      <a:pos x="T2" y="T3"/>
                    </a:cxn>
                    <a:cxn ang="0">
                      <a:pos x="T4" y="T5"/>
                    </a:cxn>
                    <a:cxn ang="0">
                      <a:pos x="T6" y="T7"/>
                    </a:cxn>
                    <a:cxn ang="0">
                      <a:pos x="T8" y="T9"/>
                    </a:cxn>
                  </a:cxnLst>
                  <a:rect l="0" t="0" r="r" b="b"/>
                  <a:pathLst>
                    <a:path w="210" h="643">
                      <a:moveTo>
                        <a:pt x="183" y="0"/>
                      </a:moveTo>
                      <a:lnTo>
                        <a:pt x="210" y="32"/>
                      </a:lnTo>
                      <a:lnTo>
                        <a:pt x="27" y="643"/>
                      </a:lnTo>
                      <a:lnTo>
                        <a:pt x="0" y="611"/>
                      </a:lnTo>
                      <a:lnTo>
                        <a:pt x="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96" name="Freeform 276">
                  <a:extLst>
                    <a:ext uri="{FF2B5EF4-FFF2-40B4-BE49-F238E27FC236}">
                      <a16:creationId xmlns:a16="http://schemas.microsoft.com/office/drawing/2014/main" id="{9763DC6F-422D-6B80-F6D2-D196895658A5}"/>
                    </a:ext>
                  </a:extLst>
                </p:cNvPr>
                <p:cNvSpPr>
                  <a:spLocks/>
                </p:cNvSpPr>
                <p:nvPr/>
              </p:nvSpPr>
              <p:spPr bwMode="auto">
                <a:xfrm>
                  <a:off x="2338" y="1124"/>
                  <a:ext cx="210" cy="321"/>
                </a:xfrm>
                <a:custGeom>
                  <a:avLst/>
                  <a:gdLst>
                    <a:gd name="T0" fmla="*/ 0 w 210"/>
                    <a:gd name="T1" fmla="*/ 32 h 643"/>
                    <a:gd name="T2" fmla="*/ 27 w 210"/>
                    <a:gd name="T3" fmla="*/ 0 h 643"/>
                    <a:gd name="T4" fmla="*/ 210 w 210"/>
                    <a:gd name="T5" fmla="*/ 611 h 643"/>
                    <a:gd name="T6" fmla="*/ 183 w 210"/>
                    <a:gd name="T7" fmla="*/ 643 h 643"/>
                    <a:gd name="T8" fmla="*/ 0 w 210"/>
                    <a:gd name="T9" fmla="*/ 32 h 643"/>
                  </a:gdLst>
                  <a:ahLst/>
                  <a:cxnLst>
                    <a:cxn ang="0">
                      <a:pos x="T0" y="T1"/>
                    </a:cxn>
                    <a:cxn ang="0">
                      <a:pos x="T2" y="T3"/>
                    </a:cxn>
                    <a:cxn ang="0">
                      <a:pos x="T4" y="T5"/>
                    </a:cxn>
                    <a:cxn ang="0">
                      <a:pos x="T6" y="T7"/>
                    </a:cxn>
                    <a:cxn ang="0">
                      <a:pos x="T8" y="T9"/>
                    </a:cxn>
                  </a:cxnLst>
                  <a:rect l="0" t="0" r="r" b="b"/>
                  <a:pathLst>
                    <a:path w="210" h="643">
                      <a:moveTo>
                        <a:pt x="0" y="32"/>
                      </a:moveTo>
                      <a:lnTo>
                        <a:pt x="27" y="0"/>
                      </a:lnTo>
                      <a:lnTo>
                        <a:pt x="210" y="611"/>
                      </a:lnTo>
                      <a:lnTo>
                        <a:pt x="183" y="643"/>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0997" name="Freeform 277">
                  <a:extLst>
                    <a:ext uri="{FF2B5EF4-FFF2-40B4-BE49-F238E27FC236}">
                      <a16:creationId xmlns:a16="http://schemas.microsoft.com/office/drawing/2014/main" id="{EE8BA319-F98E-7936-7582-A5E6EA1D18AB}"/>
                    </a:ext>
                  </a:extLst>
                </p:cNvPr>
                <p:cNvSpPr>
                  <a:spLocks/>
                </p:cNvSpPr>
                <p:nvPr/>
              </p:nvSpPr>
              <p:spPr bwMode="auto">
                <a:xfrm>
                  <a:off x="2338" y="1124"/>
                  <a:ext cx="210" cy="321"/>
                </a:xfrm>
                <a:custGeom>
                  <a:avLst/>
                  <a:gdLst>
                    <a:gd name="T0" fmla="*/ 183 w 210"/>
                    <a:gd name="T1" fmla="*/ 0 h 643"/>
                    <a:gd name="T2" fmla="*/ 210 w 210"/>
                    <a:gd name="T3" fmla="*/ 32 h 643"/>
                    <a:gd name="T4" fmla="*/ 27 w 210"/>
                    <a:gd name="T5" fmla="*/ 643 h 643"/>
                    <a:gd name="T6" fmla="*/ 0 w 210"/>
                    <a:gd name="T7" fmla="*/ 611 h 643"/>
                    <a:gd name="T8" fmla="*/ 183 w 210"/>
                    <a:gd name="T9" fmla="*/ 0 h 643"/>
                  </a:gdLst>
                  <a:ahLst/>
                  <a:cxnLst>
                    <a:cxn ang="0">
                      <a:pos x="T0" y="T1"/>
                    </a:cxn>
                    <a:cxn ang="0">
                      <a:pos x="T2" y="T3"/>
                    </a:cxn>
                    <a:cxn ang="0">
                      <a:pos x="T4" y="T5"/>
                    </a:cxn>
                    <a:cxn ang="0">
                      <a:pos x="T6" y="T7"/>
                    </a:cxn>
                    <a:cxn ang="0">
                      <a:pos x="T8" y="T9"/>
                    </a:cxn>
                  </a:cxnLst>
                  <a:rect l="0" t="0" r="r" b="b"/>
                  <a:pathLst>
                    <a:path w="210" h="643">
                      <a:moveTo>
                        <a:pt x="183" y="0"/>
                      </a:moveTo>
                      <a:lnTo>
                        <a:pt x="210" y="32"/>
                      </a:lnTo>
                      <a:lnTo>
                        <a:pt x="27" y="643"/>
                      </a:lnTo>
                      <a:lnTo>
                        <a:pt x="0" y="611"/>
                      </a:lnTo>
                      <a:lnTo>
                        <a:pt x="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grpSp>
      <p:grpSp>
        <p:nvGrpSpPr>
          <p:cNvPr id="30998" name="Group 278">
            <a:extLst>
              <a:ext uri="{FF2B5EF4-FFF2-40B4-BE49-F238E27FC236}">
                <a16:creationId xmlns:a16="http://schemas.microsoft.com/office/drawing/2014/main" id="{CC1060BA-6DD1-E181-F1D6-F4D073EEE6B5}"/>
              </a:ext>
            </a:extLst>
          </p:cNvPr>
          <p:cNvGrpSpPr>
            <a:grpSpLocks/>
          </p:cNvGrpSpPr>
          <p:nvPr/>
        </p:nvGrpSpPr>
        <p:grpSpPr bwMode="auto">
          <a:xfrm>
            <a:off x="3505200" y="381000"/>
            <a:ext cx="287338" cy="787400"/>
            <a:chOff x="2208" y="240"/>
            <a:chExt cx="181" cy="496"/>
          </a:xfrm>
        </p:grpSpPr>
        <p:sp>
          <p:nvSpPr>
            <p:cNvPr id="30999" name="Line 279">
              <a:extLst>
                <a:ext uri="{FF2B5EF4-FFF2-40B4-BE49-F238E27FC236}">
                  <a16:creationId xmlns:a16="http://schemas.microsoft.com/office/drawing/2014/main" id="{E1D1A3F9-56BC-F05C-4E5C-C506DFE2E750}"/>
                </a:ext>
              </a:extLst>
            </p:cNvPr>
            <p:cNvSpPr>
              <a:spLocks noChangeShapeType="1"/>
            </p:cNvSpPr>
            <p:nvPr/>
          </p:nvSpPr>
          <p:spPr bwMode="auto">
            <a:xfrm>
              <a:off x="2218" y="484"/>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0" name="Line 280">
              <a:extLst>
                <a:ext uri="{FF2B5EF4-FFF2-40B4-BE49-F238E27FC236}">
                  <a16:creationId xmlns:a16="http://schemas.microsoft.com/office/drawing/2014/main" id="{E5C0BA90-6447-0088-1A57-CF07292219E0}"/>
                </a:ext>
              </a:extLst>
            </p:cNvPr>
            <p:cNvSpPr>
              <a:spLocks noChangeShapeType="1"/>
            </p:cNvSpPr>
            <p:nvPr/>
          </p:nvSpPr>
          <p:spPr bwMode="auto">
            <a:xfrm>
              <a:off x="2381" y="484"/>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1" name="Freeform 281">
              <a:extLst>
                <a:ext uri="{FF2B5EF4-FFF2-40B4-BE49-F238E27FC236}">
                  <a16:creationId xmlns:a16="http://schemas.microsoft.com/office/drawing/2014/main" id="{B96B53F8-C589-3C8A-AF91-C53745E62403}"/>
                </a:ext>
              </a:extLst>
            </p:cNvPr>
            <p:cNvSpPr>
              <a:spLocks/>
            </p:cNvSpPr>
            <p:nvPr/>
          </p:nvSpPr>
          <p:spPr bwMode="auto">
            <a:xfrm>
              <a:off x="2208" y="240"/>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02" name="Freeform 282">
              <a:extLst>
                <a:ext uri="{FF2B5EF4-FFF2-40B4-BE49-F238E27FC236}">
                  <a16:creationId xmlns:a16="http://schemas.microsoft.com/office/drawing/2014/main" id="{D1494962-A263-FF1F-60FA-F9FDF2DC6C99}"/>
                </a:ext>
              </a:extLst>
            </p:cNvPr>
            <p:cNvSpPr>
              <a:spLocks/>
            </p:cNvSpPr>
            <p:nvPr/>
          </p:nvSpPr>
          <p:spPr bwMode="auto">
            <a:xfrm flipH="1">
              <a:off x="2211" y="306"/>
              <a:ext cx="56" cy="262"/>
            </a:xfrm>
            <a:custGeom>
              <a:avLst/>
              <a:gdLst>
                <a:gd name="T0" fmla="*/ 0 w 56"/>
                <a:gd name="T1" fmla="*/ 3 h 264"/>
                <a:gd name="T2" fmla="*/ 0 w 56"/>
                <a:gd name="T3" fmla="*/ 264 h 264"/>
                <a:gd name="T4" fmla="*/ 21 w 56"/>
                <a:gd name="T5" fmla="*/ 264 h 264"/>
                <a:gd name="T6" fmla="*/ 56 w 56"/>
                <a:gd name="T7" fmla="*/ 200 h 264"/>
                <a:gd name="T8" fmla="*/ 56 w 56"/>
                <a:gd name="T9" fmla="*/ 23 h 264"/>
                <a:gd name="T10" fmla="*/ 21 w 56"/>
                <a:gd name="T11" fmla="*/ 0 h 264"/>
                <a:gd name="T12" fmla="*/ 0 w 56"/>
                <a:gd name="T13" fmla="*/ 3 h 264"/>
              </a:gdLst>
              <a:ahLst/>
              <a:cxnLst>
                <a:cxn ang="0">
                  <a:pos x="T0" y="T1"/>
                </a:cxn>
                <a:cxn ang="0">
                  <a:pos x="T2" y="T3"/>
                </a:cxn>
                <a:cxn ang="0">
                  <a:pos x="T4" y="T5"/>
                </a:cxn>
                <a:cxn ang="0">
                  <a:pos x="T6" y="T7"/>
                </a:cxn>
                <a:cxn ang="0">
                  <a:pos x="T8" y="T9"/>
                </a:cxn>
                <a:cxn ang="0">
                  <a:pos x="T10" y="T11"/>
                </a:cxn>
                <a:cxn ang="0">
                  <a:pos x="T12" y="T13"/>
                </a:cxn>
              </a:cxnLst>
              <a:rect l="0" t="0" r="r" b="b"/>
              <a:pathLst>
                <a:path w="56" h="264">
                  <a:moveTo>
                    <a:pt x="0" y="3"/>
                  </a:moveTo>
                  <a:lnTo>
                    <a:pt x="0" y="264"/>
                  </a:lnTo>
                  <a:lnTo>
                    <a:pt x="21" y="264"/>
                  </a:lnTo>
                  <a:lnTo>
                    <a:pt x="56" y="200"/>
                  </a:lnTo>
                  <a:lnTo>
                    <a:pt x="56" y="23"/>
                  </a:lnTo>
                  <a:lnTo>
                    <a:pt x="21" y="0"/>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03" name="Group 283">
            <a:extLst>
              <a:ext uri="{FF2B5EF4-FFF2-40B4-BE49-F238E27FC236}">
                <a16:creationId xmlns:a16="http://schemas.microsoft.com/office/drawing/2014/main" id="{EBB136B9-CBEC-E7C4-A781-8498DD6D01E9}"/>
              </a:ext>
            </a:extLst>
          </p:cNvPr>
          <p:cNvGrpSpPr>
            <a:grpSpLocks/>
          </p:cNvGrpSpPr>
          <p:nvPr/>
        </p:nvGrpSpPr>
        <p:grpSpPr bwMode="auto">
          <a:xfrm flipH="1">
            <a:off x="3886200" y="381000"/>
            <a:ext cx="287338" cy="787400"/>
            <a:chOff x="2208" y="240"/>
            <a:chExt cx="181" cy="496"/>
          </a:xfrm>
        </p:grpSpPr>
        <p:sp>
          <p:nvSpPr>
            <p:cNvPr id="31004" name="Line 284">
              <a:extLst>
                <a:ext uri="{FF2B5EF4-FFF2-40B4-BE49-F238E27FC236}">
                  <a16:creationId xmlns:a16="http://schemas.microsoft.com/office/drawing/2014/main" id="{A507C663-3006-D208-31A8-32BF833279A5}"/>
                </a:ext>
              </a:extLst>
            </p:cNvPr>
            <p:cNvSpPr>
              <a:spLocks noChangeShapeType="1"/>
            </p:cNvSpPr>
            <p:nvPr/>
          </p:nvSpPr>
          <p:spPr bwMode="auto">
            <a:xfrm>
              <a:off x="2218" y="484"/>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5" name="Line 285">
              <a:extLst>
                <a:ext uri="{FF2B5EF4-FFF2-40B4-BE49-F238E27FC236}">
                  <a16:creationId xmlns:a16="http://schemas.microsoft.com/office/drawing/2014/main" id="{B770B517-32F0-F353-2FA3-3054A1C52FC0}"/>
                </a:ext>
              </a:extLst>
            </p:cNvPr>
            <p:cNvSpPr>
              <a:spLocks noChangeShapeType="1"/>
            </p:cNvSpPr>
            <p:nvPr/>
          </p:nvSpPr>
          <p:spPr bwMode="auto">
            <a:xfrm>
              <a:off x="2381" y="484"/>
              <a:ext cx="0" cy="2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6" name="Freeform 286">
              <a:extLst>
                <a:ext uri="{FF2B5EF4-FFF2-40B4-BE49-F238E27FC236}">
                  <a16:creationId xmlns:a16="http://schemas.microsoft.com/office/drawing/2014/main" id="{C0E5B5D8-B7E1-90CC-6FB8-8A29FB3113F0}"/>
                </a:ext>
              </a:extLst>
            </p:cNvPr>
            <p:cNvSpPr>
              <a:spLocks/>
            </p:cNvSpPr>
            <p:nvPr/>
          </p:nvSpPr>
          <p:spPr bwMode="auto">
            <a:xfrm>
              <a:off x="2208" y="240"/>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07" name="Freeform 287">
              <a:extLst>
                <a:ext uri="{FF2B5EF4-FFF2-40B4-BE49-F238E27FC236}">
                  <a16:creationId xmlns:a16="http://schemas.microsoft.com/office/drawing/2014/main" id="{253D09DB-BD91-08A7-72B4-B8C60E778E22}"/>
                </a:ext>
              </a:extLst>
            </p:cNvPr>
            <p:cNvSpPr>
              <a:spLocks/>
            </p:cNvSpPr>
            <p:nvPr/>
          </p:nvSpPr>
          <p:spPr bwMode="auto">
            <a:xfrm flipH="1">
              <a:off x="2211" y="306"/>
              <a:ext cx="56" cy="262"/>
            </a:xfrm>
            <a:custGeom>
              <a:avLst/>
              <a:gdLst>
                <a:gd name="T0" fmla="*/ 0 w 56"/>
                <a:gd name="T1" fmla="*/ 3 h 264"/>
                <a:gd name="T2" fmla="*/ 0 w 56"/>
                <a:gd name="T3" fmla="*/ 264 h 264"/>
                <a:gd name="T4" fmla="*/ 21 w 56"/>
                <a:gd name="T5" fmla="*/ 264 h 264"/>
                <a:gd name="T6" fmla="*/ 56 w 56"/>
                <a:gd name="T7" fmla="*/ 200 h 264"/>
                <a:gd name="T8" fmla="*/ 56 w 56"/>
                <a:gd name="T9" fmla="*/ 23 h 264"/>
                <a:gd name="T10" fmla="*/ 21 w 56"/>
                <a:gd name="T11" fmla="*/ 0 h 264"/>
                <a:gd name="T12" fmla="*/ 0 w 56"/>
                <a:gd name="T13" fmla="*/ 3 h 264"/>
              </a:gdLst>
              <a:ahLst/>
              <a:cxnLst>
                <a:cxn ang="0">
                  <a:pos x="T0" y="T1"/>
                </a:cxn>
                <a:cxn ang="0">
                  <a:pos x="T2" y="T3"/>
                </a:cxn>
                <a:cxn ang="0">
                  <a:pos x="T4" y="T5"/>
                </a:cxn>
                <a:cxn ang="0">
                  <a:pos x="T6" y="T7"/>
                </a:cxn>
                <a:cxn ang="0">
                  <a:pos x="T8" y="T9"/>
                </a:cxn>
                <a:cxn ang="0">
                  <a:pos x="T10" y="T11"/>
                </a:cxn>
                <a:cxn ang="0">
                  <a:pos x="T12" y="T13"/>
                </a:cxn>
              </a:cxnLst>
              <a:rect l="0" t="0" r="r" b="b"/>
              <a:pathLst>
                <a:path w="56" h="264">
                  <a:moveTo>
                    <a:pt x="0" y="3"/>
                  </a:moveTo>
                  <a:lnTo>
                    <a:pt x="0" y="264"/>
                  </a:lnTo>
                  <a:lnTo>
                    <a:pt x="21" y="264"/>
                  </a:lnTo>
                  <a:lnTo>
                    <a:pt x="56" y="200"/>
                  </a:lnTo>
                  <a:lnTo>
                    <a:pt x="56" y="23"/>
                  </a:lnTo>
                  <a:lnTo>
                    <a:pt x="21" y="0"/>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08" name="Group 288">
            <a:extLst>
              <a:ext uri="{FF2B5EF4-FFF2-40B4-BE49-F238E27FC236}">
                <a16:creationId xmlns:a16="http://schemas.microsoft.com/office/drawing/2014/main" id="{717A7810-737C-8F47-A24D-33CD1CC5604F}"/>
              </a:ext>
            </a:extLst>
          </p:cNvPr>
          <p:cNvGrpSpPr>
            <a:grpSpLocks/>
          </p:cNvGrpSpPr>
          <p:nvPr/>
        </p:nvGrpSpPr>
        <p:grpSpPr bwMode="auto">
          <a:xfrm>
            <a:off x="228600" y="2286000"/>
            <a:ext cx="222250" cy="858838"/>
            <a:chOff x="384" y="816"/>
            <a:chExt cx="140" cy="541"/>
          </a:xfrm>
        </p:grpSpPr>
        <p:sp>
          <p:nvSpPr>
            <p:cNvPr id="31009" name="Line 289">
              <a:extLst>
                <a:ext uri="{FF2B5EF4-FFF2-40B4-BE49-F238E27FC236}">
                  <a16:creationId xmlns:a16="http://schemas.microsoft.com/office/drawing/2014/main" id="{AFB351A9-918A-2EAD-ED77-1120D1516F4C}"/>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0" name="Line 290">
              <a:extLst>
                <a:ext uri="{FF2B5EF4-FFF2-40B4-BE49-F238E27FC236}">
                  <a16:creationId xmlns:a16="http://schemas.microsoft.com/office/drawing/2014/main" id="{CB882B2E-554B-E0E3-FA31-8F2C2B109C2B}"/>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1" name="Freeform 291">
              <a:extLst>
                <a:ext uri="{FF2B5EF4-FFF2-40B4-BE49-F238E27FC236}">
                  <a16:creationId xmlns:a16="http://schemas.microsoft.com/office/drawing/2014/main" id="{74839121-267F-2F36-6F98-37D82F89198E}"/>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12" name="Group 292">
            <a:extLst>
              <a:ext uri="{FF2B5EF4-FFF2-40B4-BE49-F238E27FC236}">
                <a16:creationId xmlns:a16="http://schemas.microsoft.com/office/drawing/2014/main" id="{A0A94435-BC8B-38BD-3FD4-13ABA384E259}"/>
              </a:ext>
            </a:extLst>
          </p:cNvPr>
          <p:cNvGrpSpPr>
            <a:grpSpLocks/>
          </p:cNvGrpSpPr>
          <p:nvPr/>
        </p:nvGrpSpPr>
        <p:grpSpPr bwMode="auto">
          <a:xfrm flipH="1">
            <a:off x="228600" y="1219200"/>
            <a:ext cx="222250" cy="858838"/>
            <a:chOff x="384" y="816"/>
            <a:chExt cx="140" cy="541"/>
          </a:xfrm>
        </p:grpSpPr>
        <p:sp>
          <p:nvSpPr>
            <p:cNvPr id="31013" name="Line 293">
              <a:extLst>
                <a:ext uri="{FF2B5EF4-FFF2-40B4-BE49-F238E27FC236}">
                  <a16:creationId xmlns:a16="http://schemas.microsoft.com/office/drawing/2014/main" id="{215E95A8-046A-5EDD-ABDE-0661DC48942B}"/>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4" name="Line 294">
              <a:extLst>
                <a:ext uri="{FF2B5EF4-FFF2-40B4-BE49-F238E27FC236}">
                  <a16:creationId xmlns:a16="http://schemas.microsoft.com/office/drawing/2014/main" id="{8EC0FDE1-677F-515A-B0CA-D0436CDA5964}"/>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5" name="Freeform 295">
              <a:extLst>
                <a:ext uri="{FF2B5EF4-FFF2-40B4-BE49-F238E27FC236}">
                  <a16:creationId xmlns:a16="http://schemas.microsoft.com/office/drawing/2014/main" id="{2E0386CD-0456-70DD-E2C2-C45A8576805E}"/>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16" name="Group 296">
            <a:extLst>
              <a:ext uri="{FF2B5EF4-FFF2-40B4-BE49-F238E27FC236}">
                <a16:creationId xmlns:a16="http://schemas.microsoft.com/office/drawing/2014/main" id="{A5ED43C3-7ADC-5539-666E-5A45E0721A90}"/>
              </a:ext>
            </a:extLst>
          </p:cNvPr>
          <p:cNvGrpSpPr>
            <a:grpSpLocks/>
          </p:cNvGrpSpPr>
          <p:nvPr/>
        </p:nvGrpSpPr>
        <p:grpSpPr bwMode="auto">
          <a:xfrm>
            <a:off x="533400" y="2286000"/>
            <a:ext cx="222250" cy="858838"/>
            <a:chOff x="366" y="1371"/>
            <a:chExt cx="140" cy="541"/>
          </a:xfrm>
        </p:grpSpPr>
        <p:sp>
          <p:nvSpPr>
            <p:cNvPr id="31017" name="Line 297">
              <a:extLst>
                <a:ext uri="{FF2B5EF4-FFF2-40B4-BE49-F238E27FC236}">
                  <a16:creationId xmlns:a16="http://schemas.microsoft.com/office/drawing/2014/main" id="{031EBD1B-5064-60DF-9B02-631A68B076D3}"/>
                </a:ext>
              </a:extLst>
            </p:cNvPr>
            <p:cNvSpPr>
              <a:spLocks noChangeShapeType="1"/>
            </p:cNvSpPr>
            <p:nvPr/>
          </p:nvSpPr>
          <p:spPr bwMode="auto">
            <a:xfrm flipH="1">
              <a:off x="502" y="1664"/>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8" name="Line 298">
              <a:extLst>
                <a:ext uri="{FF2B5EF4-FFF2-40B4-BE49-F238E27FC236}">
                  <a16:creationId xmlns:a16="http://schemas.microsoft.com/office/drawing/2014/main" id="{7F818B8B-1793-0E3D-493B-3837A28FC21D}"/>
                </a:ext>
              </a:extLst>
            </p:cNvPr>
            <p:cNvSpPr>
              <a:spLocks noChangeShapeType="1"/>
            </p:cNvSpPr>
            <p:nvPr/>
          </p:nvSpPr>
          <p:spPr bwMode="auto">
            <a:xfrm flipH="1">
              <a:off x="373" y="1626"/>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19" name="Freeform 299">
              <a:extLst>
                <a:ext uri="{FF2B5EF4-FFF2-40B4-BE49-F238E27FC236}">
                  <a16:creationId xmlns:a16="http://schemas.microsoft.com/office/drawing/2014/main" id="{F6A242B2-CB82-A9F8-1769-BAB39A288901}"/>
                </a:ext>
              </a:extLst>
            </p:cNvPr>
            <p:cNvSpPr>
              <a:spLocks/>
            </p:cNvSpPr>
            <p:nvPr/>
          </p:nvSpPr>
          <p:spPr bwMode="auto">
            <a:xfrm flipH="1">
              <a:off x="366" y="1371"/>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20" name="Group 300">
            <a:extLst>
              <a:ext uri="{FF2B5EF4-FFF2-40B4-BE49-F238E27FC236}">
                <a16:creationId xmlns:a16="http://schemas.microsoft.com/office/drawing/2014/main" id="{396783C3-593E-4336-408D-229486535AF3}"/>
              </a:ext>
            </a:extLst>
          </p:cNvPr>
          <p:cNvGrpSpPr>
            <a:grpSpLocks/>
          </p:cNvGrpSpPr>
          <p:nvPr/>
        </p:nvGrpSpPr>
        <p:grpSpPr bwMode="auto">
          <a:xfrm>
            <a:off x="838200" y="2286000"/>
            <a:ext cx="222250" cy="858838"/>
            <a:chOff x="528" y="1344"/>
            <a:chExt cx="140" cy="541"/>
          </a:xfrm>
        </p:grpSpPr>
        <p:grpSp>
          <p:nvGrpSpPr>
            <p:cNvPr id="31021" name="Group 301">
              <a:extLst>
                <a:ext uri="{FF2B5EF4-FFF2-40B4-BE49-F238E27FC236}">
                  <a16:creationId xmlns:a16="http://schemas.microsoft.com/office/drawing/2014/main" id="{1DBD1466-F784-61A0-F216-2DF073395595}"/>
                </a:ext>
              </a:extLst>
            </p:cNvPr>
            <p:cNvGrpSpPr>
              <a:grpSpLocks/>
            </p:cNvGrpSpPr>
            <p:nvPr/>
          </p:nvGrpSpPr>
          <p:grpSpPr bwMode="auto">
            <a:xfrm>
              <a:off x="528" y="1344"/>
              <a:ext cx="140" cy="541"/>
              <a:chOff x="366" y="1371"/>
              <a:chExt cx="140" cy="541"/>
            </a:xfrm>
          </p:grpSpPr>
          <p:sp>
            <p:nvSpPr>
              <p:cNvPr id="31022" name="Line 302">
                <a:extLst>
                  <a:ext uri="{FF2B5EF4-FFF2-40B4-BE49-F238E27FC236}">
                    <a16:creationId xmlns:a16="http://schemas.microsoft.com/office/drawing/2014/main" id="{77B6D5D4-C01D-E383-C635-E25902CAB23E}"/>
                  </a:ext>
                </a:extLst>
              </p:cNvPr>
              <p:cNvSpPr>
                <a:spLocks noChangeShapeType="1"/>
              </p:cNvSpPr>
              <p:nvPr/>
            </p:nvSpPr>
            <p:spPr bwMode="auto">
              <a:xfrm flipH="1">
                <a:off x="502" y="1664"/>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23" name="Line 303">
                <a:extLst>
                  <a:ext uri="{FF2B5EF4-FFF2-40B4-BE49-F238E27FC236}">
                    <a16:creationId xmlns:a16="http://schemas.microsoft.com/office/drawing/2014/main" id="{C23401E5-50AF-4A9C-090E-66F7509F8686}"/>
                  </a:ext>
                </a:extLst>
              </p:cNvPr>
              <p:cNvSpPr>
                <a:spLocks noChangeShapeType="1"/>
              </p:cNvSpPr>
              <p:nvPr/>
            </p:nvSpPr>
            <p:spPr bwMode="auto">
              <a:xfrm flipH="1">
                <a:off x="373" y="1626"/>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24" name="Freeform 304">
                <a:extLst>
                  <a:ext uri="{FF2B5EF4-FFF2-40B4-BE49-F238E27FC236}">
                    <a16:creationId xmlns:a16="http://schemas.microsoft.com/office/drawing/2014/main" id="{AFA5E81C-1145-DACD-54B1-4549107E57CE}"/>
                  </a:ext>
                </a:extLst>
              </p:cNvPr>
              <p:cNvSpPr>
                <a:spLocks/>
              </p:cNvSpPr>
              <p:nvPr/>
            </p:nvSpPr>
            <p:spPr bwMode="auto">
              <a:xfrm flipH="1">
                <a:off x="366" y="1371"/>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5" name="Line 305">
              <a:extLst>
                <a:ext uri="{FF2B5EF4-FFF2-40B4-BE49-F238E27FC236}">
                  <a16:creationId xmlns:a16="http://schemas.microsoft.com/office/drawing/2014/main" id="{5662ED6E-3669-C77A-7A0E-B8230DFAB9B7}"/>
                </a:ext>
              </a:extLst>
            </p:cNvPr>
            <p:cNvSpPr>
              <a:spLocks noChangeShapeType="1"/>
            </p:cNvSpPr>
            <p:nvPr/>
          </p:nvSpPr>
          <p:spPr bwMode="auto">
            <a:xfrm flipH="1">
              <a:off x="546" y="1461"/>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26" name="Line 306">
              <a:extLst>
                <a:ext uri="{FF2B5EF4-FFF2-40B4-BE49-F238E27FC236}">
                  <a16:creationId xmlns:a16="http://schemas.microsoft.com/office/drawing/2014/main" id="{D4CF5CDF-0686-E3AB-3402-1FFF1A8B5B19}"/>
                </a:ext>
              </a:extLst>
            </p:cNvPr>
            <p:cNvSpPr>
              <a:spLocks noChangeShapeType="1"/>
            </p:cNvSpPr>
            <p:nvPr/>
          </p:nvSpPr>
          <p:spPr bwMode="auto">
            <a:xfrm>
              <a:off x="546" y="1431"/>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27" name="Group 307">
            <a:extLst>
              <a:ext uri="{FF2B5EF4-FFF2-40B4-BE49-F238E27FC236}">
                <a16:creationId xmlns:a16="http://schemas.microsoft.com/office/drawing/2014/main" id="{C6606D84-0BCB-3BB8-B914-7536EA3268CE}"/>
              </a:ext>
            </a:extLst>
          </p:cNvPr>
          <p:cNvGrpSpPr>
            <a:grpSpLocks/>
          </p:cNvGrpSpPr>
          <p:nvPr/>
        </p:nvGrpSpPr>
        <p:grpSpPr bwMode="auto">
          <a:xfrm flipH="1">
            <a:off x="838200" y="1219200"/>
            <a:ext cx="222250" cy="858838"/>
            <a:chOff x="528" y="1344"/>
            <a:chExt cx="140" cy="541"/>
          </a:xfrm>
        </p:grpSpPr>
        <p:grpSp>
          <p:nvGrpSpPr>
            <p:cNvPr id="31028" name="Group 308">
              <a:extLst>
                <a:ext uri="{FF2B5EF4-FFF2-40B4-BE49-F238E27FC236}">
                  <a16:creationId xmlns:a16="http://schemas.microsoft.com/office/drawing/2014/main" id="{0DC05EEE-ED49-559A-B34E-E7623A63F38D}"/>
                </a:ext>
              </a:extLst>
            </p:cNvPr>
            <p:cNvGrpSpPr>
              <a:grpSpLocks/>
            </p:cNvGrpSpPr>
            <p:nvPr/>
          </p:nvGrpSpPr>
          <p:grpSpPr bwMode="auto">
            <a:xfrm>
              <a:off x="528" y="1344"/>
              <a:ext cx="140" cy="541"/>
              <a:chOff x="366" y="1371"/>
              <a:chExt cx="140" cy="541"/>
            </a:xfrm>
          </p:grpSpPr>
          <p:sp>
            <p:nvSpPr>
              <p:cNvPr id="31029" name="Line 309">
                <a:extLst>
                  <a:ext uri="{FF2B5EF4-FFF2-40B4-BE49-F238E27FC236}">
                    <a16:creationId xmlns:a16="http://schemas.microsoft.com/office/drawing/2014/main" id="{D0F5EE9E-68C0-5036-61E9-78AC80E7F110}"/>
                  </a:ext>
                </a:extLst>
              </p:cNvPr>
              <p:cNvSpPr>
                <a:spLocks noChangeShapeType="1"/>
              </p:cNvSpPr>
              <p:nvPr/>
            </p:nvSpPr>
            <p:spPr bwMode="auto">
              <a:xfrm flipH="1">
                <a:off x="502" y="1664"/>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30" name="Line 310">
                <a:extLst>
                  <a:ext uri="{FF2B5EF4-FFF2-40B4-BE49-F238E27FC236}">
                    <a16:creationId xmlns:a16="http://schemas.microsoft.com/office/drawing/2014/main" id="{2B0644FE-9127-EBBC-9054-CFAD95E48245}"/>
                  </a:ext>
                </a:extLst>
              </p:cNvPr>
              <p:cNvSpPr>
                <a:spLocks noChangeShapeType="1"/>
              </p:cNvSpPr>
              <p:nvPr/>
            </p:nvSpPr>
            <p:spPr bwMode="auto">
              <a:xfrm flipH="1">
                <a:off x="373" y="1626"/>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31" name="Freeform 311">
                <a:extLst>
                  <a:ext uri="{FF2B5EF4-FFF2-40B4-BE49-F238E27FC236}">
                    <a16:creationId xmlns:a16="http://schemas.microsoft.com/office/drawing/2014/main" id="{E06C88C6-E305-DC66-F7CD-4EE4B6AAD560}"/>
                  </a:ext>
                </a:extLst>
              </p:cNvPr>
              <p:cNvSpPr>
                <a:spLocks/>
              </p:cNvSpPr>
              <p:nvPr/>
            </p:nvSpPr>
            <p:spPr bwMode="auto">
              <a:xfrm flipH="1">
                <a:off x="366" y="1371"/>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32" name="Line 312">
              <a:extLst>
                <a:ext uri="{FF2B5EF4-FFF2-40B4-BE49-F238E27FC236}">
                  <a16:creationId xmlns:a16="http://schemas.microsoft.com/office/drawing/2014/main" id="{3568F8F9-6B47-F7BA-9CD3-1908C9149A6E}"/>
                </a:ext>
              </a:extLst>
            </p:cNvPr>
            <p:cNvSpPr>
              <a:spLocks noChangeShapeType="1"/>
            </p:cNvSpPr>
            <p:nvPr/>
          </p:nvSpPr>
          <p:spPr bwMode="auto">
            <a:xfrm flipH="1">
              <a:off x="546" y="1461"/>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33" name="Line 313">
              <a:extLst>
                <a:ext uri="{FF2B5EF4-FFF2-40B4-BE49-F238E27FC236}">
                  <a16:creationId xmlns:a16="http://schemas.microsoft.com/office/drawing/2014/main" id="{10E472E9-4C01-44D8-0848-5E68EE167FC7}"/>
                </a:ext>
              </a:extLst>
            </p:cNvPr>
            <p:cNvSpPr>
              <a:spLocks noChangeShapeType="1"/>
            </p:cNvSpPr>
            <p:nvPr/>
          </p:nvSpPr>
          <p:spPr bwMode="auto">
            <a:xfrm>
              <a:off x="546" y="1431"/>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34" name="Group 314">
            <a:extLst>
              <a:ext uri="{FF2B5EF4-FFF2-40B4-BE49-F238E27FC236}">
                <a16:creationId xmlns:a16="http://schemas.microsoft.com/office/drawing/2014/main" id="{75BED26B-8814-BD6C-20BF-1BBE24455AFE}"/>
              </a:ext>
            </a:extLst>
          </p:cNvPr>
          <p:cNvGrpSpPr>
            <a:grpSpLocks/>
          </p:cNvGrpSpPr>
          <p:nvPr/>
        </p:nvGrpSpPr>
        <p:grpSpPr bwMode="auto">
          <a:xfrm flipH="1">
            <a:off x="533400" y="1219200"/>
            <a:ext cx="222250" cy="858838"/>
            <a:chOff x="366" y="1371"/>
            <a:chExt cx="140" cy="541"/>
          </a:xfrm>
        </p:grpSpPr>
        <p:sp>
          <p:nvSpPr>
            <p:cNvPr id="31035" name="Line 315">
              <a:extLst>
                <a:ext uri="{FF2B5EF4-FFF2-40B4-BE49-F238E27FC236}">
                  <a16:creationId xmlns:a16="http://schemas.microsoft.com/office/drawing/2014/main" id="{AE210A36-F9F0-C1CA-CE76-BCECF3769426}"/>
                </a:ext>
              </a:extLst>
            </p:cNvPr>
            <p:cNvSpPr>
              <a:spLocks noChangeShapeType="1"/>
            </p:cNvSpPr>
            <p:nvPr/>
          </p:nvSpPr>
          <p:spPr bwMode="auto">
            <a:xfrm flipH="1">
              <a:off x="502" y="1664"/>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36" name="Line 316">
              <a:extLst>
                <a:ext uri="{FF2B5EF4-FFF2-40B4-BE49-F238E27FC236}">
                  <a16:creationId xmlns:a16="http://schemas.microsoft.com/office/drawing/2014/main" id="{5BA0E51E-AC46-C963-C4B1-0FB3B438F9FB}"/>
                </a:ext>
              </a:extLst>
            </p:cNvPr>
            <p:cNvSpPr>
              <a:spLocks noChangeShapeType="1"/>
            </p:cNvSpPr>
            <p:nvPr/>
          </p:nvSpPr>
          <p:spPr bwMode="auto">
            <a:xfrm flipH="1">
              <a:off x="373" y="1626"/>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37" name="Freeform 317">
              <a:extLst>
                <a:ext uri="{FF2B5EF4-FFF2-40B4-BE49-F238E27FC236}">
                  <a16:creationId xmlns:a16="http://schemas.microsoft.com/office/drawing/2014/main" id="{1E3FF33F-92F0-A3A7-B899-17671730FF11}"/>
                </a:ext>
              </a:extLst>
            </p:cNvPr>
            <p:cNvSpPr>
              <a:spLocks/>
            </p:cNvSpPr>
            <p:nvPr/>
          </p:nvSpPr>
          <p:spPr bwMode="auto">
            <a:xfrm flipH="1">
              <a:off x="366" y="1371"/>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38" name="Group 318">
            <a:extLst>
              <a:ext uri="{FF2B5EF4-FFF2-40B4-BE49-F238E27FC236}">
                <a16:creationId xmlns:a16="http://schemas.microsoft.com/office/drawing/2014/main" id="{EAFB4584-4FDE-911C-3323-529EA72104F8}"/>
              </a:ext>
            </a:extLst>
          </p:cNvPr>
          <p:cNvGrpSpPr>
            <a:grpSpLocks/>
          </p:cNvGrpSpPr>
          <p:nvPr/>
        </p:nvGrpSpPr>
        <p:grpSpPr bwMode="auto">
          <a:xfrm flipH="1">
            <a:off x="1143000" y="2286000"/>
            <a:ext cx="227013" cy="869950"/>
            <a:chOff x="720" y="768"/>
            <a:chExt cx="143" cy="548"/>
          </a:xfrm>
        </p:grpSpPr>
        <p:sp>
          <p:nvSpPr>
            <p:cNvPr id="31039" name="Line 319">
              <a:extLst>
                <a:ext uri="{FF2B5EF4-FFF2-40B4-BE49-F238E27FC236}">
                  <a16:creationId xmlns:a16="http://schemas.microsoft.com/office/drawing/2014/main" id="{54B226D6-8C83-16AD-E5FD-F6C6B03E9E93}"/>
                </a:ext>
              </a:extLst>
            </p:cNvPr>
            <p:cNvSpPr>
              <a:spLocks noChangeShapeType="1"/>
            </p:cNvSpPr>
            <p:nvPr/>
          </p:nvSpPr>
          <p:spPr bwMode="auto">
            <a:xfrm>
              <a:off x="727"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40" name="Line 320">
              <a:extLst>
                <a:ext uri="{FF2B5EF4-FFF2-40B4-BE49-F238E27FC236}">
                  <a16:creationId xmlns:a16="http://schemas.microsoft.com/office/drawing/2014/main" id="{96E56695-AEDF-6855-ACD2-8CC04C393B8C}"/>
                </a:ext>
              </a:extLst>
            </p:cNvPr>
            <p:cNvSpPr>
              <a:spLocks noChangeShapeType="1"/>
            </p:cNvSpPr>
            <p:nvPr/>
          </p:nvSpPr>
          <p:spPr bwMode="auto">
            <a:xfrm>
              <a:off x="852"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41" name="Group 321">
              <a:extLst>
                <a:ext uri="{FF2B5EF4-FFF2-40B4-BE49-F238E27FC236}">
                  <a16:creationId xmlns:a16="http://schemas.microsoft.com/office/drawing/2014/main" id="{55B4CB7D-167C-F0C9-AB5F-5C94B5761387}"/>
                </a:ext>
              </a:extLst>
            </p:cNvPr>
            <p:cNvGrpSpPr>
              <a:grpSpLocks/>
            </p:cNvGrpSpPr>
            <p:nvPr/>
          </p:nvGrpSpPr>
          <p:grpSpPr bwMode="auto">
            <a:xfrm>
              <a:off x="720" y="768"/>
              <a:ext cx="143" cy="369"/>
              <a:chOff x="720" y="768"/>
              <a:chExt cx="143" cy="369"/>
            </a:xfrm>
          </p:grpSpPr>
          <p:sp>
            <p:nvSpPr>
              <p:cNvPr id="31042" name="Freeform 322">
                <a:extLst>
                  <a:ext uri="{FF2B5EF4-FFF2-40B4-BE49-F238E27FC236}">
                    <a16:creationId xmlns:a16="http://schemas.microsoft.com/office/drawing/2014/main" id="{D790033D-F9DF-EEFD-8AB1-657F023532DA}"/>
                  </a:ext>
                </a:extLst>
              </p:cNvPr>
              <p:cNvSpPr>
                <a:spLocks/>
              </p:cNvSpPr>
              <p:nvPr/>
            </p:nvSpPr>
            <p:spPr bwMode="auto">
              <a:xfrm>
                <a:off x="720" y="768"/>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43" name="Freeform 323">
                <a:extLst>
                  <a:ext uri="{FF2B5EF4-FFF2-40B4-BE49-F238E27FC236}">
                    <a16:creationId xmlns:a16="http://schemas.microsoft.com/office/drawing/2014/main" id="{5A9A0838-A7EB-4621-CE81-3517D8AE2C90}"/>
                  </a:ext>
                </a:extLst>
              </p:cNvPr>
              <p:cNvSpPr>
                <a:spLocks/>
              </p:cNvSpPr>
              <p:nvPr/>
            </p:nvSpPr>
            <p:spPr bwMode="auto">
              <a:xfrm>
                <a:off x="720" y="1032"/>
                <a:ext cx="143" cy="102"/>
              </a:xfrm>
              <a:custGeom>
                <a:avLst/>
                <a:gdLst>
                  <a:gd name="T0" fmla="*/ 0 w 143"/>
                  <a:gd name="T1" fmla="*/ 49 h 102"/>
                  <a:gd name="T2" fmla="*/ 36 w 143"/>
                  <a:gd name="T3" fmla="*/ 102 h 102"/>
                  <a:gd name="T4" fmla="*/ 118 w 143"/>
                  <a:gd name="T5" fmla="*/ 72 h 102"/>
                  <a:gd name="T6" fmla="*/ 143 w 143"/>
                  <a:gd name="T7" fmla="*/ 0 h 102"/>
                  <a:gd name="T8" fmla="*/ 0 w 143"/>
                  <a:gd name="T9" fmla="*/ 49 h 102"/>
                </a:gdLst>
                <a:ahLst/>
                <a:cxnLst>
                  <a:cxn ang="0">
                    <a:pos x="T0" y="T1"/>
                  </a:cxn>
                  <a:cxn ang="0">
                    <a:pos x="T2" y="T3"/>
                  </a:cxn>
                  <a:cxn ang="0">
                    <a:pos x="T4" y="T5"/>
                  </a:cxn>
                  <a:cxn ang="0">
                    <a:pos x="T6" y="T7"/>
                  </a:cxn>
                  <a:cxn ang="0">
                    <a:pos x="T8" y="T9"/>
                  </a:cxn>
                </a:cxnLst>
                <a:rect l="0" t="0" r="r" b="b"/>
                <a:pathLst>
                  <a:path w="143" h="102">
                    <a:moveTo>
                      <a:pt x="0" y="49"/>
                    </a:moveTo>
                    <a:lnTo>
                      <a:pt x="36" y="102"/>
                    </a:lnTo>
                    <a:lnTo>
                      <a:pt x="118" y="72"/>
                    </a:lnTo>
                    <a:lnTo>
                      <a:pt x="143" y="0"/>
                    </a:lnTo>
                    <a:lnTo>
                      <a:pt x="0" y="49"/>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44" name="Group 324">
            <a:extLst>
              <a:ext uri="{FF2B5EF4-FFF2-40B4-BE49-F238E27FC236}">
                <a16:creationId xmlns:a16="http://schemas.microsoft.com/office/drawing/2014/main" id="{2669C6B0-4503-AAA9-C331-A78A0954FB56}"/>
              </a:ext>
            </a:extLst>
          </p:cNvPr>
          <p:cNvGrpSpPr>
            <a:grpSpLocks/>
          </p:cNvGrpSpPr>
          <p:nvPr/>
        </p:nvGrpSpPr>
        <p:grpSpPr bwMode="auto">
          <a:xfrm>
            <a:off x="1447800" y="1219200"/>
            <a:ext cx="227013" cy="869950"/>
            <a:chOff x="912" y="768"/>
            <a:chExt cx="143" cy="548"/>
          </a:xfrm>
        </p:grpSpPr>
        <p:sp>
          <p:nvSpPr>
            <p:cNvPr id="31045" name="Line 325">
              <a:extLst>
                <a:ext uri="{FF2B5EF4-FFF2-40B4-BE49-F238E27FC236}">
                  <a16:creationId xmlns:a16="http://schemas.microsoft.com/office/drawing/2014/main" id="{E417323B-A516-8A1E-71D2-E119522D4721}"/>
                </a:ext>
              </a:extLst>
            </p:cNvPr>
            <p:cNvSpPr>
              <a:spLocks noChangeShapeType="1"/>
            </p:cNvSpPr>
            <p:nvPr/>
          </p:nvSpPr>
          <p:spPr bwMode="auto">
            <a:xfrm>
              <a:off x="919"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46" name="Line 326">
              <a:extLst>
                <a:ext uri="{FF2B5EF4-FFF2-40B4-BE49-F238E27FC236}">
                  <a16:creationId xmlns:a16="http://schemas.microsoft.com/office/drawing/2014/main" id="{E78CF464-3E38-D28D-166B-382B8198DD7A}"/>
                </a:ext>
              </a:extLst>
            </p:cNvPr>
            <p:cNvSpPr>
              <a:spLocks noChangeShapeType="1"/>
            </p:cNvSpPr>
            <p:nvPr/>
          </p:nvSpPr>
          <p:spPr bwMode="auto">
            <a:xfrm>
              <a:off x="1044"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47" name="Group 327">
              <a:extLst>
                <a:ext uri="{FF2B5EF4-FFF2-40B4-BE49-F238E27FC236}">
                  <a16:creationId xmlns:a16="http://schemas.microsoft.com/office/drawing/2014/main" id="{A7A518BA-01EA-D8DA-3711-0968EFFD1B4E}"/>
                </a:ext>
              </a:extLst>
            </p:cNvPr>
            <p:cNvGrpSpPr>
              <a:grpSpLocks/>
            </p:cNvGrpSpPr>
            <p:nvPr/>
          </p:nvGrpSpPr>
          <p:grpSpPr bwMode="auto">
            <a:xfrm>
              <a:off x="912" y="768"/>
              <a:ext cx="143" cy="369"/>
              <a:chOff x="912" y="768"/>
              <a:chExt cx="143" cy="369"/>
            </a:xfrm>
          </p:grpSpPr>
          <p:sp>
            <p:nvSpPr>
              <p:cNvPr id="31048" name="Freeform 328">
                <a:extLst>
                  <a:ext uri="{FF2B5EF4-FFF2-40B4-BE49-F238E27FC236}">
                    <a16:creationId xmlns:a16="http://schemas.microsoft.com/office/drawing/2014/main" id="{BE066E09-9E90-2112-FC3B-F164B627FD76}"/>
                  </a:ext>
                </a:extLst>
              </p:cNvPr>
              <p:cNvSpPr>
                <a:spLocks/>
              </p:cNvSpPr>
              <p:nvPr/>
            </p:nvSpPr>
            <p:spPr bwMode="auto">
              <a:xfrm>
                <a:off x="912" y="768"/>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49" name="Freeform 329">
                <a:extLst>
                  <a:ext uri="{FF2B5EF4-FFF2-40B4-BE49-F238E27FC236}">
                    <a16:creationId xmlns:a16="http://schemas.microsoft.com/office/drawing/2014/main" id="{A4A7310D-9444-06EC-9A84-0FEF4BA7941B}"/>
                  </a:ext>
                </a:extLst>
              </p:cNvPr>
              <p:cNvSpPr>
                <a:spLocks/>
              </p:cNvSpPr>
              <p:nvPr/>
            </p:nvSpPr>
            <p:spPr bwMode="auto">
              <a:xfrm>
                <a:off x="912" y="944"/>
                <a:ext cx="143" cy="190"/>
              </a:xfrm>
              <a:custGeom>
                <a:avLst/>
                <a:gdLst>
                  <a:gd name="T0" fmla="*/ 0 w 143"/>
                  <a:gd name="T1" fmla="*/ 137 h 190"/>
                  <a:gd name="T2" fmla="*/ 36 w 143"/>
                  <a:gd name="T3" fmla="*/ 190 h 190"/>
                  <a:gd name="T4" fmla="*/ 118 w 143"/>
                  <a:gd name="T5" fmla="*/ 160 h 190"/>
                  <a:gd name="T6" fmla="*/ 143 w 143"/>
                  <a:gd name="T7" fmla="*/ 88 h 190"/>
                  <a:gd name="T8" fmla="*/ 141 w 143"/>
                  <a:gd name="T9" fmla="*/ 0 h 190"/>
                  <a:gd name="T10" fmla="*/ 3 w 143"/>
                  <a:gd name="T11" fmla="*/ 46 h 190"/>
                  <a:gd name="T12" fmla="*/ 0 w 143"/>
                  <a:gd name="T13" fmla="*/ 137 h 190"/>
                </a:gdLst>
                <a:ahLst/>
                <a:cxnLst>
                  <a:cxn ang="0">
                    <a:pos x="T0" y="T1"/>
                  </a:cxn>
                  <a:cxn ang="0">
                    <a:pos x="T2" y="T3"/>
                  </a:cxn>
                  <a:cxn ang="0">
                    <a:pos x="T4" y="T5"/>
                  </a:cxn>
                  <a:cxn ang="0">
                    <a:pos x="T6" y="T7"/>
                  </a:cxn>
                  <a:cxn ang="0">
                    <a:pos x="T8" y="T9"/>
                  </a:cxn>
                  <a:cxn ang="0">
                    <a:pos x="T10" y="T11"/>
                  </a:cxn>
                  <a:cxn ang="0">
                    <a:pos x="T12" y="T13"/>
                  </a:cxn>
                </a:cxnLst>
                <a:rect l="0" t="0" r="r" b="b"/>
                <a:pathLst>
                  <a:path w="143" h="190">
                    <a:moveTo>
                      <a:pt x="0" y="137"/>
                    </a:moveTo>
                    <a:lnTo>
                      <a:pt x="36" y="190"/>
                    </a:lnTo>
                    <a:lnTo>
                      <a:pt x="118" y="160"/>
                    </a:lnTo>
                    <a:lnTo>
                      <a:pt x="143" y="88"/>
                    </a:lnTo>
                    <a:lnTo>
                      <a:pt x="141" y="0"/>
                    </a:lnTo>
                    <a:lnTo>
                      <a:pt x="3" y="46"/>
                    </a:lnTo>
                    <a:lnTo>
                      <a:pt x="0" y="137"/>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50" name="Group 330">
            <a:extLst>
              <a:ext uri="{FF2B5EF4-FFF2-40B4-BE49-F238E27FC236}">
                <a16:creationId xmlns:a16="http://schemas.microsoft.com/office/drawing/2014/main" id="{F7FEE64E-6AC2-E22C-AC38-07B01A99DA6A}"/>
              </a:ext>
            </a:extLst>
          </p:cNvPr>
          <p:cNvGrpSpPr>
            <a:grpSpLocks/>
          </p:cNvGrpSpPr>
          <p:nvPr/>
        </p:nvGrpSpPr>
        <p:grpSpPr bwMode="auto">
          <a:xfrm>
            <a:off x="1447800" y="2286000"/>
            <a:ext cx="227013" cy="869950"/>
            <a:chOff x="912" y="1296"/>
            <a:chExt cx="143" cy="548"/>
          </a:xfrm>
        </p:grpSpPr>
        <p:sp>
          <p:nvSpPr>
            <p:cNvPr id="31051" name="Line 331">
              <a:extLst>
                <a:ext uri="{FF2B5EF4-FFF2-40B4-BE49-F238E27FC236}">
                  <a16:creationId xmlns:a16="http://schemas.microsoft.com/office/drawing/2014/main" id="{C0A60C33-E69A-E84C-9327-2D1CB5457D01}"/>
                </a:ext>
              </a:extLst>
            </p:cNvPr>
            <p:cNvSpPr>
              <a:spLocks noChangeShapeType="1"/>
            </p:cNvSpPr>
            <p:nvPr/>
          </p:nvSpPr>
          <p:spPr bwMode="auto">
            <a:xfrm flipH="1">
              <a:off x="1048" y="1594"/>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52" name="Line 332">
              <a:extLst>
                <a:ext uri="{FF2B5EF4-FFF2-40B4-BE49-F238E27FC236}">
                  <a16:creationId xmlns:a16="http://schemas.microsoft.com/office/drawing/2014/main" id="{38EE7DC6-AE65-1774-2CB0-9039DC9F16BF}"/>
                </a:ext>
              </a:extLst>
            </p:cNvPr>
            <p:cNvSpPr>
              <a:spLocks noChangeShapeType="1"/>
            </p:cNvSpPr>
            <p:nvPr/>
          </p:nvSpPr>
          <p:spPr bwMode="auto">
            <a:xfrm flipH="1">
              <a:off x="923" y="1552"/>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53" name="Group 333">
              <a:extLst>
                <a:ext uri="{FF2B5EF4-FFF2-40B4-BE49-F238E27FC236}">
                  <a16:creationId xmlns:a16="http://schemas.microsoft.com/office/drawing/2014/main" id="{B9AF1BD4-E963-AE11-20DA-EC0F70EED370}"/>
                </a:ext>
              </a:extLst>
            </p:cNvPr>
            <p:cNvGrpSpPr>
              <a:grpSpLocks/>
            </p:cNvGrpSpPr>
            <p:nvPr/>
          </p:nvGrpSpPr>
          <p:grpSpPr bwMode="auto">
            <a:xfrm>
              <a:off x="912" y="1296"/>
              <a:ext cx="143" cy="369"/>
              <a:chOff x="912" y="1296"/>
              <a:chExt cx="143" cy="369"/>
            </a:xfrm>
          </p:grpSpPr>
          <p:sp>
            <p:nvSpPr>
              <p:cNvPr id="31054" name="Freeform 334">
                <a:extLst>
                  <a:ext uri="{FF2B5EF4-FFF2-40B4-BE49-F238E27FC236}">
                    <a16:creationId xmlns:a16="http://schemas.microsoft.com/office/drawing/2014/main" id="{3BA1C7DD-1BD0-7FC9-627D-7B710BC2D0F0}"/>
                  </a:ext>
                </a:extLst>
              </p:cNvPr>
              <p:cNvSpPr>
                <a:spLocks/>
              </p:cNvSpPr>
              <p:nvPr/>
            </p:nvSpPr>
            <p:spPr bwMode="auto">
              <a:xfrm flipH="1">
                <a:off x="914" y="1296"/>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55" name="Freeform 335">
                <a:extLst>
                  <a:ext uri="{FF2B5EF4-FFF2-40B4-BE49-F238E27FC236}">
                    <a16:creationId xmlns:a16="http://schemas.microsoft.com/office/drawing/2014/main" id="{DD3D117B-45B0-D65B-4283-3A0F070F2F0B}"/>
                  </a:ext>
                </a:extLst>
              </p:cNvPr>
              <p:cNvSpPr>
                <a:spLocks/>
              </p:cNvSpPr>
              <p:nvPr/>
            </p:nvSpPr>
            <p:spPr bwMode="auto">
              <a:xfrm flipH="1">
                <a:off x="912" y="1472"/>
                <a:ext cx="143" cy="190"/>
              </a:xfrm>
              <a:custGeom>
                <a:avLst/>
                <a:gdLst>
                  <a:gd name="T0" fmla="*/ 0 w 143"/>
                  <a:gd name="T1" fmla="*/ 137 h 190"/>
                  <a:gd name="T2" fmla="*/ 36 w 143"/>
                  <a:gd name="T3" fmla="*/ 190 h 190"/>
                  <a:gd name="T4" fmla="*/ 118 w 143"/>
                  <a:gd name="T5" fmla="*/ 160 h 190"/>
                  <a:gd name="T6" fmla="*/ 143 w 143"/>
                  <a:gd name="T7" fmla="*/ 88 h 190"/>
                  <a:gd name="T8" fmla="*/ 141 w 143"/>
                  <a:gd name="T9" fmla="*/ 0 h 190"/>
                  <a:gd name="T10" fmla="*/ 3 w 143"/>
                  <a:gd name="T11" fmla="*/ 46 h 190"/>
                  <a:gd name="T12" fmla="*/ 0 w 143"/>
                  <a:gd name="T13" fmla="*/ 137 h 190"/>
                </a:gdLst>
                <a:ahLst/>
                <a:cxnLst>
                  <a:cxn ang="0">
                    <a:pos x="T0" y="T1"/>
                  </a:cxn>
                  <a:cxn ang="0">
                    <a:pos x="T2" y="T3"/>
                  </a:cxn>
                  <a:cxn ang="0">
                    <a:pos x="T4" y="T5"/>
                  </a:cxn>
                  <a:cxn ang="0">
                    <a:pos x="T6" y="T7"/>
                  </a:cxn>
                  <a:cxn ang="0">
                    <a:pos x="T8" y="T9"/>
                  </a:cxn>
                  <a:cxn ang="0">
                    <a:pos x="T10" y="T11"/>
                  </a:cxn>
                  <a:cxn ang="0">
                    <a:pos x="T12" y="T13"/>
                  </a:cxn>
                </a:cxnLst>
                <a:rect l="0" t="0" r="r" b="b"/>
                <a:pathLst>
                  <a:path w="143" h="190">
                    <a:moveTo>
                      <a:pt x="0" y="137"/>
                    </a:moveTo>
                    <a:lnTo>
                      <a:pt x="36" y="190"/>
                    </a:lnTo>
                    <a:lnTo>
                      <a:pt x="118" y="160"/>
                    </a:lnTo>
                    <a:lnTo>
                      <a:pt x="143" y="88"/>
                    </a:lnTo>
                    <a:lnTo>
                      <a:pt x="141" y="0"/>
                    </a:lnTo>
                    <a:lnTo>
                      <a:pt x="3" y="46"/>
                    </a:lnTo>
                    <a:lnTo>
                      <a:pt x="0" y="137"/>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56" name="Group 336">
            <a:extLst>
              <a:ext uri="{FF2B5EF4-FFF2-40B4-BE49-F238E27FC236}">
                <a16:creationId xmlns:a16="http://schemas.microsoft.com/office/drawing/2014/main" id="{BB45F2FA-1649-D086-D628-0C5D310F639E}"/>
              </a:ext>
            </a:extLst>
          </p:cNvPr>
          <p:cNvGrpSpPr>
            <a:grpSpLocks/>
          </p:cNvGrpSpPr>
          <p:nvPr/>
        </p:nvGrpSpPr>
        <p:grpSpPr bwMode="auto">
          <a:xfrm>
            <a:off x="1752600" y="1219200"/>
            <a:ext cx="227013" cy="869950"/>
            <a:chOff x="1104" y="768"/>
            <a:chExt cx="143" cy="548"/>
          </a:xfrm>
        </p:grpSpPr>
        <p:sp>
          <p:nvSpPr>
            <p:cNvPr id="31057" name="Line 337">
              <a:extLst>
                <a:ext uri="{FF2B5EF4-FFF2-40B4-BE49-F238E27FC236}">
                  <a16:creationId xmlns:a16="http://schemas.microsoft.com/office/drawing/2014/main" id="{056AAF32-304F-D144-B61D-9D33E38B9536}"/>
                </a:ext>
              </a:extLst>
            </p:cNvPr>
            <p:cNvSpPr>
              <a:spLocks noChangeShapeType="1"/>
            </p:cNvSpPr>
            <p:nvPr/>
          </p:nvSpPr>
          <p:spPr bwMode="auto">
            <a:xfrm>
              <a:off x="1111"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58" name="Line 338">
              <a:extLst>
                <a:ext uri="{FF2B5EF4-FFF2-40B4-BE49-F238E27FC236}">
                  <a16:creationId xmlns:a16="http://schemas.microsoft.com/office/drawing/2014/main" id="{B4401F57-CFA6-4CDF-57AC-F0D6B48D338E}"/>
                </a:ext>
              </a:extLst>
            </p:cNvPr>
            <p:cNvSpPr>
              <a:spLocks noChangeShapeType="1"/>
            </p:cNvSpPr>
            <p:nvPr/>
          </p:nvSpPr>
          <p:spPr bwMode="auto">
            <a:xfrm>
              <a:off x="1236"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59" name="Group 339">
              <a:extLst>
                <a:ext uri="{FF2B5EF4-FFF2-40B4-BE49-F238E27FC236}">
                  <a16:creationId xmlns:a16="http://schemas.microsoft.com/office/drawing/2014/main" id="{6EFBC9BD-8411-AA17-F9F5-724FE63B0DEE}"/>
                </a:ext>
              </a:extLst>
            </p:cNvPr>
            <p:cNvGrpSpPr>
              <a:grpSpLocks/>
            </p:cNvGrpSpPr>
            <p:nvPr/>
          </p:nvGrpSpPr>
          <p:grpSpPr bwMode="auto">
            <a:xfrm>
              <a:off x="1104" y="768"/>
              <a:ext cx="143" cy="369"/>
              <a:chOff x="1104" y="768"/>
              <a:chExt cx="143" cy="369"/>
            </a:xfrm>
          </p:grpSpPr>
          <p:sp>
            <p:nvSpPr>
              <p:cNvPr id="31060" name="Freeform 340">
                <a:extLst>
                  <a:ext uri="{FF2B5EF4-FFF2-40B4-BE49-F238E27FC236}">
                    <a16:creationId xmlns:a16="http://schemas.microsoft.com/office/drawing/2014/main" id="{DC723AAA-1841-5FD1-6EBC-0D57015244FE}"/>
                  </a:ext>
                </a:extLst>
              </p:cNvPr>
              <p:cNvSpPr>
                <a:spLocks/>
              </p:cNvSpPr>
              <p:nvPr/>
            </p:nvSpPr>
            <p:spPr bwMode="auto">
              <a:xfrm>
                <a:off x="1104" y="768"/>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61" name="Freeform 341">
                <a:extLst>
                  <a:ext uri="{FF2B5EF4-FFF2-40B4-BE49-F238E27FC236}">
                    <a16:creationId xmlns:a16="http://schemas.microsoft.com/office/drawing/2014/main" id="{6C0BD0FB-1CA6-68EA-0C75-FBC2EA483A44}"/>
                  </a:ext>
                </a:extLst>
              </p:cNvPr>
              <p:cNvSpPr>
                <a:spLocks/>
              </p:cNvSpPr>
              <p:nvPr/>
            </p:nvSpPr>
            <p:spPr bwMode="auto">
              <a:xfrm>
                <a:off x="1104" y="858"/>
                <a:ext cx="143" cy="276"/>
              </a:xfrm>
              <a:custGeom>
                <a:avLst/>
                <a:gdLst>
                  <a:gd name="T0" fmla="*/ 0 w 143"/>
                  <a:gd name="T1" fmla="*/ 223 h 276"/>
                  <a:gd name="T2" fmla="*/ 36 w 143"/>
                  <a:gd name="T3" fmla="*/ 276 h 276"/>
                  <a:gd name="T4" fmla="*/ 118 w 143"/>
                  <a:gd name="T5" fmla="*/ 246 h 276"/>
                  <a:gd name="T6" fmla="*/ 143 w 143"/>
                  <a:gd name="T7" fmla="*/ 174 h 276"/>
                  <a:gd name="T8" fmla="*/ 141 w 143"/>
                  <a:gd name="T9" fmla="*/ 0 h 276"/>
                  <a:gd name="T10" fmla="*/ 3 w 143"/>
                  <a:gd name="T11" fmla="*/ 39 h 276"/>
                  <a:gd name="T12" fmla="*/ 0 w 143"/>
                  <a:gd name="T13" fmla="*/ 223 h 276"/>
                </a:gdLst>
                <a:ahLst/>
                <a:cxnLst>
                  <a:cxn ang="0">
                    <a:pos x="T0" y="T1"/>
                  </a:cxn>
                  <a:cxn ang="0">
                    <a:pos x="T2" y="T3"/>
                  </a:cxn>
                  <a:cxn ang="0">
                    <a:pos x="T4" y="T5"/>
                  </a:cxn>
                  <a:cxn ang="0">
                    <a:pos x="T6" y="T7"/>
                  </a:cxn>
                  <a:cxn ang="0">
                    <a:pos x="T8" y="T9"/>
                  </a:cxn>
                  <a:cxn ang="0">
                    <a:pos x="T10" y="T11"/>
                  </a:cxn>
                  <a:cxn ang="0">
                    <a:pos x="T12" y="T13"/>
                  </a:cxn>
                </a:cxnLst>
                <a:rect l="0" t="0" r="r" b="b"/>
                <a:pathLst>
                  <a:path w="143" h="276">
                    <a:moveTo>
                      <a:pt x="0" y="223"/>
                    </a:moveTo>
                    <a:lnTo>
                      <a:pt x="36" y="276"/>
                    </a:lnTo>
                    <a:lnTo>
                      <a:pt x="118" y="246"/>
                    </a:lnTo>
                    <a:lnTo>
                      <a:pt x="143" y="174"/>
                    </a:lnTo>
                    <a:lnTo>
                      <a:pt x="141" y="0"/>
                    </a:lnTo>
                    <a:lnTo>
                      <a:pt x="3" y="39"/>
                    </a:lnTo>
                    <a:lnTo>
                      <a:pt x="0" y="22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62" name="Group 342">
            <a:extLst>
              <a:ext uri="{FF2B5EF4-FFF2-40B4-BE49-F238E27FC236}">
                <a16:creationId xmlns:a16="http://schemas.microsoft.com/office/drawing/2014/main" id="{279B44F9-0083-0A79-0642-54EB39336BEC}"/>
              </a:ext>
            </a:extLst>
          </p:cNvPr>
          <p:cNvGrpSpPr>
            <a:grpSpLocks/>
          </p:cNvGrpSpPr>
          <p:nvPr/>
        </p:nvGrpSpPr>
        <p:grpSpPr bwMode="auto">
          <a:xfrm flipH="1">
            <a:off x="1752600" y="2286000"/>
            <a:ext cx="227013" cy="869950"/>
            <a:chOff x="1104" y="768"/>
            <a:chExt cx="143" cy="548"/>
          </a:xfrm>
        </p:grpSpPr>
        <p:sp>
          <p:nvSpPr>
            <p:cNvPr id="31063" name="Line 343">
              <a:extLst>
                <a:ext uri="{FF2B5EF4-FFF2-40B4-BE49-F238E27FC236}">
                  <a16:creationId xmlns:a16="http://schemas.microsoft.com/office/drawing/2014/main" id="{9831E716-57AB-C7F4-E104-AA83976B6B3E}"/>
                </a:ext>
              </a:extLst>
            </p:cNvPr>
            <p:cNvSpPr>
              <a:spLocks noChangeShapeType="1"/>
            </p:cNvSpPr>
            <p:nvPr/>
          </p:nvSpPr>
          <p:spPr bwMode="auto">
            <a:xfrm>
              <a:off x="1111"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64" name="Line 344">
              <a:extLst>
                <a:ext uri="{FF2B5EF4-FFF2-40B4-BE49-F238E27FC236}">
                  <a16:creationId xmlns:a16="http://schemas.microsoft.com/office/drawing/2014/main" id="{3E4FDAFC-03D2-2059-09D6-967DC20E2C71}"/>
                </a:ext>
              </a:extLst>
            </p:cNvPr>
            <p:cNvSpPr>
              <a:spLocks noChangeShapeType="1"/>
            </p:cNvSpPr>
            <p:nvPr/>
          </p:nvSpPr>
          <p:spPr bwMode="auto">
            <a:xfrm>
              <a:off x="1236"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65" name="Group 345">
              <a:extLst>
                <a:ext uri="{FF2B5EF4-FFF2-40B4-BE49-F238E27FC236}">
                  <a16:creationId xmlns:a16="http://schemas.microsoft.com/office/drawing/2014/main" id="{9EB98412-8B32-13AC-442F-C1CD00CA9A34}"/>
                </a:ext>
              </a:extLst>
            </p:cNvPr>
            <p:cNvGrpSpPr>
              <a:grpSpLocks/>
            </p:cNvGrpSpPr>
            <p:nvPr/>
          </p:nvGrpSpPr>
          <p:grpSpPr bwMode="auto">
            <a:xfrm>
              <a:off x="1104" y="768"/>
              <a:ext cx="143" cy="369"/>
              <a:chOff x="1104" y="768"/>
              <a:chExt cx="143" cy="369"/>
            </a:xfrm>
          </p:grpSpPr>
          <p:sp>
            <p:nvSpPr>
              <p:cNvPr id="31066" name="Freeform 346">
                <a:extLst>
                  <a:ext uri="{FF2B5EF4-FFF2-40B4-BE49-F238E27FC236}">
                    <a16:creationId xmlns:a16="http://schemas.microsoft.com/office/drawing/2014/main" id="{D4D3DFFE-8D0B-237D-A0D3-9D8B8B3A75F2}"/>
                  </a:ext>
                </a:extLst>
              </p:cNvPr>
              <p:cNvSpPr>
                <a:spLocks/>
              </p:cNvSpPr>
              <p:nvPr/>
            </p:nvSpPr>
            <p:spPr bwMode="auto">
              <a:xfrm>
                <a:off x="1104" y="768"/>
                <a:ext cx="141" cy="369"/>
              </a:xfrm>
              <a:custGeom>
                <a:avLst/>
                <a:gdLst>
                  <a:gd name="T0" fmla="*/ 48 w 141"/>
                  <a:gd name="T1" fmla="*/ 15 h 369"/>
                  <a:gd name="T2" fmla="*/ 103 w 141"/>
                  <a:gd name="T3" fmla="*/ 0 h 369"/>
                  <a:gd name="T4" fmla="*/ 103 w 141"/>
                  <a:gd name="T5" fmla="*/ 66 h 369"/>
                  <a:gd name="T6" fmla="*/ 123 w 141"/>
                  <a:gd name="T7" fmla="*/ 70 h 369"/>
                  <a:gd name="T8" fmla="*/ 141 w 141"/>
                  <a:gd name="T9" fmla="*/ 87 h 369"/>
                  <a:gd name="T10" fmla="*/ 141 w 141"/>
                  <a:gd name="T11" fmla="*/ 275 h 369"/>
                  <a:gd name="T12" fmla="*/ 121 w 141"/>
                  <a:gd name="T13" fmla="*/ 338 h 369"/>
                  <a:gd name="T14" fmla="*/ 33 w 141"/>
                  <a:gd name="T15" fmla="*/ 369 h 369"/>
                  <a:gd name="T16" fmla="*/ 0 w 141"/>
                  <a:gd name="T17" fmla="*/ 313 h 369"/>
                  <a:gd name="T18" fmla="*/ 0 w 141"/>
                  <a:gd name="T19" fmla="*/ 125 h 369"/>
                  <a:gd name="T20" fmla="*/ 24 w 141"/>
                  <a:gd name="T21" fmla="*/ 94 h 369"/>
                  <a:gd name="T22" fmla="*/ 50 w 141"/>
                  <a:gd name="T23" fmla="*/ 84 h 369"/>
                  <a:gd name="T24" fmla="*/ 50 w 141"/>
                  <a:gd name="T25" fmla="*/ 15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9">
                    <a:moveTo>
                      <a:pt x="48" y="15"/>
                    </a:moveTo>
                    <a:lnTo>
                      <a:pt x="103" y="0"/>
                    </a:lnTo>
                    <a:lnTo>
                      <a:pt x="103" y="66"/>
                    </a:lnTo>
                    <a:lnTo>
                      <a:pt x="123" y="70"/>
                    </a:lnTo>
                    <a:lnTo>
                      <a:pt x="141" y="87"/>
                    </a:lnTo>
                    <a:lnTo>
                      <a:pt x="141" y="275"/>
                    </a:lnTo>
                    <a:lnTo>
                      <a:pt x="121" y="338"/>
                    </a:lnTo>
                    <a:lnTo>
                      <a:pt x="33" y="369"/>
                    </a:lnTo>
                    <a:lnTo>
                      <a:pt x="0" y="313"/>
                    </a:lnTo>
                    <a:lnTo>
                      <a:pt x="0" y="125"/>
                    </a:lnTo>
                    <a:lnTo>
                      <a:pt x="24" y="94"/>
                    </a:lnTo>
                    <a:lnTo>
                      <a:pt x="50" y="84"/>
                    </a:lnTo>
                    <a:lnTo>
                      <a:pt x="50"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67" name="Freeform 347">
                <a:extLst>
                  <a:ext uri="{FF2B5EF4-FFF2-40B4-BE49-F238E27FC236}">
                    <a16:creationId xmlns:a16="http://schemas.microsoft.com/office/drawing/2014/main" id="{2B0A6413-5C67-DFC7-7402-532831B785CC}"/>
                  </a:ext>
                </a:extLst>
              </p:cNvPr>
              <p:cNvSpPr>
                <a:spLocks/>
              </p:cNvSpPr>
              <p:nvPr/>
            </p:nvSpPr>
            <p:spPr bwMode="auto">
              <a:xfrm>
                <a:off x="1104" y="858"/>
                <a:ext cx="143" cy="276"/>
              </a:xfrm>
              <a:custGeom>
                <a:avLst/>
                <a:gdLst>
                  <a:gd name="T0" fmla="*/ 0 w 143"/>
                  <a:gd name="T1" fmla="*/ 223 h 276"/>
                  <a:gd name="T2" fmla="*/ 36 w 143"/>
                  <a:gd name="T3" fmla="*/ 276 h 276"/>
                  <a:gd name="T4" fmla="*/ 118 w 143"/>
                  <a:gd name="T5" fmla="*/ 246 h 276"/>
                  <a:gd name="T6" fmla="*/ 143 w 143"/>
                  <a:gd name="T7" fmla="*/ 174 h 276"/>
                  <a:gd name="T8" fmla="*/ 141 w 143"/>
                  <a:gd name="T9" fmla="*/ 0 h 276"/>
                  <a:gd name="T10" fmla="*/ 3 w 143"/>
                  <a:gd name="T11" fmla="*/ 39 h 276"/>
                  <a:gd name="T12" fmla="*/ 0 w 143"/>
                  <a:gd name="T13" fmla="*/ 223 h 276"/>
                </a:gdLst>
                <a:ahLst/>
                <a:cxnLst>
                  <a:cxn ang="0">
                    <a:pos x="T0" y="T1"/>
                  </a:cxn>
                  <a:cxn ang="0">
                    <a:pos x="T2" y="T3"/>
                  </a:cxn>
                  <a:cxn ang="0">
                    <a:pos x="T4" y="T5"/>
                  </a:cxn>
                  <a:cxn ang="0">
                    <a:pos x="T6" y="T7"/>
                  </a:cxn>
                  <a:cxn ang="0">
                    <a:pos x="T8" y="T9"/>
                  </a:cxn>
                  <a:cxn ang="0">
                    <a:pos x="T10" y="T11"/>
                  </a:cxn>
                  <a:cxn ang="0">
                    <a:pos x="T12" y="T13"/>
                  </a:cxn>
                </a:cxnLst>
                <a:rect l="0" t="0" r="r" b="b"/>
                <a:pathLst>
                  <a:path w="143" h="276">
                    <a:moveTo>
                      <a:pt x="0" y="223"/>
                    </a:moveTo>
                    <a:lnTo>
                      <a:pt x="36" y="276"/>
                    </a:lnTo>
                    <a:lnTo>
                      <a:pt x="118" y="246"/>
                    </a:lnTo>
                    <a:lnTo>
                      <a:pt x="143" y="174"/>
                    </a:lnTo>
                    <a:lnTo>
                      <a:pt x="141" y="0"/>
                    </a:lnTo>
                    <a:lnTo>
                      <a:pt x="3" y="39"/>
                    </a:lnTo>
                    <a:lnTo>
                      <a:pt x="0" y="22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68" name="Group 348">
            <a:extLst>
              <a:ext uri="{FF2B5EF4-FFF2-40B4-BE49-F238E27FC236}">
                <a16:creationId xmlns:a16="http://schemas.microsoft.com/office/drawing/2014/main" id="{0EB3BEBF-4BA0-3B47-6787-594D0333D630}"/>
              </a:ext>
            </a:extLst>
          </p:cNvPr>
          <p:cNvGrpSpPr>
            <a:grpSpLocks/>
          </p:cNvGrpSpPr>
          <p:nvPr/>
        </p:nvGrpSpPr>
        <p:grpSpPr bwMode="auto">
          <a:xfrm>
            <a:off x="3638550" y="2209800"/>
            <a:ext cx="428625" cy="852488"/>
            <a:chOff x="2292" y="1392"/>
            <a:chExt cx="270" cy="537"/>
          </a:xfrm>
        </p:grpSpPr>
        <p:grpSp>
          <p:nvGrpSpPr>
            <p:cNvPr id="31069" name="Group 349">
              <a:extLst>
                <a:ext uri="{FF2B5EF4-FFF2-40B4-BE49-F238E27FC236}">
                  <a16:creationId xmlns:a16="http://schemas.microsoft.com/office/drawing/2014/main" id="{CCE132DE-39CD-605E-B286-D565832185D9}"/>
                </a:ext>
              </a:extLst>
            </p:cNvPr>
            <p:cNvGrpSpPr>
              <a:grpSpLocks/>
            </p:cNvGrpSpPr>
            <p:nvPr/>
          </p:nvGrpSpPr>
          <p:grpSpPr bwMode="auto">
            <a:xfrm>
              <a:off x="2292" y="1422"/>
              <a:ext cx="211" cy="310"/>
              <a:chOff x="2290" y="1419"/>
              <a:chExt cx="211" cy="310"/>
            </a:xfrm>
          </p:grpSpPr>
          <p:sp>
            <p:nvSpPr>
              <p:cNvPr id="31070" name="Freeform 350">
                <a:extLst>
                  <a:ext uri="{FF2B5EF4-FFF2-40B4-BE49-F238E27FC236}">
                    <a16:creationId xmlns:a16="http://schemas.microsoft.com/office/drawing/2014/main" id="{337193B5-A46A-AFF2-818B-F5128D8CB2A8}"/>
                  </a:ext>
                </a:extLst>
              </p:cNvPr>
              <p:cNvSpPr>
                <a:spLocks/>
              </p:cNvSpPr>
              <p:nvPr/>
            </p:nvSpPr>
            <p:spPr bwMode="auto">
              <a:xfrm rot="131960" flipH="1">
                <a:off x="2290" y="1419"/>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71" name="Freeform 351">
                <a:extLst>
                  <a:ext uri="{FF2B5EF4-FFF2-40B4-BE49-F238E27FC236}">
                    <a16:creationId xmlns:a16="http://schemas.microsoft.com/office/drawing/2014/main" id="{9FC8B127-FCD6-29AD-C805-B1FD454549FA}"/>
                  </a:ext>
                </a:extLst>
              </p:cNvPr>
              <p:cNvSpPr>
                <a:spLocks/>
              </p:cNvSpPr>
              <p:nvPr/>
            </p:nvSpPr>
            <p:spPr bwMode="auto">
              <a:xfrm>
                <a:off x="2420" y="1474"/>
                <a:ext cx="74" cy="254"/>
              </a:xfrm>
              <a:custGeom>
                <a:avLst/>
                <a:gdLst>
                  <a:gd name="T0" fmla="*/ 0 w 74"/>
                  <a:gd name="T1" fmla="*/ 254 h 254"/>
                  <a:gd name="T2" fmla="*/ 74 w 74"/>
                  <a:gd name="T3" fmla="*/ 213 h 254"/>
                  <a:gd name="T4" fmla="*/ 72 w 74"/>
                  <a:gd name="T5" fmla="*/ 147 h 254"/>
                  <a:gd name="T6" fmla="*/ 0 w 74"/>
                  <a:gd name="T7" fmla="*/ 0 h 254"/>
                  <a:gd name="T8" fmla="*/ 0 w 74"/>
                  <a:gd name="T9" fmla="*/ 254 h 254"/>
                </a:gdLst>
                <a:ahLst/>
                <a:cxnLst>
                  <a:cxn ang="0">
                    <a:pos x="T0" y="T1"/>
                  </a:cxn>
                  <a:cxn ang="0">
                    <a:pos x="T2" y="T3"/>
                  </a:cxn>
                  <a:cxn ang="0">
                    <a:pos x="T4" y="T5"/>
                  </a:cxn>
                  <a:cxn ang="0">
                    <a:pos x="T6" y="T7"/>
                  </a:cxn>
                  <a:cxn ang="0">
                    <a:pos x="T8" y="T9"/>
                  </a:cxn>
                </a:cxnLst>
                <a:rect l="0" t="0" r="r" b="b"/>
                <a:pathLst>
                  <a:path w="74" h="254">
                    <a:moveTo>
                      <a:pt x="0" y="254"/>
                    </a:moveTo>
                    <a:lnTo>
                      <a:pt x="74" y="213"/>
                    </a:lnTo>
                    <a:lnTo>
                      <a:pt x="72" y="147"/>
                    </a:lnTo>
                    <a:lnTo>
                      <a:pt x="0" y="0"/>
                    </a:lnTo>
                    <a:lnTo>
                      <a:pt x="0" y="254"/>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072" name="Group 352">
              <a:extLst>
                <a:ext uri="{FF2B5EF4-FFF2-40B4-BE49-F238E27FC236}">
                  <a16:creationId xmlns:a16="http://schemas.microsoft.com/office/drawing/2014/main" id="{3AE99E59-AD82-65F7-2A54-7FCCC598BD46}"/>
                </a:ext>
              </a:extLst>
            </p:cNvPr>
            <p:cNvGrpSpPr>
              <a:grpSpLocks/>
            </p:cNvGrpSpPr>
            <p:nvPr/>
          </p:nvGrpSpPr>
          <p:grpSpPr bwMode="auto">
            <a:xfrm flipH="1">
              <a:off x="2428" y="1392"/>
              <a:ext cx="134" cy="537"/>
              <a:chOff x="1872" y="1341"/>
              <a:chExt cx="114" cy="459"/>
            </a:xfrm>
          </p:grpSpPr>
          <p:sp>
            <p:nvSpPr>
              <p:cNvPr id="31073" name="Freeform 353">
                <a:extLst>
                  <a:ext uri="{FF2B5EF4-FFF2-40B4-BE49-F238E27FC236}">
                    <a16:creationId xmlns:a16="http://schemas.microsoft.com/office/drawing/2014/main" id="{5DAD551D-8DAB-3C61-6BE3-FD9FC6A8B423}"/>
                  </a:ext>
                </a:extLst>
              </p:cNvPr>
              <p:cNvSpPr>
                <a:spLocks/>
              </p:cNvSpPr>
              <p:nvPr/>
            </p:nvSpPr>
            <p:spPr bwMode="auto">
              <a:xfrm>
                <a:off x="1881" y="1545"/>
                <a:ext cx="1" cy="255"/>
              </a:xfrm>
              <a:custGeom>
                <a:avLst/>
                <a:gdLst>
                  <a:gd name="T0" fmla="*/ 0 w 1"/>
                  <a:gd name="T1" fmla="*/ 0 h 255"/>
                  <a:gd name="T2" fmla="*/ 0 w 1"/>
                  <a:gd name="T3" fmla="*/ 255 h 255"/>
                </a:gdLst>
                <a:ahLst/>
                <a:cxnLst>
                  <a:cxn ang="0">
                    <a:pos x="T0" y="T1"/>
                  </a:cxn>
                  <a:cxn ang="0">
                    <a:pos x="T2" y="T3"/>
                  </a:cxn>
                </a:cxnLst>
                <a:rect l="0" t="0" r="r" b="b"/>
                <a:pathLst>
                  <a:path w="1" h="255">
                    <a:moveTo>
                      <a:pt x="0" y="0"/>
                    </a:moveTo>
                    <a:lnTo>
                      <a:pt x="0" y="255"/>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74" name="Freeform 354">
                <a:extLst>
                  <a:ext uri="{FF2B5EF4-FFF2-40B4-BE49-F238E27FC236}">
                    <a16:creationId xmlns:a16="http://schemas.microsoft.com/office/drawing/2014/main" id="{8AF9289C-68D7-2DF8-6B42-2970E452A4BD}"/>
                  </a:ext>
                </a:extLst>
              </p:cNvPr>
              <p:cNvSpPr>
                <a:spLocks/>
              </p:cNvSpPr>
              <p:nvPr/>
            </p:nvSpPr>
            <p:spPr bwMode="auto">
              <a:xfrm>
                <a:off x="1974" y="1509"/>
                <a:ext cx="1" cy="257"/>
              </a:xfrm>
              <a:custGeom>
                <a:avLst/>
                <a:gdLst>
                  <a:gd name="T0" fmla="*/ 1 w 1"/>
                  <a:gd name="T1" fmla="*/ 0 h 257"/>
                  <a:gd name="T2" fmla="*/ 0 w 1"/>
                  <a:gd name="T3" fmla="*/ 257 h 257"/>
                </a:gdLst>
                <a:ahLst/>
                <a:cxnLst>
                  <a:cxn ang="0">
                    <a:pos x="T0" y="T1"/>
                  </a:cxn>
                  <a:cxn ang="0">
                    <a:pos x="T2" y="T3"/>
                  </a:cxn>
                </a:cxnLst>
                <a:rect l="0" t="0" r="r" b="b"/>
                <a:pathLst>
                  <a:path w="1" h="257">
                    <a:moveTo>
                      <a:pt x="1" y="0"/>
                    </a:moveTo>
                    <a:lnTo>
                      <a:pt x="0" y="257"/>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75" name="Freeform 355">
                <a:extLst>
                  <a:ext uri="{FF2B5EF4-FFF2-40B4-BE49-F238E27FC236}">
                    <a16:creationId xmlns:a16="http://schemas.microsoft.com/office/drawing/2014/main" id="{8055AA57-E933-B7C6-28E1-6F43511CB851}"/>
                  </a:ext>
                </a:extLst>
              </p:cNvPr>
              <p:cNvSpPr>
                <a:spLocks/>
              </p:cNvSpPr>
              <p:nvPr/>
            </p:nvSpPr>
            <p:spPr bwMode="auto">
              <a:xfrm>
                <a:off x="1872" y="1341"/>
                <a:ext cx="114" cy="329"/>
              </a:xfrm>
              <a:custGeom>
                <a:avLst/>
                <a:gdLst>
                  <a:gd name="T0" fmla="*/ 45 w 126"/>
                  <a:gd name="T1" fmla="*/ 18 h 329"/>
                  <a:gd name="T2" fmla="*/ 92 w 126"/>
                  <a:gd name="T3" fmla="*/ 0 h 329"/>
                  <a:gd name="T4" fmla="*/ 92 w 126"/>
                  <a:gd name="T5" fmla="*/ 59 h 329"/>
                  <a:gd name="T6" fmla="*/ 110 w 126"/>
                  <a:gd name="T7" fmla="*/ 62 h 329"/>
                  <a:gd name="T8" fmla="*/ 126 w 126"/>
                  <a:gd name="T9" fmla="*/ 78 h 329"/>
                  <a:gd name="T10" fmla="*/ 126 w 126"/>
                  <a:gd name="T11" fmla="*/ 245 h 329"/>
                  <a:gd name="T12" fmla="*/ 108 w 126"/>
                  <a:gd name="T13" fmla="*/ 301 h 329"/>
                  <a:gd name="T14" fmla="*/ 29 w 126"/>
                  <a:gd name="T15" fmla="*/ 329 h 329"/>
                  <a:gd name="T16" fmla="*/ 0 w 126"/>
                  <a:gd name="T17" fmla="*/ 279 h 329"/>
                  <a:gd name="T18" fmla="*/ 0 w 126"/>
                  <a:gd name="T19" fmla="*/ 112 h 329"/>
                  <a:gd name="T20" fmla="*/ 21 w 126"/>
                  <a:gd name="T21" fmla="*/ 84 h 329"/>
                  <a:gd name="T22" fmla="*/ 45 w 126"/>
                  <a:gd name="T23" fmla="*/ 74 h 329"/>
                  <a:gd name="T24" fmla="*/ 45 w 126"/>
                  <a:gd name="T25" fmla="*/ 1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329">
                    <a:moveTo>
                      <a:pt x="45" y="18"/>
                    </a:moveTo>
                    <a:lnTo>
                      <a:pt x="92" y="0"/>
                    </a:lnTo>
                    <a:lnTo>
                      <a:pt x="92" y="59"/>
                    </a:lnTo>
                    <a:lnTo>
                      <a:pt x="110" y="62"/>
                    </a:lnTo>
                    <a:lnTo>
                      <a:pt x="126" y="78"/>
                    </a:lnTo>
                    <a:lnTo>
                      <a:pt x="126" y="245"/>
                    </a:lnTo>
                    <a:lnTo>
                      <a:pt x="108" y="301"/>
                    </a:lnTo>
                    <a:lnTo>
                      <a:pt x="29" y="329"/>
                    </a:lnTo>
                    <a:lnTo>
                      <a:pt x="0" y="279"/>
                    </a:lnTo>
                    <a:lnTo>
                      <a:pt x="0" y="112"/>
                    </a:lnTo>
                    <a:lnTo>
                      <a:pt x="21" y="84"/>
                    </a:lnTo>
                    <a:lnTo>
                      <a:pt x="45" y="74"/>
                    </a:lnTo>
                    <a:lnTo>
                      <a:pt x="45" y="18"/>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76" name="Group 356">
            <a:extLst>
              <a:ext uri="{FF2B5EF4-FFF2-40B4-BE49-F238E27FC236}">
                <a16:creationId xmlns:a16="http://schemas.microsoft.com/office/drawing/2014/main" id="{2848B93B-422E-0B5B-01BE-76CF7C132CEB}"/>
              </a:ext>
            </a:extLst>
          </p:cNvPr>
          <p:cNvGrpSpPr>
            <a:grpSpLocks/>
          </p:cNvGrpSpPr>
          <p:nvPr/>
        </p:nvGrpSpPr>
        <p:grpSpPr bwMode="auto">
          <a:xfrm>
            <a:off x="2057400" y="1227138"/>
            <a:ext cx="223838" cy="862012"/>
            <a:chOff x="1296" y="773"/>
            <a:chExt cx="141" cy="543"/>
          </a:xfrm>
        </p:grpSpPr>
        <p:sp>
          <p:nvSpPr>
            <p:cNvPr id="31077" name="Line 357">
              <a:extLst>
                <a:ext uri="{FF2B5EF4-FFF2-40B4-BE49-F238E27FC236}">
                  <a16:creationId xmlns:a16="http://schemas.microsoft.com/office/drawing/2014/main" id="{80E7B88E-0D7D-0248-5C63-1A92494C33D2}"/>
                </a:ext>
              </a:extLst>
            </p:cNvPr>
            <p:cNvSpPr>
              <a:spLocks noChangeShapeType="1"/>
            </p:cNvSpPr>
            <p:nvPr/>
          </p:nvSpPr>
          <p:spPr bwMode="auto">
            <a:xfrm>
              <a:off x="1303"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78" name="Line 358">
              <a:extLst>
                <a:ext uri="{FF2B5EF4-FFF2-40B4-BE49-F238E27FC236}">
                  <a16:creationId xmlns:a16="http://schemas.microsoft.com/office/drawing/2014/main" id="{84D7997F-6D07-9456-90B9-C2235F2E0C63}"/>
                </a:ext>
              </a:extLst>
            </p:cNvPr>
            <p:cNvSpPr>
              <a:spLocks noChangeShapeType="1"/>
            </p:cNvSpPr>
            <p:nvPr/>
          </p:nvSpPr>
          <p:spPr bwMode="auto">
            <a:xfrm>
              <a:off x="1428"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79" name="Group 359">
              <a:extLst>
                <a:ext uri="{FF2B5EF4-FFF2-40B4-BE49-F238E27FC236}">
                  <a16:creationId xmlns:a16="http://schemas.microsoft.com/office/drawing/2014/main" id="{39B2DF1A-843A-D11F-43C3-A64B90F4CC49}"/>
                </a:ext>
              </a:extLst>
            </p:cNvPr>
            <p:cNvGrpSpPr>
              <a:grpSpLocks/>
            </p:cNvGrpSpPr>
            <p:nvPr/>
          </p:nvGrpSpPr>
          <p:grpSpPr bwMode="auto">
            <a:xfrm>
              <a:off x="1296" y="773"/>
              <a:ext cx="141" cy="364"/>
              <a:chOff x="1296" y="773"/>
              <a:chExt cx="141" cy="364"/>
            </a:xfrm>
          </p:grpSpPr>
          <p:sp>
            <p:nvSpPr>
              <p:cNvPr id="31080" name="Freeform 360">
                <a:extLst>
                  <a:ext uri="{FF2B5EF4-FFF2-40B4-BE49-F238E27FC236}">
                    <a16:creationId xmlns:a16="http://schemas.microsoft.com/office/drawing/2014/main" id="{7C1C42D2-4FB8-7028-4089-6CCD56B5F1BA}"/>
                  </a:ext>
                </a:extLst>
              </p:cNvPr>
              <p:cNvSpPr>
                <a:spLocks/>
              </p:cNvSpPr>
              <p:nvPr/>
            </p:nvSpPr>
            <p:spPr bwMode="auto">
              <a:xfrm>
                <a:off x="1296" y="773"/>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81" name="Freeform 361">
                <a:extLst>
                  <a:ext uri="{FF2B5EF4-FFF2-40B4-BE49-F238E27FC236}">
                    <a16:creationId xmlns:a16="http://schemas.microsoft.com/office/drawing/2014/main" id="{65FDEB88-14FD-1512-A4E8-300A292D5458}"/>
                  </a:ext>
                </a:extLst>
              </p:cNvPr>
              <p:cNvSpPr>
                <a:spLocks/>
              </p:cNvSpPr>
              <p:nvPr/>
            </p:nvSpPr>
            <p:spPr bwMode="auto">
              <a:xfrm>
                <a:off x="1296" y="851"/>
                <a:ext cx="56" cy="283"/>
              </a:xfrm>
              <a:custGeom>
                <a:avLst/>
                <a:gdLst>
                  <a:gd name="T0" fmla="*/ 0 w 56"/>
                  <a:gd name="T1" fmla="*/ 230 h 283"/>
                  <a:gd name="T2" fmla="*/ 36 w 56"/>
                  <a:gd name="T3" fmla="*/ 283 h 283"/>
                  <a:gd name="T4" fmla="*/ 56 w 56"/>
                  <a:gd name="T5" fmla="*/ 277 h 283"/>
                  <a:gd name="T6" fmla="*/ 56 w 56"/>
                  <a:gd name="T7" fmla="*/ 0 h 283"/>
                  <a:gd name="T8" fmla="*/ 36 w 56"/>
                  <a:gd name="T9" fmla="*/ 6 h 283"/>
                  <a:gd name="T10" fmla="*/ 0 w 56"/>
                  <a:gd name="T11" fmla="*/ 45 h 283"/>
                  <a:gd name="T12" fmla="*/ 0 w 56"/>
                  <a:gd name="T13" fmla="*/ 230 h 283"/>
                </a:gdLst>
                <a:ahLst/>
                <a:cxnLst>
                  <a:cxn ang="0">
                    <a:pos x="T0" y="T1"/>
                  </a:cxn>
                  <a:cxn ang="0">
                    <a:pos x="T2" y="T3"/>
                  </a:cxn>
                  <a:cxn ang="0">
                    <a:pos x="T4" y="T5"/>
                  </a:cxn>
                  <a:cxn ang="0">
                    <a:pos x="T6" y="T7"/>
                  </a:cxn>
                  <a:cxn ang="0">
                    <a:pos x="T8" y="T9"/>
                  </a:cxn>
                  <a:cxn ang="0">
                    <a:pos x="T10" y="T11"/>
                  </a:cxn>
                  <a:cxn ang="0">
                    <a:pos x="T12" y="T13"/>
                  </a:cxn>
                </a:cxnLst>
                <a:rect l="0" t="0" r="r" b="b"/>
                <a:pathLst>
                  <a:path w="56" h="283">
                    <a:moveTo>
                      <a:pt x="0" y="230"/>
                    </a:moveTo>
                    <a:lnTo>
                      <a:pt x="36" y="283"/>
                    </a:lnTo>
                    <a:lnTo>
                      <a:pt x="56" y="277"/>
                    </a:lnTo>
                    <a:lnTo>
                      <a:pt x="56" y="0"/>
                    </a:lnTo>
                    <a:lnTo>
                      <a:pt x="36" y="6"/>
                    </a:lnTo>
                    <a:lnTo>
                      <a:pt x="0" y="45"/>
                    </a:lnTo>
                    <a:lnTo>
                      <a:pt x="0" y="23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82" name="Group 362">
            <a:extLst>
              <a:ext uri="{FF2B5EF4-FFF2-40B4-BE49-F238E27FC236}">
                <a16:creationId xmlns:a16="http://schemas.microsoft.com/office/drawing/2014/main" id="{EDEE8A65-78D8-57C0-861D-96BF23C693F9}"/>
              </a:ext>
            </a:extLst>
          </p:cNvPr>
          <p:cNvGrpSpPr>
            <a:grpSpLocks/>
          </p:cNvGrpSpPr>
          <p:nvPr/>
        </p:nvGrpSpPr>
        <p:grpSpPr bwMode="auto">
          <a:xfrm flipH="1">
            <a:off x="2362200" y="2286000"/>
            <a:ext cx="223838" cy="862013"/>
            <a:chOff x="1296" y="773"/>
            <a:chExt cx="141" cy="543"/>
          </a:xfrm>
        </p:grpSpPr>
        <p:sp>
          <p:nvSpPr>
            <p:cNvPr id="31083" name="Line 363">
              <a:extLst>
                <a:ext uri="{FF2B5EF4-FFF2-40B4-BE49-F238E27FC236}">
                  <a16:creationId xmlns:a16="http://schemas.microsoft.com/office/drawing/2014/main" id="{CD3F2B52-3553-17D6-18DD-93C1714AFD4D}"/>
                </a:ext>
              </a:extLst>
            </p:cNvPr>
            <p:cNvSpPr>
              <a:spLocks noChangeShapeType="1"/>
            </p:cNvSpPr>
            <p:nvPr/>
          </p:nvSpPr>
          <p:spPr bwMode="auto">
            <a:xfrm>
              <a:off x="1303" y="1066"/>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84" name="Line 364">
              <a:extLst>
                <a:ext uri="{FF2B5EF4-FFF2-40B4-BE49-F238E27FC236}">
                  <a16:creationId xmlns:a16="http://schemas.microsoft.com/office/drawing/2014/main" id="{48835668-1687-7908-BBAB-B005544E4DEF}"/>
                </a:ext>
              </a:extLst>
            </p:cNvPr>
            <p:cNvSpPr>
              <a:spLocks noChangeShapeType="1"/>
            </p:cNvSpPr>
            <p:nvPr/>
          </p:nvSpPr>
          <p:spPr bwMode="auto">
            <a:xfrm>
              <a:off x="1428" y="1024"/>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85" name="Group 365">
              <a:extLst>
                <a:ext uri="{FF2B5EF4-FFF2-40B4-BE49-F238E27FC236}">
                  <a16:creationId xmlns:a16="http://schemas.microsoft.com/office/drawing/2014/main" id="{ED8A0B60-7933-E734-2177-E65FF4DB13E8}"/>
                </a:ext>
              </a:extLst>
            </p:cNvPr>
            <p:cNvGrpSpPr>
              <a:grpSpLocks/>
            </p:cNvGrpSpPr>
            <p:nvPr/>
          </p:nvGrpSpPr>
          <p:grpSpPr bwMode="auto">
            <a:xfrm>
              <a:off x="1296" y="773"/>
              <a:ext cx="141" cy="364"/>
              <a:chOff x="1296" y="773"/>
              <a:chExt cx="141" cy="364"/>
            </a:xfrm>
          </p:grpSpPr>
          <p:sp>
            <p:nvSpPr>
              <p:cNvPr id="31086" name="Freeform 366">
                <a:extLst>
                  <a:ext uri="{FF2B5EF4-FFF2-40B4-BE49-F238E27FC236}">
                    <a16:creationId xmlns:a16="http://schemas.microsoft.com/office/drawing/2014/main" id="{9542C552-D2F4-5F70-31AE-261C7C09FB4C}"/>
                  </a:ext>
                </a:extLst>
              </p:cNvPr>
              <p:cNvSpPr>
                <a:spLocks/>
              </p:cNvSpPr>
              <p:nvPr/>
            </p:nvSpPr>
            <p:spPr bwMode="auto">
              <a:xfrm>
                <a:off x="1296" y="773"/>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87" name="Freeform 367">
                <a:extLst>
                  <a:ext uri="{FF2B5EF4-FFF2-40B4-BE49-F238E27FC236}">
                    <a16:creationId xmlns:a16="http://schemas.microsoft.com/office/drawing/2014/main" id="{C2BAECC0-E108-C7BA-E881-22532118352D}"/>
                  </a:ext>
                </a:extLst>
              </p:cNvPr>
              <p:cNvSpPr>
                <a:spLocks/>
              </p:cNvSpPr>
              <p:nvPr/>
            </p:nvSpPr>
            <p:spPr bwMode="auto">
              <a:xfrm>
                <a:off x="1296" y="851"/>
                <a:ext cx="56" cy="283"/>
              </a:xfrm>
              <a:custGeom>
                <a:avLst/>
                <a:gdLst>
                  <a:gd name="T0" fmla="*/ 0 w 56"/>
                  <a:gd name="T1" fmla="*/ 230 h 283"/>
                  <a:gd name="T2" fmla="*/ 36 w 56"/>
                  <a:gd name="T3" fmla="*/ 283 h 283"/>
                  <a:gd name="T4" fmla="*/ 56 w 56"/>
                  <a:gd name="T5" fmla="*/ 277 h 283"/>
                  <a:gd name="T6" fmla="*/ 56 w 56"/>
                  <a:gd name="T7" fmla="*/ 0 h 283"/>
                  <a:gd name="T8" fmla="*/ 36 w 56"/>
                  <a:gd name="T9" fmla="*/ 6 h 283"/>
                  <a:gd name="T10" fmla="*/ 0 w 56"/>
                  <a:gd name="T11" fmla="*/ 45 h 283"/>
                  <a:gd name="T12" fmla="*/ 0 w 56"/>
                  <a:gd name="T13" fmla="*/ 230 h 283"/>
                </a:gdLst>
                <a:ahLst/>
                <a:cxnLst>
                  <a:cxn ang="0">
                    <a:pos x="T0" y="T1"/>
                  </a:cxn>
                  <a:cxn ang="0">
                    <a:pos x="T2" y="T3"/>
                  </a:cxn>
                  <a:cxn ang="0">
                    <a:pos x="T4" y="T5"/>
                  </a:cxn>
                  <a:cxn ang="0">
                    <a:pos x="T6" y="T7"/>
                  </a:cxn>
                  <a:cxn ang="0">
                    <a:pos x="T8" y="T9"/>
                  </a:cxn>
                  <a:cxn ang="0">
                    <a:pos x="T10" y="T11"/>
                  </a:cxn>
                  <a:cxn ang="0">
                    <a:pos x="T12" y="T13"/>
                  </a:cxn>
                </a:cxnLst>
                <a:rect l="0" t="0" r="r" b="b"/>
                <a:pathLst>
                  <a:path w="56" h="283">
                    <a:moveTo>
                      <a:pt x="0" y="230"/>
                    </a:moveTo>
                    <a:lnTo>
                      <a:pt x="36" y="283"/>
                    </a:lnTo>
                    <a:lnTo>
                      <a:pt x="56" y="277"/>
                    </a:lnTo>
                    <a:lnTo>
                      <a:pt x="56" y="0"/>
                    </a:lnTo>
                    <a:lnTo>
                      <a:pt x="36" y="6"/>
                    </a:lnTo>
                    <a:lnTo>
                      <a:pt x="0" y="45"/>
                    </a:lnTo>
                    <a:lnTo>
                      <a:pt x="0" y="23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88" name="Group 368">
            <a:extLst>
              <a:ext uri="{FF2B5EF4-FFF2-40B4-BE49-F238E27FC236}">
                <a16:creationId xmlns:a16="http://schemas.microsoft.com/office/drawing/2014/main" id="{6A8DC13C-18F5-23AA-0806-862492F59399}"/>
              </a:ext>
            </a:extLst>
          </p:cNvPr>
          <p:cNvGrpSpPr>
            <a:grpSpLocks/>
          </p:cNvGrpSpPr>
          <p:nvPr/>
        </p:nvGrpSpPr>
        <p:grpSpPr bwMode="auto">
          <a:xfrm>
            <a:off x="2362200" y="1219200"/>
            <a:ext cx="228600" cy="862013"/>
            <a:chOff x="1488" y="768"/>
            <a:chExt cx="144" cy="543"/>
          </a:xfrm>
        </p:grpSpPr>
        <p:sp>
          <p:nvSpPr>
            <p:cNvPr id="31089" name="Line 369">
              <a:extLst>
                <a:ext uri="{FF2B5EF4-FFF2-40B4-BE49-F238E27FC236}">
                  <a16:creationId xmlns:a16="http://schemas.microsoft.com/office/drawing/2014/main" id="{5D44FDEF-32ED-D60B-E0D5-7B76A9B6EF08}"/>
                </a:ext>
              </a:extLst>
            </p:cNvPr>
            <p:cNvSpPr>
              <a:spLocks noChangeShapeType="1"/>
            </p:cNvSpPr>
            <p:nvPr/>
          </p:nvSpPr>
          <p:spPr bwMode="auto">
            <a:xfrm>
              <a:off x="1495" y="1061"/>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90" name="Line 370">
              <a:extLst>
                <a:ext uri="{FF2B5EF4-FFF2-40B4-BE49-F238E27FC236}">
                  <a16:creationId xmlns:a16="http://schemas.microsoft.com/office/drawing/2014/main" id="{F09BB0ED-EA90-187F-457A-99A6A1E7BE81}"/>
                </a:ext>
              </a:extLst>
            </p:cNvPr>
            <p:cNvSpPr>
              <a:spLocks noChangeShapeType="1"/>
            </p:cNvSpPr>
            <p:nvPr/>
          </p:nvSpPr>
          <p:spPr bwMode="auto">
            <a:xfrm>
              <a:off x="1620" y="1019"/>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91" name="Group 371">
              <a:extLst>
                <a:ext uri="{FF2B5EF4-FFF2-40B4-BE49-F238E27FC236}">
                  <a16:creationId xmlns:a16="http://schemas.microsoft.com/office/drawing/2014/main" id="{B873A952-3920-BD8D-82F3-763CA6ED9DD2}"/>
                </a:ext>
              </a:extLst>
            </p:cNvPr>
            <p:cNvGrpSpPr>
              <a:grpSpLocks/>
            </p:cNvGrpSpPr>
            <p:nvPr/>
          </p:nvGrpSpPr>
          <p:grpSpPr bwMode="auto">
            <a:xfrm>
              <a:off x="1488" y="768"/>
              <a:ext cx="144" cy="364"/>
              <a:chOff x="1488" y="768"/>
              <a:chExt cx="144" cy="364"/>
            </a:xfrm>
          </p:grpSpPr>
          <p:sp>
            <p:nvSpPr>
              <p:cNvPr id="31092" name="Freeform 372">
                <a:extLst>
                  <a:ext uri="{FF2B5EF4-FFF2-40B4-BE49-F238E27FC236}">
                    <a16:creationId xmlns:a16="http://schemas.microsoft.com/office/drawing/2014/main" id="{A12CA9DF-2509-F74E-91D6-A0AD50B186A8}"/>
                  </a:ext>
                </a:extLst>
              </p:cNvPr>
              <p:cNvSpPr>
                <a:spLocks/>
              </p:cNvSpPr>
              <p:nvPr/>
            </p:nvSpPr>
            <p:spPr bwMode="auto">
              <a:xfrm>
                <a:off x="1488" y="768"/>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93" name="Freeform 373">
                <a:extLst>
                  <a:ext uri="{FF2B5EF4-FFF2-40B4-BE49-F238E27FC236}">
                    <a16:creationId xmlns:a16="http://schemas.microsoft.com/office/drawing/2014/main" id="{1D5ADA43-95E9-AD09-1F83-6BF5DF064100}"/>
                  </a:ext>
                </a:extLst>
              </p:cNvPr>
              <p:cNvSpPr>
                <a:spLocks/>
              </p:cNvSpPr>
              <p:nvPr/>
            </p:nvSpPr>
            <p:spPr bwMode="auto">
              <a:xfrm>
                <a:off x="1589" y="831"/>
                <a:ext cx="43" cy="276"/>
              </a:xfrm>
              <a:custGeom>
                <a:avLst/>
                <a:gdLst>
                  <a:gd name="T0" fmla="*/ 43 w 43"/>
                  <a:gd name="T1" fmla="*/ 209 h 276"/>
                  <a:gd name="T2" fmla="*/ 28 w 43"/>
                  <a:gd name="T3" fmla="*/ 264 h 276"/>
                  <a:gd name="T4" fmla="*/ 0 w 43"/>
                  <a:gd name="T5" fmla="*/ 276 h 276"/>
                  <a:gd name="T6" fmla="*/ 0 w 43"/>
                  <a:gd name="T7" fmla="*/ 0 h 276"/>
                  <a:gd name="T8" fmla="*/ 22 w 43"/>
                  <a:gd name="T9" fmla="*/ 0 h 276"/>
                  <a:gd name="T10" fmla="*/ 40 w 43"/>
                  <a:gd name="T11" fmla="*/ 21 h 276"/>
                  <a:gd name="T12" fmla="*/ 43 w 43"/>
                  <a:gd name="T13" fmla="*/ 209 h 276"/>
                </a:gdLst>
                <a:ahLst/>
                <a:cxnLst>
                  <a:cxn ang="0">
                    <a:pos x="T0" y="T1"/>
                  </a:cxn>
                  <a:cxn ang="0">
                    <a:pos x="T2" y="T3"/>
                  </a:cxn>
                  <a:cxn ang="0">
                    <a:pos x="T4" y="T5"/>
                  </a:cxn>
                  <a:cxn ang="0">
                    <a:pos x="T6" y="T7"/>
                  </a:cxn>
                  <a:cxn ang="0">
                    <a:pos x="T8" y="T9"/>
                  </a:cxn>
                  <a:cxn ang="0">
                    <a:pos x="T10" y="T11"/>
                  </a:cxn>
                  <a:cxn ang="0">
                    <a:pos x="T12" y="T13"/>
                  </a:cxn>
                </a:cxnLst>
                <a:rect l="0" t="0" r="r" b="b"/>
                <a:pathLst>
                  <a:path w="43" h="276">
                    <a:moveTo>
                      <a:pt x="43" y="209"/>
                    </a:moveTo>
                    <a:lnTo>
                      <a:pt x="28" y="264"/>
                    </a:lnTo>
                    <a:lnTo>
                      <a:pt x="0" y="276"/>
                    </a:lnTo>
                    <a:lnTo>
                      <a:pt x="0" y="0"/>
                    </a:lnTo>
                    <a:lnTo>
                      <a:pt x="22" y="0"/>
                    </a:lnTo>
                    <a:lnTo>
                      <a:pt x="40" y="21"/>
                    </a:lnTo>
                    <a:lnTo>
                      <a:pt x="43" y="209"/>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094" name="Group 374">
            <a:extLst>
              <a:ext uri="{FF2B5EF4-FFF2-40B4-BE49-F238E27FC236}">
                <a16:creationId xmlns:a16="http://schemas.microsoft.com/office/drawing/2014/main" id="{F82A6EA3-FE7F-4B09-7097-FB075AD22517}"/>
              </a:ext>
            </a:extLst>
          </p:cNvPr>
          <p:cNvGrpSpPr>
            <a:grpSpLocks/>
          </p:cNvGrpSpPr>
          <p:nvPr/>
        </p:nvGrpSpPr>
        <p:grpSpPr bwMode="auto">
          <a:xfrm flipH="1">
            <a:off x="2057400" y="2286000"/>
            <a:ext cx="228600" cy="862013"/>
            <a:chOff x="1488" y="768"/>
            <a:chExt cx="144" cy="543"/>
          </a:xfrm>
        </p:grpSpPr>
        <p:sp>
          <p:nvSpPr>
            <p:cNvPr id="31095" name="Line 375">
              <a:extLst>
                <a:ext uri="{FF2B5EF4-FFF2-40B4-BE49-F238E27FC236}">
                  <a16:creationId xmlns:a16="http://schemas.microsoft.com/office/drawing/2014/main" id="{B2457EE3-459A-0D2E-F8CD-9704132D89BE}"/>
                </a:ext>
              </a:extLst>
            </p:cNvPr>
            <p:cNvSpPr>
              <a:spLocks noChangeShapeType="1"/>
            </p:cNvSpPr>
            <p:nvPr/>
          </p:nvSpPr>
          <p:spPr bwMode="auto">
            <a:xfrm>
              <a:off x="1495" y="1061"/>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96" name="Line 376">
              <a:extLst>
                <a:ext uri="{FF2B5EF4-FFF2-40B4-BE49-F238E27FC236}">
                  <a16:creationId xmlns:a16="http://schemas.microsoft.com/office/drawing/2014/main" id="{029AE0D9-0817-3327-2B3B-51AD4AF97D45}"/>
                </a:ext>
              </a:extLst>
            </p:cNvPr>
            <p:cNvSpPr>
              <a:spLocks noChangeShapeType="1"/>
            </p:cNvSpPr>
            <p:nvPr/>
          </p:nvSpPr>
          <p:spPr bwMode="auto">
            <a:xfrm>
              <a:off x="1620" y="1019"/>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097" name="Group 377">
              <a:extLst>
                <a:ext uri="{FF2B5EF4-FFF2-40B4-BE49-F238E27FC236}">
                  <a16:creationId xmlns:a16="http://schemas.microsoft.com/office/drawing/2014/main" id="{04F2A8D1-75E5-3883-2B99-312EE7D2AD00}"/>
                </a:ext>
              </a:extLst>
            </p:cNvPr>
            <p:cNvGrpSpPr>
              <a:grpSpLocks/>
            </p:cNvGrpSpPr>
            <p:nvPr/>
          </p:nvGrpSpPr>
          <p:grpSpPr bwMode="auto">
            <a:xfrm>
              <a:off x="1488" y="768"/>
              <a:ext cx="144" cy="364"/>
              <a:chOff x="1488" y="768"/>
              <a:chExt cx="144" cy="364"/>
            </a:xfrm>
          </p:grpSpPr>
          <p:sp>
            <p:nvSpPr>
              <p:cNvPr id="31098" name="Freeform 378">
                <a:extLst>
                  <a:ext uri="{FF2B5EF4-FFF2-40B4-BE49-F238E27FC236}">
                    <a16:creationId xmlns:a16="http://schemas.microsoft.com/office/drawing/2014/main" id="{3F6C3BC1-55E3-9FB1-E73E-1DEDBA9211C7}"/>
                  </a:ext>
                </a:extLst>
              </p:cNvPr>
              <p:cNvSpPr>
                <a:spLocks/>
              </p:cNvSpPr>
              <p:nvPr/>
            </p:nvSpPr>
            <p:spPr bwMode="auto">
              <a:xfrm>
                <a:off x="1488" y="768"/>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099" name="Freeform 379">
                <a:extLst>
                  <a:ext uri="{FF2B5EF4-FFF2-40B4-BE49-F238E27FC236}">
                    <a16:creationId xmlns:a16="http://schemas.microsoft.com/office/drawing/2014/main" id="{DAEF2842-ECF2-08A7-B82C-FF5F2A374F3A}"/>
                  </a:ext>
                </a:extLst>
              </p:cNvPr>
              <p:cNvSpPr>
                <a:spLocks/>
              </p:cNvSpPr>
              <p:nvPr/>
            </p:nvSpPr>
            <p:spPr bwMode="auto">
              <a:xfrm>
                <a:off x="1589" y="831"/>
                <a:ext cx="43" cy="276"/>
              </a:xfrm>
              <a:custGeom>
                <a:avLst/>
                <a:gdLst>
                  <a:gd name="T0" fmla="*/ 43 w 43"/>
                  <a:gd name="T1" fmla="*/ 209 h 276"/>
                  <a:gd name="T2" fmla="*/ 28 w 43"/>
                  <a:gd name="T3" fmla="*/ 264 h 276"/>
                  <a:gd name="T4" fmla="*/ 0 w 43"/>
                  <a:gd name="T5" fmla="*/ 276 h 276"/>
                  <a:gd name="T6" fmla="*/ 0 w 43"/>
                  <a:gd name="T7" fmla="*/ 0 h 276"/>
                  <a:gd name="T8" fmla="*/ 22 w 43"/>
                  <a:gd name="T9" fmla="*/ 0 h 276"/>
                  <a:gd name="T10" fmla="*/ 40 w 43"/>
                  <a:gd name="T11" fmla="*/ 21 h 276"/>
                  <a:gd name="T12" fmla="*/ 43 w 43"/>
                  <a:gd name="T13" fmla="*/ 209 h 276"/>
                </a:gdLst>
                <a:ahLst/>
                <a:cxnLst>
                  <a:cxn ang="0">
                    <a:pos x="T0" y="T1"/>
                  </a:cxn>
                  <a:cxn ang="0">
                    <a:pos x="T2" y="T3"/>
                  </a:cxn>
                  <a:cxn ang="0">
                    <a:pos x="T4" y="T5"/>
                  </a:cxn>
                  <a:cxn ang="0">
                    <a:pos x="T6" y="T7"/>
                  </a:cxn>
                  <a:cxn ang="0">
                    <a:pos x="T8" y="T9"/>
                  </a:cxn>
                  <a:cxn ang="0">
                    <a:pos x="T10" y="T11"/>
                  </a:cxn>
                  <a:cxn ang="0">
                    <a:pos x="T12" y="T13"/>
                  </a:cxn>
                </a:cxnLst>
                <a:rect l="0" t="0" r="r" b="b"/>
                <a:pathLst>
                  <a:path w="43" h="276">
                    <a:moveTo>
                      <a:pt x="43" y="209"/>
                    </a:moveTo>
                    <a:lnTo>
                      <a:pt x="28" y="264"/>
                    </a:lnTo>
                    <a:lnTo>
                      <a:pt x="0" y="276"/>
                    </a:lnTo>
                    <a:lnTo>
                      <a:pt x="0" y="0"/>
                    </a:lnTo>
                    <a:lnTo>
                      <a:pt x="22" y="0"/>
                    </a:lnTo>
                    <a:lnTo>
                      <a:pt x="40" y="21"/>
                    </a:lnTo>
                    <a:lnTo>
                      <a:pt x="43" y="209"/>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00" name="Group 380">
            <a:extLst>
              <a:ext uri="{FF2B5EF4-FFF2-40B4-BE49-F238E27FC236}">
                <a16:creationId xmlns:a16="http://schemas.microsoft.com/office/drawing/2014/main" id="{F38B3B30-1024-BE52-FC4B-CBF53E8D93FC}"/>
              </a:ext>
            </a:extLst>
          </p:cNvPr>
          <p:cNvGrpSpPr>
            <a:grpSpLocks/>
          </p:cNvGrpSpPr>
          <p:nvPr/>
        </p:nvGrpSpPr>
        <p:grpSpPr bwMode="auto">
          <a:xfrm>
            <a:off x="2667000" y="1219200"/>
            <a:ext cx="228600" cy="862013"/>
            <a:chOff x="1680" y="768"/>
            <a:chExt cx="144" cy="543"/>
          </a:xfrm>
        </p:grpSpPr>
        <p:sp>
          <p:nvSpPr>
            <p:cNvPr id="31101" name="Line 381">
              <a:extLst>
                <a:ext uri="{FF2B5EF4-FFF2-40B4-BE49-F238E27FC236}">
                  <a16:creationId xmlns:a16="http://schemas.microsoft.com/office/drawing/2014/main" id="{961FE4E0-1483-3EE2-4C7C-2B84546EFDB7}"/>
                </a:ext>
              </a:extLst>
            </p:cNvPr>
            <p:cNvSpPr>
              <a:spLocks noChangeShapeType="1"/>
            </p:cNvSpPr>
            <p:nvPr/>
          </p:nvSpPr>
          <p:spPr bwMode="auto">
            <a:xfrm>
              <a:off x="1687" y="1061"/>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02" name="Line 382">
              <a:extLst>
                <a:ext uri="{FF2B5EF4-FFF2-40B4-BE49-F238E27FC236}">
                  <a16:creationId xmlns:a16="http://schemas.microsoft.com/office/drawing/2014/main" id="{294DF16C-F393-C8CE-314E-2E5C23B25E98}"/>
                </a:ext>
              </a:extLst>
            </p:cNvPr>
            <p:cNvSpPr>
              <a:spLocks noChangeShapeType="1"/>
            </p:cNvSpPr>
            <p:nvPr/>
          </p:nvSpPr>
          <p:spPr bwMode="auto">
            <a:xfrm>
              <a:off x="1812" y="1019"/>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03" name="Group 383">
              <a:extLst>
                <a:ext uri="{FF2B5EF4-FFF2-40B4-BE49-F238E27FC236}">
                  <a16:creationId xmlns:a16="http://schemas.microsoft.com/office/drawing/2014/main" id="{017133CF-5255-639C-F78A-34AE2DED7B5E}"/>
                </a:ext>
              </a:extLst>
            </p:cNvPr>
            <p:cNvGrpSpPr>
              <a:grpSpLocks/>
            </p:cNvGrpSpPr>
            <p:nvPr/>
          </p:nvGrpSpPr>
          <p:grpSpPr bwMode="auto">
            <a:xfrm>
              <a:off x="1680" y="768"/>
              <a:ext cx="144" cy="364"/>
              <a:chOff x="1680" y="768"/>
              <a:chExt cx="144" cy="364"/>
            </a:xfrm>
          </p:grpSpPr>
          <p:sp>
            <p:nvSpPr>
              <p:cNvPr id="31104" name="Freeform 384">
                <a:extLst>
                  <a:ext uri="{FF2B5EF4-FFF2-40B4-BE49-F238E27FC236}">
                    <a16:creationId xmlns:a16="http://schemas.microsoft.com/office/drawing/2014/main" id="{6FF3AFFF-0CAC-C982-787E-FBD9CAF6800F}"/>
                  </a:ext>
                </a:extLst>
              </p:cNvPr>
              <p:cNvSpPr>
                <a:spLocks/>
              </p:cNvSpPr>
              <p:nvPr/>
            </p:nvSpPr>
            <p:spPr bwMode="auto">
              <a:xfrm>
                <a:off x="1680" y="768"/>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05" name="Freeform 385">
                <a:extLst>
                  <a:ext uri="{FF2B5EF4-FFF2-40B4-BE49-F238E27FC236}">
                    <a16:creationId xmlns:a16="http://schemas.microsoft.com/office/drawing/2014/main" id="{79C8BF86-CFDB-4F9A-0F32-6D45B27ED5E4}"/>
                  </a:ext>
                </a:extLst>
              </p:cNvPr>
              <p:cNvSpPr>
                <a:spLocks/>
              </p:cNvSpPr>
              <p:nvPr/>
            </p:nvSpPr>
            <p:spPr bwMode="auto">
              <a:xfrm>
                <a:off x="1680" y="846"/>
                <a:ext cx="56" cy="283"/>
              </a:xfrm>
              <a:custGeom>
                <a:avLst/>
                <a:gdLst>
                  <a:gd name="T0" fmla="*/ 0 w 56"/>
                  <a:gd name="T1" fmla="*/ 230 h 283"/>
                  <a:gd name="T2" fmla="*/ 36 w 56"/>
                  <a:gd name="T3" fmla="*/ 283 h 283"/>
                  <a:gd name="T4" fmla="*/ 56 w 56"/>
                  <a:gd name="T5" fmla="*/ 277 h 283"/>
                  <a:gd name="T6" fmla="*/ 56 w 56"/>
                  <a:gd name="T7" fmla="*/ 0 h 283"/>
                  <a:gd name="T8" fmla="*/ 36 w 56"/>
                  <a:gd name="T9" fmla="*/ 6 h 283"/>
                  <a:gd name="T10" fmla="*/ 0 w 56"/>
                  <a:gd name="T11" fmla="*/ 45 h 283"/>
                  <a:gd name="T12" fmla="*/ 0 w 56"/>
                  <a:gd name="T13" fmla="*/ 230 h 283"/>
                </a:gdLst>
                <a:ahLst/>
                <a:cxnLst>
                  <a:cxn ang="0">
                    <a:pos x="T0" y="T1"/>
                  </a:cxn>
                  <a:cxn ang="0">
                    <a:pos x="T2" y="T3"/>
                  </a:cxn>
                  <a:cxn ang="0">
                    <a:pos x="T4" y="T5"/>
                  </a:cxn>
                  <a:cxn ang="0">
                    <a:pos x="T6" y="T7"/>
                  </a:cxn>
                  <a:cxn ang="0">
                    <a:pos x="T8" y="T9"/>
                  </a:cxn>
                  <a:cxn ang="0">
                    <a:pos x="T10" y="T11"/>
                  </a:cxn>
                  <a:cxn ang="0">
                    <a:pos x="T12" y="T13"/>
                  </a:cxn>
                </a:cxnLst>
                <a:rect l="0" t="0" r="r" b="b"/>
                <a:pathLst>
                  <a:path w="56" h="283">
                    <a:moveTo>
                      <a:pt x="0" y="230"/>
                    </a:moveTo>
                    <a:lnTo>
                      <a:pt x="36" y="283"/>
                    </a:lnTo>
                    <a:lnTo>
                      <a:pt x="56" y="277"/>
                    </a:lnTo>
                    <a:lnTo>
                      <a:pt x="56" y="0"/>
                    </a:lnTo>
                    <a:lnTo>
                      <a:pt x="36" y="6"/>
                    </a:lnTo>
                    <a:lnTo>
                      <a:pt x="0" y="45"/>
                    </a:lnTo>
                    <a:lnTo>
                      <a:pt x="0" y="23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06" name="Freeform 386">
                <a:extLst>
                  <a:ext uri="{FF2B5EF4-FFF2-40B4-BE49-F238E27FC236}">
                    <a16:creationId xmlns:a16="http://schemas.microsoft.com/office/drawing/2014/main" id="{DB04CC49-FF6D-C2D9-C3C7-962A92F142E3}"/>
                  </a:ext>
                </a:extLst>
              </p:cNvPr>
              <p:cNvSpPr>
                <a:spLocks/>
              </p:cNvSpPr>
              <p:nvPr/>
            </p:nvSpPr>
            <p:spPr bwMode="auto">
              <a:xfrm>
                <a:off x="1784" y="828"/>
                <a:ext cx="40" cy="278"/>
              </a:xfrm>
              <a:custGeom>
                <a:avLst/>
                <a:gdLst>
                  <a:gd name="T0" fmla="*/ 0 w 40"/>
                  <a:gd name="T1" fmla="*/ 3 h 278"/>
                  <a:gd name="T2" fmla="*/ 18 w 40"/>
                  <a:gd name="T3" fmla="*/ 0 h 278"/>
                  <a:gd name="T4" fmla="*/ 40 w 40"/>
                  <a:gd name="T5" fmla="*/ 24 h 278"/>
                  <a:gd name="T6" fmla="*/ 37 w 40"/>
                  <a:gd name="T7" fmla="*/ 206 h 278"/>
                  <a:gd name="T8" fmla="*/ 21 w 40"/>
                  <a:gd name="T9" fmla="*/ 267 h 278"/>
                  <a:gd name="T10" fmla="*/ 0 w 40"/>
                  <a:gd name="T11" fmla="*/ 278 h 278"/>
                  <a:gd name="T12" fmla="*/ 0 w 40"/>
                  <a:gd name="T13" fmla="*/ 3 h 278"/>
                </a:gdLst>
                <a:ahLst/>
                <a:cxnLst>
                  <a:cxn ang="0">
                    <a:pos x="T0" y="T1"/>
                  </a:cxn>
                  <a:cxn ang="0">
                    <a:pos x="T2" y="T3"/>
                  </a:cxn>
                  <a:cxn ang="0">
                    <a:pos x="T4" y="T5"/>
                  </a:cxn>
                  <a:cxn ang="0">
                    <a:pos x="T6" y="T7"/>
                  </a:cxn>
                  <a:cxn ang="0">
                    <a:pos x="T8" y="T9"/>
                  </a:cxn>
                  <a:cxn ang="0">
                    <a:pos x="T10" y="T11"/>
                  </a:cxn>
                  <a:cxn ang="0">
                    <a:pos x="T12" y="T13"/>
                  </a:cxn>
                </a:cxnLst>
                <a:rect l="0" t="0" r="r" b="b"/>
                <a:pathLst>
                  <a:path w="40" h="278">
                    <a:moveTo>
                      <a:pt x="0" y="3"/>
                    </a:moveTo>
                    <a:lnTo>
                      <a:pt x="18" y="0"/>
                    </a:lnTo>
                    <a:lnTo>
                      <a:pt x="40" y="24"/>
                    </a:lnTo>
                    <a:lnTo>
                      <a:pt x="37" y="206"/>
                    </a:lnTo>
                    <a:lnTo>
                      <a:pt x="21" y="267"/>
                    </a:lnTo>
                    <a:lnTo>
                      <a:pt x="0" y="278"/>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07" name="Group 387">
            <a:extLst>
              <a:ext uri="{FF2B5EF4-FFF2-40B4-BE49-F238E27FC236}">
                <a16:creationId xmlns:a16="http://schemas.microsoft.com/office/drawing/2014/main" id="{9DEE1B13-2246-DA24-E51A-E0BC94E5FEE8}"/>
              </a:ext>
            </a:extLst>
          </p:cNvPr>
          <p:cNvGrpSpPr>
            <a:grpSpLocks/>
          </p:cNvGrpSpPr>
          <p:nvPr/>
        </p:nvGrpSpPr>
        <p:grpSpPr bwMode="auto">
          <a:xfrm flipH="1">
            <a:off x="2667000" y="2286000"/>
            <a:ext cx="228600" cy="862013"/>
            <a:chOff x="1680" y="768"/>
            <a:chExt cx="144" cy="543"/>
          </a:xfrm>
        </p:grpSpPr>
        <p:sp>
          <p:nvSpPr>
            <p:cNvPr id="31108" name="Line 388">
              <a:extLst>
                <a:ext uri="{FF2B5EF4-FFF2-40B4-BE49-F238E27FC236}">
                  <a16:creationId xmlns:a16="http://schemas.microsoft.com/office/drawing/2014/main" id="{3E6D1694-DB54-B002-77DA-E9F283BD67B5}"/>
                </a:ext>
              </a:extLst>
            </p:cNvPr>
            <p:cNvSpPr>
              <a:spLocks noChangeShapeType="1"/>
            </p:cNvSpPr>
            <p:nvPr/>
          </p:nvSpPr>
          <p:spPr bwMode="auto">
            <a:xfrm>
              <a:off x="1687" y="1061"/>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09" name="Line 389">
              <a:extLst>
                <a:ext uri="{FF2B5EF4-FFF2-40B4-BE49-F238E27FC236}">
                  <a16:creationId xmlns:a16="http://schemas.microsoft.com/office/drawing/2014/main" id="{8BFD414A-5C28-8F30-C7A7-2C635DBA6576}"/>
                </a:ext>
              </a:extLst>
            </p:cNvPr>
            <p:cNvSpPr>
              <a:spLocks noChangeShapeType="1"/>
            </p:cNvSpPr>
            <p:nvPr/>
          </p:nvSpPr>
          <p:spPr bwMode="auto">
            <a:xfrm>
              <a:off x="1812" y="1019"/>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10" name="Group 390">
              <a:extLst>
                <a:ext uri="{FF2B5EF4-FFF2-40B4-BE49-F238E27FC236}">
                  <a16:creationId xmlns:a16="http://schemas.microsoft.com/office/drawing/2014/main" id="{CFBE4469-B296-9E43-D7C3-9988AD89AE8B}"/>
                </a:ext>
              </a:extLst>
            </p:cNvPr>
            <p:cNvGrpSpPr>
              <a:grpSpLocks/>
            </p:cNvGrpSpPr>
            <p:nvPr/>
          </p:nvGrpSpPr>
          <p:grpSpPr bwMode="auto">
            <a:xfrm>
              <a:off x="1680" y="768"/>
              <a:ext cx="144" cy="364"/>
              <a:chOff x="1680" y="768"/>
              <a:chExt cx="144" cy="364"/>
            </a:xfrm>
          </p:grpSpPr>
          <p:sp>
            <p:nvSpPr>
              <p:cNvPr id="31111" name="Freeform 391">
                <a:extLst>
                  <a:ext uri="{FF2B5EF4-FFF2-40B4-BE49-F238E27FC236}">
                    <a16:creationId xmlns:a16="http://schemas.microsoft.com/office/drawing/2014/main" id="{C09514F8-D4A3-FE01-5847-062677A28AAD}"/>
                  </a:ext>
                </a:extLst>
              </p:cNvPr>
              <p:cNvSpPr>
                <a:spLocks/>
              </p:cNvSpPr>
              <p:nvPr/>
            </p:nvSpPr>
            <p:spPr bwMode="auto">
              <a:xfrm>
                <a:off x="1680" y="768"/>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12" name="Freeform 392">
                <a:extLst>
                  <a:ext uri="{FF2B5EF4-FFF2-40B4-BE49-F238E27FC236}">
                    <a16:creationId xmlns:a16="http://schemas.microsoft.com/office/drawing/2014/main" id="{BE58C127-FCBF-E30D-3B1B-CD671F4B3BCD}"/>
                  </a:ext>
                </a:extLst>
              </p:cNvPr>
              <p:cNvSpPr>
                <a:spLocks/>
              </p:cNvSpPr>
              <p:nvPr/>
            </p:nvSpPr>
            <p:spPr bwMode="auto">
              <a:xfrm>
                <a:off x="1680" y="846"/>
                <a:ext cx="56" cy="283"/>
              </a:xfrm>
              <a:custGeom>
                <a:avLst/>
                <a:gdLst>
                  <a:gd name="T0" fmla="*/ 0 w 56"/>
                  <a:gd name="T1" fmla="*/ 230 h 283"/>
                  <a:gd name="T2" fmla="*/ 36 w 56"/>
                  <a:gd name="T3" fmla="*/ 283 h 283"/>
                  <a:gd name="T4" fmla="*/ 56 w 56"/>
                  <a:gd name="T5" fmla="*/ 277 h 283"/>
                  <a:gd name="T6" fmla="*/ 56 w 56"/>
                  <a:gd name="T7" fmla="*/ 0 h 283"/>
                  <a:gd name="T8" fmla="*/ 36 w 56"/>
                  <a:gd name="T9" fmla="*/ 6 h 283"/>
                  <a:gd name="T10" fmla="*/ 0 w 56"/>
                  <a:gd name="T11" fmla="*/ 45 h 283"/>
                  <a:gd name="T12" fmla="*/ 0 w 56"/>
                  <a:gd name="T13" fmla="*/ 230 h 283"/>
                </a:gdLst>
                <a:ahLst/>
                <a:cxnLst>
                  <a:cxn ang="0">
                    <a:pos x="T0" y="T1"/>
                  </a:cxn>
                  <a:cxn ang="0">
                    <a:pos x="T2" y="T3"/>
                  </a:cxn>
                  <a:cxn ang="0">
                    <a:pos x="T4" y="T5"/>
                  </a:cxn>
                  <a:cxn ang="0">
                    <a:pos x="T6" y="T7"/>
                  </a:cxn>
                  <a:cxn ang="0">
                    <a:pos x="T8" y="T9"/>
                  </a:cxn>
                  <a:cxn ang="0">
                    <a:pos x="T10" y="T11"/>
                  </a:cxn>
                  <a:cxn ang="0">
                    <a:pos x="T12" y="T13"/>
                  </a:cxn>
                </a:cxnLst>
                <a:rect l="0" t="0" r="r" b="b"/>
                <a:pathLst>
                  <a:path w="56" h="283">
                    <a:moveTo>
                      <a:pt x="0" y="230"/>
                    </a:moveTo>
                    <a:lnTo>
                      <a:pt x="36" y="283"/>
                    </a:lnTo>
                    <a:lnTo>
                      <a:pt x="56" y="277"/>
                    </a:lnTo>
                    <a:lnTo>
                      <a:pt x="56" y="0"/>
                    </a:lnTo>
                    <a:lnTo>
                      <a:pt x="36" y="6"/>
                    </a:lnTo>
                    <a:lnTo>
                      <a:pt x="0" y="45"/>
                    </a:lnTo>
                    <a:lnTo>
                      <a:pt x="0" y="23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13" name="Freeform 393">
                <a:extLst>
                  <a:ext uri="{FF2B5EF4-FFF2-40B4-BE49-F238E27FC236}">
                    <a16:creationId xmlns:a16="http://schemas.microsoft.com/office/drawing/2014/main" id="{8AA90EC5-9131-C93B-B21A-7FF7B23911F7}"/>
                  </a:ext>
                </a:extLst>
              </p:cNvPr>
              <p:cNvSpPr>
                <a:spLocks/>
              </p:cNvSpPr>
              <p:nvPr/>
            </p:nvSpPr>
            <p:spPr bwMode="auto">
              <a:xfrm>
                <a:off x="1784" y="828"/>
                <a:ext cx="40" cy="278"/>
              </a:xfrm>
              <a:custGeom>
                <a:avLst/>
                <a:gdLst>
                  <a:gd name="T0" fmla="*/ 0 w 40"/>
                  <a:gd name="T1" fmla="*/ 3 h 278"/>
                  <a:gd name="T2" fmla="*/ 18 w 40"/>
                  <a:gd name="T3" fmla="*/ 0 h 278"/>
                  <a:gd name="T4" fmla="*/ 40 w 40"/>
                  <a:gd name="T5" fmla="*/ 24 h 278"/>
                  <a:gd name="T6" fmla="*/ 37 w 40"/>
                  <a:gd name="T7" fmla="*/ 206 h 278"/>
                  <a:gd name="T8" fmla="*/ 21 w 40"/>
                  <a:gd name="T9" fmla="*/ 267 h 278"/>
                  <a:gd name="T10" fmla="*/ 0 w 40"/>
                  <a:gd name="T11" fmla="*/ 278 h 278"/>
                  <a:gd name="T12" fmla="*/ 0 w 40"/>
                  <a:gd name="T13" fmla="*/ 3 h 278"/>
                </a:gdLst>
                <a:ahLst/>
                <a:cxnLst>
                  <a:cxn ang="0">
                    <a:pos x="T0" y="T1"/>
                  </a:cxn>
                  <a:cxn ang="0">
                    <a:pos x="T2" y="T3"/>
                  </a:cxn>
                  <a:cxn ang="0">
                    <a:pos x="T4" y="T5"/>
                  </a:cxn>
                  <a:cxn ang="0">
                    <a:pos x="T6" y="T7"/>
                  </a:cxn>
                  <a:cxn ang="0">
                    <a:pos x="T8" y="T9"/>
                  </a:cxn>
                  <a:cxn ang="0">
                    <a:pos x="T10" y="T11"/>
                  </a:cxn>
                  <a:cxn ang="0">
                    <a:pos x="T12" y="T13"/>
                  </a:cxn>
                </a:cxnLst>
                <a:rect l="0" t="0" r="r" b="b"/>
                <a:pathLst>
                  <a:path w="40" h="278">
                    <a:moveTo>
                      <a:pt x="0" y="3"/>
                    </a:moveTo>
                    <a:lnTo>
                      <a:pt x="18" y="0"/>
                    </a:lnTo>
                    <a:lnTo>
                      <a:pt x="40" y="24"/>
                    </a:lnTo>
                    <a:lnTo>
                      <a:pt x="37" y="206"/>
                    </a:lnTo>
                    <a:lnTo>
                      <a:pt x="21" y="267"/>
                    </a:lnTo>
                    <a:lnTo>
                      <a:pt x="0" y="278"/>
                    </a:lnTo>
                    <a:lnTo>
                      <a:pt x="0" y="3"/>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14" name="Group 394">
            <a:extLst>
              <a:ext uri="{FF2B5EF4-FFF2-40B4-BE49-F238E27FC236}">
                <a16:creationId xmlns:a16="http://schemas.microsoft.com/office/drawing/2014/main" id="{E790D235-0428-F799-9870-C74CA601E6AD}"/>
              </a:ext>
            </a:extLst>
          </p:cNvPr>
          <p:cNvGrpSpPr>
            <a:grpSpLocks/>
          </p:cNvGrpSpPr>
          <p:nvPr/>
        </p:nvGrpSpPr>
        <p:grpSpPr bwMode="auto">
          <a:xfrm>
            <a:off x="2971800" y="1219200"/>
            <a:ext cx="227013" cy="858838"/>
            <a:chOff x="1872" y="768"/>
            <a:chExt cx="143" cy="541"/>
          </a:xfrm>
        </p:grpSpPr>
        <p:sp>
          <p:nvSpPr>
            <p:cNvPr id="31115" name="Line 395">
              <a:extLst>
                <a:ext uri="{FF2B5EF4-FFF2-40B4-BE49-F238E27FC236}">
                  <a16:creationId xmlns:a16="http://schemas.microsoft.com/office/drawing/2014/main" id="{D5533DF4-EDFA-BDF4-897C-8DF10F271680}"/>
                </a:ext>
              </a:extLst>
            </p:cNvPr>
            <p:cNvSpPr>
              <a:spLocks noChangeShapeType="1"/>
            </p:cNvSpPr>
            <p:nvPr/>
          </p:nvSpPr>
          <p:spPr bwMode="auto">
            <a:xfrm>
              <a:off x="1876" y="106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16" name="Line 396">
              <a:extLst>
                <a:ext uri="{FF2B5EF4-FFF2-40B4-BE49-F238E27FC236}">
                  <a16:creationId xmlns:a16="http://schemas.microsoft.com/office/drawing/2014/main" id="{A8C81ADF-1361-2A15-9C7F-8258806C93DB}"/>
                </a:ext>
              </a:extLst>
            </p:cNvPr>
            <p:cNvSpPr>
              <a:spLocks noChangeShapeType="1"/>
            </p:cNvSpPr>
            <p:nvPr/>
          </p:nvSpPr>
          <p:spPr bwMode="auto">
            <a:xfrm>
              <a:off x="2005" y="1023"/>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17" name="Group 397">
              <a:extLst>
                <a:ext uri="{FF2B5EF4-FFF2-40B4-BE49-F238E27FC236}">
                  <a16:creationId xmlns:a16="http://schemas.microsoft.com/office/drawing/2014/main" id="{76074787-AE09-E79E-5B37-E7423BA37363}"/>
                </a:ext>
              </a:extLst>
            </p:cNvPr>
            <p:cNvGrpSpPr>
              <a:grpSpLocks/>
            </p:cNvGrpSpPr>
            <p:nvPr/>
          </p:nvGrpSpPr>
          <p:grpSpPr bwMode="auto">
            <a:xfrm>
              <a:off x="1872" y="768"/>
              <a:ext cx="143" cy="366"/>
              <a:chOff x="1872" y="768"/>
              <a:chExt cx="143" cy="366"/>
            </a:xfrm>
          </p:grpSpPr>
          <p:sp>
            <p:nvSpPr>
              <p:cNvPr id="31118" name="Freeform 398">
                <a:extLst>
                  <a:ext uri="{FF2B5EF4-FFF2-40B4-BE49-F238E27FC236}">
                    <a16:creationId xmlns:a16="http://schemas.microsoft.com/office/drawing/2014/main" id="{98F0E5D5-37CC-8DE8-9251-B5C8A80C7AE5}"/>
                  </a:ext>
                </a:extLst>
              </p:cNvPr>
              <p:cNvSpPr>
                <a:spLocks/>
              </p:cNvSpPr>
              <p:nvPr/>
            </p:nvSpPr>
            <p:spPr bwMode="auto">
              <a:xfrm>
                <a:off x="1872" y="768"/>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19" name="Freeform 399">
                <a:extLst>
                  <a:ext uri="{FF2B5EF4-FFF2-40B4-BE49-F238E27FC236}">
                    <a16:creationId xmlns:a16="http://schemas.microsoft.com/office/drawing/2014/main" id="{E8638E8D-62C5-CD1F-51B1-9250F9D5969A}"/>
                  </a:ext>
                </a:extLst>
              </p:cNvPr>
              <p:cNvSpPr>
                <a:spLocks/>
              </p:cNvSpPr>
              <p:nvPr/>
            </p:nvSpPr>
            <p:spPr bwMode="auto">
              <a:xfrm>
                <a:off x="1907" y="852"/>
                <a:ext cx="108" cy="282"/>
              </a:xfrm>
              <a:custGeom>
                <a:avLst/>
                <a:gdLst>
                  <a:gd name="T0" fmla="*/ 0 w 108"/>
                  <a:gd name="T1" fmla="*/ 282 h 282"/>
                  <a:gd name="T2" fmla="*/ 87 w 108"/>
                  <a:gd name="T3" fmla="*/ 248 h 282"/>
                  <a:gd name="T4" fmla="*/ 108 w 108"/>
                  <a:gd name="T5" fmla="*/ 186 h 282"/>
                  <a:gd name="T6" fmla="*/ 106 w 108"/>
                  <a:gd name="T7" fmla="*/ 0 h 282"/>
                  <a:gd name="T8" fmla="*/ 0 w 108"/>
                  <a:gd name="T9" fmla="*/ 282 h 282"/>
                </a:gdLst>
                <a:ahLst/>
                <a:cxnLst>
                  <a:cxn ang="0">
                    <a:pos x="T0" y="T1"/>
                  </a:cxn>
                  <a:cxn ang="0">
                    <a:pos x="T2" y="T3"/>
                  </a:cxn>
                  <a:cxn ang="0">
                    <a:pos x="T4" y="T5"/>
                  </a:cxn>
                  <a:cxn ang="0">
                    <a:pos x="T6" y="T7"/>
                  </a:cxn>
                  <a:cxn ang="0">
                    <a:pos x="T8" y="T9"/>
                  </a:cxn>
                </a:cxnLst>
                <a:rect l="0" t="0" r="r" b="b"/>
                <a:pathLst>
                  <a:path w="108" h="282">
                    <a:moveTo>
                      <a:pt x="0" y="282"/>
                    </a:moveTo>
                    <a:lnTo>
                      <a:pt x="87" y="248"/>
                    </a:lnTo>
                    <a:lnTo>
                      <a:pt x="108" y="186"/>
                    </a:lnTo>
                    <a:lnTo>
                      <a:pt x="106" y="0"/>
                    </a:lnTo>
                    <a:lnTo>
                      <a:pt x="0" y="282"/>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20" name="Group 400">
            <a:extLst>
              <a:ext uri="{FF2B5EF4-FFF2-40B4-BE49-F238E27FC236}">
                <a16:creationId xmlns:a16="http://schemas.microsoft.com/office/drawing/2014/main" id="{DF43D5AC-896D-39AA-B0B2-0579AEF51E85}"/>
              </a:ext>
            </a:extLst>
          </p:cNvPr>
          <p:cNvGrpSpPr>
            <a:grpSpLocks/>
          </p:cNvGrpSpPr>
          <p:nvPr/>
        </p:nvGrpSpPr>
        <p:grpSpPr bwMode="auto">
          <a:xfrm>
            <a:off x="3276600" y="2286000"/>
            <a:ext cx="227013" cy="858838"/>
            <a:chOff x="2064" y="1440"/>
            <a:chExt cx="143" cy="541"/>
          </a:xfrm>
        </p:grpSpPr>
        <p:sp>
          <p:nvSpPr>
            <p:cNvPr id="31121" name="Line 401">
              <a:extLst>
                <a:ext uri="{FF2B5EF4-FFF2-40B4-BE49-F238E27FC236}">
                  <a16:creationId xmlns:a16="http://schemas.microsoft.com/office/drawing/2014/main" id="{7E06393F-FA50-5077-B78D-BC994E391204}"/>
                </a:ext>
              </a:extLst>
            </p:cNvPr>
            <p:cNvSpPr>
              <a:spLocks noChangeShapeType="1"/>
            </p:cNvSpPr>
            <p:nvPr/>
          </p:nvSpPr>
          <p:spPr bwMode="auto">
            <a:xfrm flipH="1">
              <a:off x="2203" y="1733"/>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22" name="Line 402">
              <a:extLst>
                <a:ext uri="{FF2B5EF4-FFF2-40B4-BE49-F238E27FC236}">
                  <a16:creationId xmlns:a16="http://schemas.microsoft.com/office/drawing/2014/main" id="{630659A3-1828-68C7-6181-77445E1B324F}"/>
                </a:ext>
              </a:extLst>
            </p:cNvPr>
            <p:cNvSpPr>
              <a:spLocks noChangeShapeType="1"/>
            </p:cNvSpPr>
            <p:nvPr/>
          </p:nvSpPr>
          <p:spPr bwMode="auto">
            <a:xfrm flipH="1">
              <a:off x="2074" y="1695"/>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23" name="Group 403">
              <a:extLst>
                <a:ext uri="{FF2B5EF4-FFF2-40B4-BE49-F238E27FC236}">
                  <a16:creationId xmlns:a16="http://schemas.microsoft.com/office/drawing/2014/main" id="{135CC5F0-4A52-0BAA-B7D0-AEEA444D5A4F}"/>
                </a:ext>
              </a:extLst>
            </p:cNvPr>
            <p:cNvGrpSpPr>
              <a:grpSpLocks/>
            </p:cNvGrpSpPr>
            <p:nvPr/>
          </p:nvGrpSpPr>
          <p:grpSpPr bwMode="auto">
            <a:xfrm>
              <a:off x="2064" y="1440"/>
              <a:ext cx="143" cy="366"/>
              <a:chOff x="2064" y="1440"/>
              <a:chExt cx="143" cy="366"/>
            </a:xfrm>
          </p:grpSpPr>
          <p:sp>
            <p:nvSpPr>
              <p:cNvPr id="31124" name="Freeform 404">
                <a:extLst>
                  <a:ext uri="{FF2B5EF4-FFF2-40B4-BE49-F238E27FC236}">
                    <a16:creationId xmlns:a16="http://schemas.microsoft.com/office/drawing/2014/main" id="{6F9A4B18-9A90-CC9B-B3E0-933D2A086C2C}"/>
                  </a:ext>
                </a:extLst>
              </p:cNvPr>
              <p:cNvSpPr>
                <a:spLocks/>
              </p:cNvSpPr>
              <p:nvPr/>
            </p:nvSpPr>
            <p:spPr bwMode="auto">
              <a:xfrm flipH="1">
                <a:off x="2067" y="144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25" name="Freeform 405">
                <a:extLst>
                  <a:ext uri="{FF2B5EF4-FFF2-40B4-BE49-F238E27FC236}">
                    <a16:creationId xmlns:a16="http://schemas.microsoft.com/office/drawing/2014/main" id="{8A9ADCA9-DDCF-61D5-8326-9AFC115FC9F1}"/>
                  </a:ext>
                </a:extLst>
              </p:cNvPr>
              <p:cNvSpPr>
                <a:spLocks/>
              </p:cNvSpPr>
              <p:nvPr/>
            </p:nvSpPr>
            <p:spPr bwMode="auto">
              <a:xfrm>
                <a:off x="2064" y="1524"/>
                <a:ext cx="108" cy="282"/>
              </a:xfrm>
              <a:custGeom>
                <a:avLst/>
                <a:gdLst>
                  <a:gd name="T0" fmla="*/ 108 w 108"/>
                  <a:gd name="T1" fmla="*/ 282 h 282"/>
                  <a:gd name="T2" fmla="*/ 21 w 108"/>
                  <a:gd name="T3" fmla="*/ 248 h 282"/>
                  <a:gd name="T4" fmla="*/ 0 w 108"/>
                  <a:gd name="T5" fmla="*/ 186 h 282"/>
                  <a:gd name="T6" fmla="*/ 2 w 108"/>
                  <a:gd name="T7" fmla="*/ 0 h 282"/>
                  <a:gd name="T8" fmla="*/ 108 w 108"/>
                  <a:gd name="T9" fmla="*/ 282 h 282"/>
                </a:gdLst>
                <a:ahLst/>
                <a:cxnLst>
                  <a:cxn ang="0">
                    <a:pos x="T0" y="T1"/>
                  </a:cxn>
                  <a:cxn ang="0">
                    <a:pos x="T2" y="T3"/>
                  </a:cxn>
                  <a:cxn ang="0">
                    <a:pos x="T4" y="T5"/>
                  </a:cxn>
                  <a:cxn ang="0">
                    <a:pos x="T6" y="T7"/>
                  </a:cxn>
                  <a:cxn ang="0">
                    <a:pos x="T8" y="T9"/>
                  </a:cxn>
                </a:cxnLst>
                <a:rect l="0" t="0" r="r" b="b"/>
                <a:pathLst>
                  <a:path w="108" h="282">
                    <a:moveTo>
                      <a:pt x="108" y="282"/>
                    </a:moveTo>
                    <a:lnTo>
                      <a:pt x="21" y="248"/>
                    </a:lnTo>
                    <a:lnTo>
                      <a:pt x="0" y="186"/>
                    </a:lnTo>
                    <a:lnTo>
                      <a:pt x="2" y="0"/>
                    </a:lnTo>
                    <a:lnTo>
                      <a:pt x="108" y="282"/>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26" name="Group 406">
            <a:extLst>
              <a:ext uri="{FF2B5EF4-FFF2-40B4-BE49-F238E27FC236}">
                <a16:creationId xmlns:a16="http://schemas.microsoft.com/office/drawing/2014/main" id="{433C3DE0-4E60-7988-185F-C0A8910D7B25}"/>
              </a:ext>
            </a:extLst>
          </p:cNvPr>
          <p:cNvGrpSpPr>
            <a:grpSpLocks/>
          </p:cNvGrpSpPr>
          <p:nvPr/>
        </p:nvGrpSpPr>
        <p:grpSpPr bwMode="auto">
          <a:xfrm>
            <a:off x="3276600" y="1219200"/>
            <a:ext cx="222250" cy="858838"/>
            <a:chOff x="2064" y="768"/>
            <a:chExt cx="140" cy="541"/>
          </a:xfrm>
        </p:grpSpPr>
        <p:sp>
          <p:nvSpPr>
            <p:cNvPr id="31127" name="Line 407">
              <a:extLst>
                <a:ext uri="{FF2B5EF4-FFF2-40B4-BE49-F238E27FC236}">
                  <a16:creationId xmlns:a16="http://schemas.microsoft.com/office/drawing/2014/main" id="{FE9ED6A4-C1CD-B426-4191-D81932A0DA84}"/>
                </a:ext>
              </a:extLst>
            </p:cNvPr>
            <p:cNvSpPr>
              <a:spLocks noChangeShapeType="1"/>
            </p:cNvSpPr>
            <p:nvPr/>
          </p:nvSpPr>
          <p:spPr bwMode="auto">
            <a:xfrm>
              <a:off x="2068" y="106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28" name="Line 408">
              <a:extLst>
                <a:ext uri="{FF2B5EF4-FFF2-40B4-BE49-F238E27FC236}">
                  <a16:creationId xmlns:a16="http://schemas.microsoft.com/office/drawing/2014/main" id="{BF9C6A97-A396-0B2C-ECB7-E7ADA8B2CA59}"/>
                </a:ext>
              </a:extLst>
            </p:cNvPr>
            <p:cNvSpPr>
              <a:spLocks noChangeShapeType="1"/>
            </p:cNvSpPr>
            <p:nvPr/>
          </p:nvSpPr>
          <p:spPr bwMode="auto">
            <a:xfrm>
              <a:off x="2197" y="1023"/>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29" name="Group 409">
              <a:extLst>
                <a:ext uri="{FF2B5EF4-FFF2-40B4-BE49-F238E27FC236}">
                  <a16:creationId xmlns:a16="http://schemas.microsoft.com/office/drawing/2014/main" id="{43EEE0E5-0CB0-3829-A3B2-5F1E49B1FD33}"/>
                </a:ext>
              </a:extLst>
            </p:cNvPr>
            <p:cNvGrpSpPr>
              <a:grpSpLocks/>
            </p:cNvGrpSpPr>
            <p:nvPr/>
          </p:nvGrpSpPr>
          <p:grpSpPr bwMode="auto">
            <a:xfrm>
              <a:off x="2064" y="768"/>
              <a:ext cx="140" cy="364"/>
              <a:chOff x="2064" y="768"/>
              <a:chExt cx="140" cy="364"/>
            </a:xfrm>
          </p:grpSpPr>
          <p:sp>
            <p:nvSpPr>
              <p:cNvPr id="31130" name="Freeform 410">
                <a:extLst>
                  <a:ext uri="{FF2B5EF4-FFF2-40B4-BE49-F238E27FC236}">
                    <a16:creationId xmlns:a16="http://schemas.microsoft.com/office/drawing/2014/main" id="{1CFDCD43-B808-2AFD-0713-9A2DD04A38E0}"/>
                  </a:ext>
                </a:extLst>
              </p:cNvPr>
              <p:cNvSpPr>
                <a:spLocks/>
              </p:cNvSpPr>
              <p:nvPr/>
            </p:nvSpPr>
            <p:spPr bwMode="auto">
              <a:xfrm>
                <a:off x="2064" y="768"/>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31" name="Freeform 411">
                <a:extLst>
                  <a:ext uri="{FF2B5EF4-FFF2-40B4-BE49-F238E27FC236}">
                    <a16:creationId xmlns:a16="http://schemas.microsoft.com/office/drawing/2014/main" id="{86A73024-83AF-24D9-ED84-0C44029D00D5}"/>
                  </a:ext>
                </a:extLst>
              </p:cNvPr>
              <p:cNvSpPr>
                <a:spLocks/>
              </p:cNvSpPr>
              <p:nvPr/>
            </p:nvSpPr>
            <p:spPr bwMode="auto">
              <a:xfrm>
                <a:off x="2064" y="893"/>
                <a:ext cx="119" cy="238"/>
              </a:xfrm>
              <a:custGeom>
                <a:avLst/>
                <a:gdLst>
                  <a:gd name="T0" fmla="*/ 119 w 119"/>
                  <a:gd name="T1" fmla="*/ 208 h 238"/>
                  <a:gd name="T2" fmla="*/ 36 w 119"/>
                  <a:gd name="T3" fmla="*/ 238 h 238"/>
                  <a:gd name="T4" fmla="*/ 0 w 119"/>
                  <a:gd name="T5" fmla="*/ 181 h 238"/>
                  <a:gd name="T6" fmla="*/ 0 w 119"/>
                  <a:gd name="T7" fmla="*/ 0 h 238"/>
                  <a:gd name="T8" fmla="*/ 119 w 119"/>
                  <a:gd name="T9" fmla="*/ 208 h 238"/>
                </a:gdLst>
                <a:ahLst/>
                <a:cxnLst>
                  <a:cxn ang="0">
                    <a:pos x="T0" y="T1"/>
                  </a:cxn>
                  <a:cxn ang="0">
                    <a:pos x="T2" y="T3"/>
                  </a:cxn>
                  <a:cxn ang="0">
                    <a:pos x="T4" y="T5"/>
                  </a:cxn>
                  <a:cxn ang="0">
                    <a:pos x="T6" y="T7"/>
                  </a:cxn>
                  <a:cxn ang="0">
                    <a:pos x="T8" y="T9"/>
                  </a:cxn>
                </a:cxnLst>
                <a:rect l="0" t="0" r="r" b="b"/>
                <a:pathLst>
                  <a:path w="119" h="238">
                    <a:moveTo>
                      <a:pt x="119" y="208"/>
                    </a:moveTo>
                    <a:lnTo>
                      <a:pt x="36" y="238"/>
                    </a:lnTo>
                    <a:lnTo>
                      <a:pt x="0" y="181"/>
                    </a:lnTo>
                    <a:lnTo>
                      <a:pt x="0" y="0"/>
                    </a:lnTo>
                    <a:lnTo>
                      <a:pt x="119" y="208"/>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32" name="Group 412">
            <a:extLst>
              <a:ext uri="{FF2B5EF4-FFF2-40B4-BE49-F238E27FC236}">
                <a16:creationId xmlns:a16="http://schemas.microsoft.com/office/drawing/2014/main" id="{0AF4C606-7408-8A26-6382-77A5AE9A4290}"/>
              </a:ext>
            </a:extLst>
          </p:cNvPr>
          <p:cNvGrpSpPr>
            <a:grpSpLocks/>
          </p:cNvGrpSpPr>
          <p:nvPr/>
        </p:nvGrpSpPr>
        <p:grpSpPr bwMode="auto">
          <a:xfrm>
            <a:off x="2971800" y="2286000"/>
            <a:ext cx="223838" cy="858838"/>
            <a:chOff x="1872" y="1440"/>
            <a:chExt cx="141" cy="541"/>
          </a:xfrm>
        </p:grpSpPr>
        <p:sp>
          <p:nvSpPr>
            <p:cNvPr id="31133" name="Line 413">
              <a:extLst>
                <a:ext uri="{FF2B5EF4-FFF2-40B4-BE49-F238E27FC236}">
                  <a16:creationId xmlns:a16="http://schemas.microsoft.com/office/drawing/2014/main" id="{1C5BCE19-B51B-D1AC-1A7E-9C84E995D869}"/>
                </a:ext>
              </a:extLst>
            </p:cNvPr>
            <p:cNvSpPr>
              <a:spLocks noChangeShapeType="1"/>
            </p:cNvSpPr>
            <p:nvPr/>
          </p:nvSpPr>
          <p:spPr bwMode="auto">
            <a:xfrm flipH="1">
              <a:off x="2008" y="1733"/>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34" name="Line 414">
              <a:extLst>
                <a:ext uri="{FF2B5EF4-FFF2-40B4-BE49-F238E27FC236}">
                  <a16:creationId xmlns:a16="http://schemas.microsoft.com/office/drawing/2014/main" id="{DA296177-62A9-9D90-724F-14B2F7DF1A30}"/>
                </a:ext>
              </a:extLst>
            </p:cNvPr>
            <p:cNvSpPr>
              <a:spLocks noChangeShapeType="1"/>
            </p:cNvSpPr>
            <p:nvPr/>
          </p:nvSpPr>
          <p:spPr bwMode="auto">
            <a:xfrm flipH="1">
              <a:off x="1879" y="1695"/>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135" name="Group 415">
              <a:extLst>
                <a:ext uri="{FF2B5EF4-FFF2-40B4-BE49-F238E27FC236}">
                  <a16:creationId xmlns:a16="http://schemas.microsoft.com/office/drawing/2014/main" id="{55E0B0D6-0014-E052-9F4C-D5A3ECA863D3}"/>
                </a:ext>
              </a:extLst>
            </p:cNvPr>
            <p:cNvGrpSpPr>
              <a:grpSpLocks/>
            </p:cNvGrpSpPr>
            <p:nvPr/>
          </p:nvGrpSpPr>
          <p:grpSpPr bwMode="auto">
            <a:xfrm>
              <a:off x="1872" y="1440"/>
              <a:ext cx="141" cy="364"/>
              <a:chOff x="1872" y="1440"/>
              <a:chExt cx="141" cy="364"/>
            </a:xfrm>
          </p:grpSpPr>
          <p:sp>
            <p:nvSpPr>
              <p:cNvPr id="31136" name="Freeform 416">
                <a:extLst>
                  <a:ext uri="{FF2B5EF4-FFF2-40B4-BE49-F238E27FC236}">
                    <a16:creationId xmlns:a16="http://schemas.microsoft.com/office/drawing/2014/main" id="{F39E5CAC-9102-85D0-1A8C-340B076827C2}"/>
                  </a:ext>
                </a:extLst>
              </p:cNvPr>
              <p:cNvSpPr>
                <a:spLocks/>
              </p:cNvSpPr>
              <p:nvPr/>
            </p:nvSpPr>
            <p:spPr bwMode="auto">
              <a:xfrm flipH="1">
                <a:off x="1872" y="144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37" name="Freeform 417">
                <a:extLst>
                  <a:ext uri="{FF2B5EF4-FFF2-40B4-BE49-F238E27FC236}">
                    <a16:creationId xmlns:a16="http://schemas.microsoft.com/office/drawing/2014/main" id="{7C31A388-9DC6-A3C3-6D21-2B53B7A90B35}"/>
                  </a:ext>
                </a:extLst>
              </p:cNvPr>
              <p:cNvSpPr>
                <a:spLocks/>
              </p:cNvSpPr>
              <p:nvPr/>
            </p:nvSpPr>
            <p:spPr bwMode="auto">
              <a:xfrm>
                <a:off x="1894" y="1565"/>
                <a:ext cx="119" cy="238"/>
              </a:xfrm>
              <a:custGeom>
                <a:avLst/>
                <a:gdLst>
                  <a:gd name="T0" fmla="*/ 0 w 119"/>
                  <a:gd name="T1" fmla="*/ 208 h 238"/>
                  <a:gd name="T2" fmla="*/ 83 w 119"/>
                  <a:gd name="T3" fmla="*/ 238 h 238"/>
                  <a:gd name="T4" fmla="*/ 119 w 119"/>
                  <a:gd name="T5" fmla="*/ 181 h 238"/>
                  <a:gd name="T6" fmla="*/ 119 w 119"/>
                  <a:gd name="T7" fmla="*/ 0 h 238"/>
                  <a:gd name="T8" fmla="*/ 0 w 119"/>
                  <a:gd name="T9" fmla="*/ 208 h 238"/>
                </a:gdLst>
                <a:ahLst/>
                <a:cxnLst>
                  <a:cxn ang="0">
                    <a:pos x="T0" y="T1"/>
                  </a:cxn>
                  <a:cxn ang="0">
                    <a:pos x="T2" y="T3"/>
                  </a:cxn>
                  <a:cxn ang="0">
                    <a:pos x="T4" y="T5"/>
                  </a:cxn>
                  <a:cxn ang="0">
                    <a:pos x="T6" y="T7"/>
                  </a:cxn>
                  <a:cxn ang="0">
                    <a:pos x="T8" y="T9"/>
                  </a:cxn>
                </a:cxnLst>
                <a:rect l="0" t="0" r="r" b="b"/>
                <a:pathLst>
                  <a:path w="119" h="238">
                    <a:moveTo>
                      <a:pt x="0" y="208"/>
                    </a:moveTo>
                    <a:lnTo>
                      <a:pt x="83" y="238"/>
                    </a:lnTo>
                    <a:lnTo>
                      <a:pt x="119" y="181"/>
                    </a:lnTo>
                    <a:lnTo>
                      <a:pt x="119" y="0"/>
                    </a:lnTo>
                    <a:lnTo>
                      <a:pt x="0" y="208"/>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38" name="Group 418">
            <a:extLst>
              <a:ext uri="{FF2B5EF4-FFF2-40B4-BE49-F238E27FC236}">
                <a16:creationId xmlns:a16="http://schemas.microsoft.com/office/drawing/2014/main" id="{382E068C-C2A9-F201-3D5A-8F8EB52FEA4D}"/>
              </a:ext>
            </a:extLst>
          </p:cNvPr>
          <p:cNvGrpSpPr>
            <a:grpSpLocks/>
          </p:cNvGrpSpPr>
          <p:nvPr/>
        </p:nvGrpSpPr>
        <p:grpSpPr bwMode="auto">
          <a:xfrm>
            <a:off x="4191000" y="1219200"/>
            <a:ext cx="382588" cy="906463"/>
            <a:chOff x="2640" y="738"/>
            <a:chExt cx="241" cy="571"/>
          </a:xfrm>
        </p:grpSpPr>
        <p:grpSp>
          <p:nvGrpSpPr>
            <p:cNvPr id="31139" name="Group 419">
              <a:extLst>
                <a:ext uri="{FF2B5EF4-FFF2-40B4-BE49-F238E27FC236}">
                  <a16:creationId xmlns:a16="http://schemas.microsoft.com/office/drawing/2014/main" id="{DBEE0D07-8964-C883-BEB6-BAD478268226}"/>
                </a:ext>
              </a:extLst>
            </p:cNvPr>
            <p:cNvGrpSpPr>
              <a:grpSpLocks/>
            </p:cNvGrpSpPr>
            <p:nvPr/>
          </p:nvGrpSpPr>
          <p:grpSpPr bwMode="auto">
            <a:xfrm flipH="1">
              <a:off x="2640" y="768"/>
              <a:ext cx="140" cy="541"/>
              <a:chOff x="384" y="816"/>
              <a:chExt cx="140" cy="541"/>
            </a:xfrm>
          </p:grpSpPr>
          <p:sp>
            <p:nvSpPr>
              <p:cNvPr id="31140" name="Line 420">
                <a:extLst>
                  <a:ext uri="{FF2B5EF4-FFF2-40B4-BE49-F238E27FC236}">
                    <a16:creationId xmlns:a16="http://schemas.microsoft.com/office/drawing/2014/main" id="{2763C99F-99A4-331F-A415-DC740C97BEF1}"/>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41" name="Line 421">
                <a:extLst>
                  <a:ext uri="{FF2B5EF4-FFF2-40B4-BE49-F238E27FC236}">
                    <a16:creationId xmlns:a16="http://schemas.microsoft.com/office/drawing/2014/main" id="{190E52D5-839D-61C7-AD4E-A468CA527D17}"/>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42" name="Freeform 422">
                <a:extLst>
                  <a:ext uri="{FF2B5EF4-FFF2-40B4-BE49-F238E27FC236}">
                    <a16:creationId xmlns:a16="http://schemas.microsoft.com/office/drawing/2014/main" id="{B0FBBCE3-D954-7AA5-5725-C3F5AFC026FC}"/>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43" name="Group 423">
              <a:extLst>
                <a:ext uri="{FF2B5EF4-FFF2-40B4-BE49-F238E27FC236}">
                  <a16:creationId xmlns:a16="http://schemas.microsoft.com/office/drawing/2014/main" id="{D342DE87-7047-F775-96BD-93A4777BBB32}"/>
                </a:ext>
              </a:extLst>
            </p:cNvPr>
            <p:cNvGrpSpPr>
              <a:grpSpLocks/>
            </p:cNvGrpSpPr>
            <p:nvPr/>
          </p:nvGrpSpPr>
          <p:grpSpPr bwMode="auto">
            <a:xfrm>
              <a:off x="2741" y="738"/>
              <a:ext cx="140" cy="364"/>
              <a:chOff x="2880" y="720"/>
              <a:chExt cx="140" cy="364"/>
            </a:xfrm>
          </p:grpSpPr>
          <p:sp>
            <p:nvSpPr>
              <p:cNvPr id="31144" name="Freeform 424">
                <a:extLst>
                  <a:ext uri="{FF2B5EF4-FFF2-40B4-BE49-F238E27FC236}">
                    <a16:creationId xmlns:a16="http://schemas.microsoft.com/office/drawing/2014/main" id="{6357C39B-6685-DEE8-252E-E0A103674055}"/>
                  </a:ext>
                </a:extLst>
              </p:cNvPr>
              <p:cNvSpPr>
                <a:spLocks/>
              </p:cNvSpPr>
              <p:nvPr/>
            </p:nvSpPr>
            <p:spPr bwMode="auto">
              <a:xfrm>
                <a:off x="2880" y="72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5" name="Line 425">
                <a:extLst>
                  <a:ext uri="{FF2B5EF4-FFF2-40B4-BE49-F238E27FC236}">
                    <a16:creationId xmlns:a16="http://schemas.microsoft.com/office/drawing/2014/main" id="{24B3B67F-7CA2-C1C0-83FC-1DCAADEAAC2E}"/>
                  </a:ext>
                </a:extLst>
              </p:cNvPr>
              <p:cNvSpPr>
                <a:spLocks noChangeShapeType="1"/>
              </p:cNvSpPr>
              <p:nvPr/>
            </p:nvSpPr>
            <p:spPr bwMode="auto">
              <a:xfrm>
                <a:off x="2894" y="837"/>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6" name="Line 426">
                <a:extLst>
                  <a:ext uri="{FF2B5EF4-FFF2-40B4-BE49-F238E27FC236}">
                    <a16:creationId xmlns:a16="http://schemas.microsoft.com/office/drawing/2014/main" id="{1A88862F-51E7-CDA0-F11C-1CAC1D85A5DC}"/>
                  </a:ext>
                </a:extLst>
              </p:cNvPr>
              <p:cNvSpPr>
                <a:spLocks noChangeShapeType="1"/>
              </p:cNvSpPr>
              <p:nvPr/>
            </p:nvSpPr>
            <p:spPr bwMode="auto">
              <a:xfrm flipH="1">
                <a:off x="2909" y="807"/>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47" name="Group 427">
            <a:extLst>
              <a:ext uri="{FF2B5EF4-FFF2-40B4-BE49-F238E27FC236}">
                <a16:creationId xmlns:a16="http://schemas.microsoft.com/office/drawing/2014/main" id="{899A4566-1362-BC0B-16C2-98C78831E0AA}"/>
              </a:ext>
            </a:extLst>
          </p:cNvPr>
          <p:cNvGrpSpPr>
            <a:grpSpLocks/>
          </p:cNvGrpSpPr>
          <p:nvPr/>
        </p:nvGrpSpPr>
        <p:grpSpPr bwMode="auto">
          <a:xfrm>
            <a:off x="4648200" y="1219200"/>
            <a:ext cx="369888" cy="858838"/>
            <a:chOff x="2979" y="720"/>
            <a:chExt cx="233" cy="541"/>
          </a:xfrm>
        </p:grpSpPr>
        <p:grpSp>
          <p:nvGrpSpPr>
            <p:cNvPr id="31148" name="Group 428">
              <a:extLst>
                <a:ext uri="{FF2B5EF4-FFF2-40B4-BE49-F238E27FC236}">
                  <a16:creationId xmlns:a16="http://schemas.microsoft.com/office/drawing/2014/main" id="{808387BC-3581-1FC2-EF98-C989D516E429}"/>
                </a:ext>
              </a:extLst>
            </p:cNvPr>
            <p:cNvGrpSpPr>
              <a:grpSpLocks/>
            </p:cNvGrpSpPr>
            <p:nvPr/>
          </p:nvGrpSpPr>
          <p:grpSpPr bwMode="auto">
            <a:xfrm flipH="1">
              <a:off x="3072" y="720"/>
              <a:ext cx="140" cy="541"/>
              <a:chOff x="384" y="816"/>
              <a:chExt cx="140" cy="541"/>
            </a:xfrm>
          </p:grpSpPr>
          <p:sp>
            <p:nvSpPr>
              <p:cNvPr id="31149" name="Line 429">
                <a:extLst>
                  <a:ext uri="{FF2B5EF4-FFF2-40B4-BE49-F238E27FC236}">
                    <a16:creationId xmlns:a16="http://schemas.microsoft.com/office/drawing/2014/main" id="{16924EBB-CB43-378F-28BA-7A4CB0C9F56D}"/>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50" name="Line 430">
                <a:extLst>
                  <a:ext uri="{FF2B5EF4-FFF2-40B4-BE49-F238E27FC236}">
                    <a16:creationId xmlns:a16="http://schemas.microsoft.com/office/drawing/2014/main" id="{09ADA127-0629-3135-40DA-71F340B1A760}"/>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51" name="Freeform 431">
                <a:extLst>
                  <a:ext uri="{FF2B5EF4-FFF2-40B4-BE49-F238E27FC236}">
                    <a16:creationId xmlns:a16="http://schemas.microsoft.com/office/drawing/2014/main" id="{CB96685D-E6CB-FB43-8CC4-333C562D4F79}"/>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52" name="Group 432">
              <a:extLst>
                <a:ext uri="{FF2B5EF4-FFF2-40B4-BE49-F238E27FC236}">
                  <a16:creationId xmlns:a16="http://schemas.microsoft.com/office/drawing/2014/main" id="{9D310EB5-8BF7-9C1E-53DC-5EA08BF16C83}"/>
                </a:ext>
              </a:extLst>
            </p:cNvPr>
            <p:cNvGrpSpPr>
              <a:grpSpLocks/>
            </p:cNvGrpSpPr>
            <p:nvPr/>
          </p:nvGrpSpPr>
          <p:grpSpPr bwMode="auto">
            <a:xfrm>
              <a:off x="2979" y="748"/>
              <a:ext cx="140" cy="364"/>
              <a:chOff x="2880" y="720"/>
              <a:chExt cx="140" cy="364"/>
            </a:xfrm>
          </p:grpSpPr>
          <p:sp>
            <p:nvSpPr>
              <p:cNvPr id="31153" name="Freeform 433">
                <a:extLst>
                  <a:ext uri="{FF2B5EF4-FFF2-40B4-BE49-F238E27FC236}">
                    <a16:creationId xmlns:a16="http://schemas.microsoft.com/office/drawing/2014/main" id="{063DA46D-7B89-7558-47F1-3FA68FF07D22}"/>
                  </a:ext>
                </a:extLst>
              </p:cNvPr>
              <p:cNvSpPr>
                <a:spLocks/>
              </p:cNvSpPr>
              <p:nvPr/>
            </p:nvSpPr>
            <p:spPr bwMode="auto">
              <a:xfrm>
                <a:off x="2880" y="72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54" name="Line 434">
                <a:extLst>
                  <a:ext uri="{FF2B5EF4-FFF2-40B4-BE49-F238E27FC236}">
                    <a16:creationId xmlns:a16="http://schemas.microsoft.com/office/drawing/2014/main" id="{39DBBB8D-B0BF-6602-2A05-7FCCC663176C}"/>
                  </a:ext>
                </a:extLst>
              </p:cNvPr>
              <p:cNvSpPr>
                <a:spLocks noChangeShapeType="1"/>
              </p:cNvSpPr>
              <p:nvPr/>
            </p:nvSpPr>
            <p:spPr bwMode="auto">
              <a:xfrm>
                <a:off x="2894" y="837"/>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55" name="Line 435">
                <a:extLst>
                  <a:ext uri="{FF2B5EF4-FFF2-40B4-BE49-F238E27FC236}">
                    <a16:creationId xmlns:a16="http://schemas.microsoft.com/office/drawing/2014/main" id="{4F4F89D1-7A27-B19B-4A91-A45E72462CFE}"/>
                  </a:ext>
                </a:extLst>
              </p:cNvPr>
              <p:cNvSpPr>
                <a:spLocks noChangeShapeType="1"/>
              </p:cNvSpPr>
              <p:nvPr/>
            </p:nvSpPr>
            <p:spPr bwMode="auto">
              <a:xfrm flipH="1">
                <a:off x="2909" y="807"/>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56" name="Group 436">
            <a:extLst>
              <a:ext uri="{FF2B5EF4-FFF2-40B4-BE49-F238E27FC236}">
                <a16:creationId xmlns:a16="http://schemas.microsoft.com/office/drawing/2014/main" id="{51626DCC-E096-4C0C-BC8E-F4B8E9939FDA}"/>
              </a:ext>
            </a:extLst>
          </p:cNvPr>
          <p:cNvGrpSpPr>
            <a:grpSpLocks/>
          </p:cNvGrpSpPr>
          <p:nvPr/>
        </p:nvGrpSpPr>
        <p:grpSpPr bwMode="auto">
          <a:xfrm flipH="1">
            <a:off x="4191000" y="2209800"/>
            <a:ext cx="382588" cy="906463"/>
            <a:chOff x="2640" y="738"/>
            <a:chExt cx="241" cy="571"/>
          </a:xfrm>
        </p:grpSpPr>
        <p:grpSp>
          <p:nvGrpSpPr>
            <p:cNvPr id="31157" name="Group 437">
              <a:extLst>
                <a:ext uri="{FF2B5EF4-FFF2-40B4-BE49-F238E27FC236}">
                  <a16:creationId xmlns:a16="http://schemas.microsoft.com/office/drawing/2014/main" id="{BD65CFCE-F58F-4FEB-D57B-B1B539D36BF4}"/>
                </a:ext>
              </a:extLst>
            </p:cNvPr>
            <p:cNvGrpSpPr>
              <a:grpSpLocks/>
            </p:cNvGrpSpPr>
            <p:nvPr/>
          </p:nvGrpSpPr>
          <p:grpSpPr bwMode="auto">
            <a:xfrm flipH="1">
              <a:off x="2640" y="768"/>
              <a:ext cx="140" cy="541"/>
              <a:chOff x="384" y="816"/>
              <a:chExt cx="140" cy="541"/>
            </a:xfrm>
          </p:grpSpPr>
          <p:sp>
            <p:nvSpPr>
              <p:cNvPr id="31158" name="Line 438">
                <a:extLst>
                  <a:ext uri="{FF2B5EF4-FFF2-40B4-BE49-F238E27FC236}">
                    <a16:creationId xmlns:a16="http://schemas.microsoft.com/office/drawing/2014/main" id="{FF703D49-4E45-5DE8-701F-5398931ECB30}"/>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59" name="Line 439">
                <a:extLst>
                  <a:ext uri="{FF2B5EF4-FFF2-40B4-BE49-F238E27FC236}">
                    <a16:creationId xmlns:a16="http://schemas.microsoft.com/office/drawing/2014/main" id="{EE47DBC7-9A33-F784-93B0-854F04085E35}"/>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60" name="Freeform 440">
                <a:extLst>
                  <a:ext uri="{FF2B5EF4-FFF2-40B4-BE49-F238E27FC236}">
                    <a16:creationId xmlns:a16="http://schemas.microsoft.com/office/drawing/2014/main" id="{9283BDE6-7097-2562-4D75-F4983194C7B9}"/>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61" name="Group 441">
              <a:extLst>
                <a:ext uri="{FF2B5EF4-FFF2-40B4-BE49-F238E27FC236}">
                  <a16:creationId xmlns:a16="http://schemas.microsoft.com/office/drawing/2014/main" id="{C378DB5F-021B-142E-5CE6-43B15A821D17}"/>
                </a:ext>
              </a:extLst>
            </p:cNvPr>
            <p:cNvGrpSpPr>
              <a:grpSpLocks/>
            </p:cNvGrpSpPr>
            <p:nvPr/>
          </p:nvGrpSpPr>
          <p:grpSpPr bwMode="auto">
            <a:xfrm>
              <a:off x="2741" y="738"/>
              <a:ext cx="140" cy="364"/>
              <a:chOff x="2880" y="720"/>
              <a:chExt cx="140" cy="364"/>
            </a:xfrm>
          </p:grpSpPr>
          <p:sp>
            <p:nvSpPr>
              <p:cNvPr id="31162" name="Freeform 442">
                <a:extLst>
                  <a:ext uri="{FF2B5EF4-FFF2-40B4-BE49-F238E27FC236}">
                    <a16:creationId xmlns:a16="http://schemas.microsoft.com/office/drawing/2014/main" id="{51742978-E927-4AA6-F962-F4854F23D2BB}"/>
                  </a:ext>
                </a:extLst>
              </p:cNvPr>
              <p:cNvSpPr>
                <a:spLocks/>
              </p:cNvSpPr>
              <p:nvPr/>
            </p:nvSpPr>
            <p:spPr bwMode="auto">
              <a:xfrm>
                <a:off x="2880" y="72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3" name="Line 443">
                <a:extLst>
                  <a:ext uri="{FF2B5EF4-FFF2-40B4-BE49-F238E27FC236}">
                    <a16:creationId xmlns:a16="http://schemas.microsoft.com/office/drawing/2014/main" id="{D79842B6-6952-D870-F837-F0EE5005E2E0}"/>
                  </a:ext>
                </a:extLst>
              </p:cNvPr>
              <p:cNvSpPr>
                <a:spLocks noChangeShapeType="1"/>
              </p:cNvSpPr>
              <p:nvPr/>
            </p:nvSpPr>
            <p:spPr bwMode="auto">
              <a:xfrm>
                <a:off x="2894" y="837"/>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4" name="Line 444">
                <a:extLst>
                  <a:ext uri="{FF2B5EF4-FFF2-40B4-BE49-F238E27FC236}">
                    <a16:creationId xmlns:a16="http://schemas.microsoft.com/office/drawing/2014/main" id="{69767712-0448-F3C4-3DEE-9538497DF199}"/>
                  </a:ext>
                </a:extLst>
              </p:cNvPr>
              <p:cNvSpPr>
                <a:spLocks noChangeShapeType="1"/>
              </p:cNvSpPr>
              <p:nvPr/>
            </p:nvSpPr>
            <p:spPr bwMode="auto">
              <a:xfrm flipH="1">
                <a:off x="2909" y="807"/>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65" name="Group 445">
            <a:extLst>
              <a:ext uri="{FF2B5EF4-FFF2-40B4-BE49-F238E27FC236}">
                <a16:creationId xmlns:a16="http://schemas.microsoft.com/office/drawing/2014/main" id="{8D9E39CB-FA3B-C8DB-7F7D-4786940A1080}"/>
              </a:ext>
            </a:extLst>
          </p:cNvPr>
          <p:cNvGrpSpPr>
            <a:grpSpLocks/>
          </p:cNvGrpSpPr>
          <p:nvPr/>
        </p:nvGrpSpPr>
        <p:grpSpPr bwMode="auto">
          <a:xfrm flipH="1">
            <a:off x="4648200" y="2209800"/>
            <a:ext cx="369888" cy="858838"/>
            <a:chOff x="2979" y="720"/>
            <a:chExt cx="233" cy="541"/>
          </a:xfrm>
        </p:grpSpPr>
        <p:grpSp>
          <p:nvGrpSpPr>
            <p:cNvPr id="31166" name="Group 446">
              <a:extLst>
                <a:ext uri="{FF2B5EF4-FFF2-40B4-BE49-F238E27FC236}">
                  <a16:creationId xmlns:a16="http://schemas.microsoft.com/office/drawing/2014/main" id="{3920F925-0FDF-2613-B60C-FA5D804F3BB9}"/>
                </a:ext>
              </a:extLst>
            </p:cNvPr>
            <p:cNvGrpSpPr>
              <a:grpSpLocks/>
            </p:cNvGrpSpPr>
            <p:nvPr/>
          </p:nvGrpSpPr>
          <p:grpSpPr bwMode="auto">
            <a:xfrm flipH="1">
              <a:off x="3072" y="720"/>
              <a:ext cx="140" cy="541"/>
              <a:chOff x="384" y="816"/>
              <a:chExt cx="140" cy="541"/>
            </a:xfrm>
          </p:grpSpPr>
          <p:sp>
            <p:nvSpPr>
              <p:cNvPr id="31167" name="Line 447">
                <a:extLst>
                  <a:ext uri="{FF2B5EF4-FFF2-40B4-BE49-F238E27FC236}">
                    <a16:creationId xmlns:a16="http://schemas.microsoft.com/office/drawing/2014/main" id="{561B0CB3-8469-8D98-CBB9-D4E95A79EBE1}"/>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68" name="Line 448">
                <a:extLst>
                  <a:ext uri="{FF2B5EF4-FFF2-40B4-BE49-F238E27FC236}">
                    <a16:creationId xmlns:a16="http://schemas.microsoft.com/office/drawing/2014/main" id="{F9BF20DC-6028-18BA-EDD9-8E981EDB6813}"/>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169" name="Freeform 449">
                <a:extLst>
                  <a:ext uri="{FF2B5EF4-FFF2-40B4-BE49-F238E27FC236}">
                    <a16:creationId xmlns:a16="http://schemas.microsoft.com/office/drawing/2014/main" id="{2554A577-CA34-CA02-E072-BC726A9946E0}"/>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70" name="Group 450">
              <a:extLst>
                <a:ext uri="{FF2B5EF4-FFF2-40B4-BE49-F238E27FC236}">
                  <a16:creationId xmlns:a16="http://schemas.microsoft.com/office/drawing/2014/main" id="{EDDFD103-B000-9BDB-E636-A022123DF0F7}"/>
                </a:ext>
              </a:extLst>
            </p:cNvPr>
            <p:cNvGrpSpPr>
              <a:grpSpLocks/>
            </p:cNvGrpSpPr>
            <p:nvPr/>
          </p:nvGrpSpPr>
          <p:grpSpPr bwMode="auto">
            <a:xfrm>
              <a:off x="2979" y="748"/>
              <a:ext cx="140" cy="364"/>
              <a:chOff x="2880" y="720"/>
              <a:chExt cx="140" cy="364"/>
            </a:xfrm>
          </p:grpSpPr>
          <p:sp>
            <p:nvSpPr>
              <p:cNvPr id="31171" name="Freeform 451">
                <a:extLst>
                  <a:ext uri="{FF2B5EF4-FFF2-40B4-BE49-F238E27FC236}">
                    <a16:creationId xmlns:a16="http://schemas.microsoft.com/office/drawing/2014/main" id="{886CDF7E-EE84-E5CA-45EA-0C179087A685}"/>
                  </a:ext>
                </a:extLst>
              </p:cNvPr>
              <p:cNvSpPr>
                <a:spLocks/>
              </p:cNvSpPr>
              <p:nvPr/>
            </p:nvSpPr>
            <p:spPr bwMode="auto">
              <a:xfrm>
                <a:off x="2880" y="72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72" name="Line 452">
                <a:extLst>
                  <a:ext uri="{FF2B5EF4-FFF2-40B4-BE49-F238E27FC236}">
                    <a16:creationId xmlns:a16="http://schemas.microsoft.com/office/drawing/2014/main" id="{435075FD-0330-9C55-83CF-A4B7F128B861}"/>
                  </a:ext>
                </a:extLst>
              </p:cNvPr>
              <p:cNvSpPr>
                <a:spLocks noChangeShapeType="1"/>
              </p:cNvSpPr>
              <p:nvPr/>
            </p:nvSpPr>
            <p:spPr bwMode="auto">
              <a:xfrm>
                <a:off x="2894" y="837"/>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73" name="Line 453">
                <a:extLst>
                  <a:ext uri="{FF2B5EF4-FFF2-40B4-BE49-F238E27FC236}">
                    <a16:creationId xmlns:a16="http://schemas.microsoft.com/office/drawing/2014/main" id="{2EE111F3-F21F-CC96-1DF3-E10C2356D115}"/>
                  </a:ext>
                </a:extLst>
              </p:cNvPr>
              <p:cNvSpPr>
                <a:spLocks noChangeShapeType="1"/>
              </p:cNvSpPr>
              <p:nvPr/>
            </p:nvSpPr>
            <p:spPr bwMode="auto">
              <a:xfrm flipH="1">
                <a:off x="2909" y="807"/>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74" name="Group 454">
            <a:extLst>
              <a:ext uri="{FF2B5EF4-FFF2-40B4-BE49-F238E27FC236}">
                <a16:creationId xmlns:a16="http://schemas.microsoft.com/office/drawing/2014/main" id="{644DDA68-C4AA-12CF-6E95-4A685905C352}"/>
              </a:ext>
            </a:extLst>
          </p:cNvPr>
          <p:cNvGrpSpPr>
            <a:grpSpLocks/>
          </p:cNvGrpSpPr>
          <p:nvPr/>
        </p:nvGrpSpPr>
        <p:grpSpPr bwMode="auto">
          <a:xfrm>
            <a:off x="5334000" y="381000"/>
            <a:ext cx="703263" cy="836613"/>
            <a:chOff x="3360" y="240"/>
            <a:chExt cx="443" cy="527"/>
          </a:xfrm>
        </p:grpSpPr>
        <p:grpSp>
          <p:nvGrpSpPr>
            <p:cNvPr id="31175" name="Group 455">
              <a:extLst>
                <a:ext uri="{FF2B5EF4-FFF2-40B4-BE49-F238E27FC236}">
                  <a16:creationId xmlns:a16="http://schemas.microsoft.com/office/drawing/2014/main" id="{3350CFB4-3FBB-31E5-B0C1-3A10B5BA3D3B}"/>
                </a:ext>
              </a:extLst>
            </p:cNvPr>
            <p:cNvGrpSpPr>
              <a:grpSpLocks/>
            </p:cNvGrpSpPr>
            <p:nvPr/>
          </p:nvGrpSpPr>
          <p:grpSpPr bwMode="auto">
            <a:xfrm>
              <a:off x="3492" y="240"/>
              <a:ext cx="188" cy="527"/>
              <a:chOff x="3492" y="240"/>
              <a:chExt cx="188" cy="527"/>
            </a:xfrm>
          </p:grpSpPr>
          <p:sp>
            <p:nvSpPr>
              <p:cNvPr id="31176" name="Freeform 456">
                <a:extLst>
                  <a:ext uri="{FF2B5EF4-FFF2-40B4-BE49-F238E27FC236}">
                    <a16:creationId xmlns:a16="http://schemas.microsoft.com/office/drawing/2014/main" id="{58A34044-6D52-57B5-9D2D-505F3E97BADC}"/>
                  </a:ext>
                </a:extLst>
              </p:cNvPr>
              <p:cNvSpPr>
                <a:spLocks/>
              </p:cNvSpPr>
              <p:nvPr/>
            </p:nvSpPr>
            <p:spPr bwMode="auto">
              <a:xfrm>
                <a:off x="3663" y="330"/>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177" name="Freeform 457">
                <a:extLst>
                  <a:ext uri="{FF2B5EF4-FFF2-40B4-BE49-F238E27FC236}">
                    <a16:creationId xmlns:a16="http://schemas.microsoft.com/office/drawing/2014/main" id="{4C584E94-33FB-93A3-E00B-F2B8BE360AA7}"/>
                  </a:ext>
                </a:extLst>
              </p:cNvPr>
              <p:cNvSpPr>
                <a:spLocks/>
              </p:cNvSpPr>
              <p:nvPr/>
            </p:nvSpPr>
            <p:spPr bwMode="auto">
              <a:xfrm>
                <a:off x="3493" y="330"/>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178" name="Freeform 458">
                <a:extLst>
                  <a:ext uri="{FF2B5EF4-FFF2-40B4-BE49-F238E27FC236}">
                    <a16:creationId xmlns:a16="http://schemas.microsoft.com/office/drawing/2014/main" id="{511EFAED-1FC4-24BA-302A-6A3A1D9BBA6D}"/>
                  </a:ext>
                </a:extLst>
              </p:cNvPr>
              <p:cNvSpPr>
                <a:spLocks/>
              </p:cNvSpPr>
              <p:nvPr/>
            </p:nvSpPr>
            <p:spPr bwMode="auto">
              <a:xfrm>
                <a:off x="3492" y="240"/>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79" name="Group 459">
              <a:extLst>
                <a:ext uri="{FF2B5EF4-FFF2-40B4-BE49-F238E27FC236}">
                  <a16:creationId xmlns:a16="http://schemas.microsoft.com/office/drawing/2014/main" id="{8D0B9396-3A0A-5366-6120-40B7D26F9B1A}"/>
                </a:ext>
              </a:extLst>
            </p:cNvPr>
            <p:cNvGrpSpPr>
              <a:grpSpLocks/>
            </p:cNvGrpSpPr>
            <p:nvPr/>
          </p:nvGrpSpPr>
          <p:grpSpPr bwMode="auto">
            <a:xfrm rot="1573174">
              <a:off x="3617" y="284"/>
              <a:ext cx="186" cy="336"/>
              <a:chOff x="1058" y="2882"/>
              <a:chExt cx="105" cy="198"/>
            </a:xfrm>
          </p:grpSpPr>
          <p:sp>
            <p:nvSpPr>
              <p:cNvPr id="31180" name="Freeform 460">
                <a:extLst>
                  <a:ext uri="{FF2B5EF4-FFF2-40B4-BE49-F238E27FC236}">
                    <a16:creationId xmlns:a16="http://schemas.microsoft.com/office/drawing/2014/main" id="{1BF27181-880E-65CE-AF9A-F7854D0DB03C}"/>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31181" name="Freeform 461">
                <a:extLst>
                  <a:ext uri="{FF2B5EF4-FFF2-40B4-BE49-F238E27FC236}">
                    <a16:creationId xmlns:a16="http://schemas.microsoft.com/office/drawing/2014/main" id="{D7C1BEAD-85F7-626A-D825-2DB7BD8E278C}"/>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31182" name="Group 462">
              <a:extLst>
                <a:ext uri="{FF2B5EF4-FFF2-40B4-BE49-F238E27FC236}">
                  <a16:creationId xmlns:a16="http://schemas.microsoft.com/office/drawing/2014/main" id="{F024C134-767A-D5FE-39B6-FA830CC3B45D}"/>
                </a:ext>
              </a:extLst>
            </p:cNvPr>
            <p:cNvGrpSpPr>
              <a:grpSpLocks/>
            </p:cNvGrpSpPr>
            <p:nvPr/>
          </p:nvGrpSpPr>
          <p:grpSpPr bwMode="auto">
            <a:xfrm rot="-1556504">
              <a:off x="3360" y="286"/>
              <a:ext cx="183" cy="336"/>
              <a:chOff x="1058" y="2882"/>
              <a:chExt cx="105" cy="198"/>
            </a:xfrm>
          </p:grpSpPr>
          <p:sp>
            <p:nvSpPr>
              <p:cNvPr id="31183" name="Freeform 463">
                <a:extLst>
                  <a:ext uri="{FF2B5EF4-FFF2-40B4-BE49-F238E27FC236}">
                    <a16:creationId xmlns:a16="http://schemas.microsoft.com/office/drawing/2014/main" id="{C431DF51-522C-7156-E860-2D0A060DFDA2}"/>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31184" name="Freeform 464">
                <a:extLst>
                  <a:ext uri="{FF2B5EF4-FFF2-40B4-BE49-F238E27FC236}">
                    <a16:creationId xmlns:a16="http://schemas.microsoft.com/office/drawing/2014/main" id="{95632CDD-2535-687C-624F-9F2E66BC67C2}"/>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grpSp>
        <p:nvGrpSpPr>
          <p:cNvPr id="31185" name="Group 465">
            <a:extLst>
              <a:ext uri="{FF2B5EF4-FFF2-40B4-BE49-F238E27FC236}">
                <a16:creationId xmlns:a16="http://schemas.microsoft.com/office/drawing/2014/main" id="{34A3D122-CF7F-3B89-9A98-B8727809B4C8}"/>
              </a:ext>
            </a:extLst>
          </p:cNvPr>
          <p:cNvGrpSpPr>
            <a:grpSpLocks/>
          </p:cNvGrpSpPr>
          <p:nvPr/>
        </p:nvGrpSpPr>
        <p:grpSpPr bwMode="auto">
          <a:xfrm>
            <a:off x="5334000" y="1295400"/>
            <a:ext cx="703263" cy="836613"/>
            <a:chOff x="3360" y="816"/>
            <a:chExt cx="443" cy="527"/>
          </a:xfrm>
        </p:grpSpPr>
        <p:grpSp>
          <p:nvGrpSpPr>
            <p:cNvPr id="31186" name="Group 466">
              <a:extLst>
                <a:ext uri="{FF2B5EF4-FFF2-40B4-BE49-F238E27FC236}">
                  <a16:creationId xmlns:a16="http://schemas.microsoft.com/office/drawing/2014/main" id="{A3E0BBEE-8434-09AC-A4DA-320E8556678C}"/>
                </a:ext>
              </a:extLst>
            </p:cNvPr>
            <p:cNvGrpSpPr>
              <a:grpSpLocks/>
            </p:cNvGrpSpPr>
            <p:nvPr/>
          </p:nvGrpSpPr>
          <p:grpSpPr bwMode="auto">
            <a:xfrm rot="-1556504">
              <a:off x="3360" y="832"/>
              <a:ext cx="183" cy="336"/>
              <a:chOff x="1058" y="2882"/>
              <a:chExt cx="105" cy="198"/>
            </a:xfrm>
          </p:grpSpPr>
          <p:sp>
            <p:nvSpPr>
              <p:cNvPr id="31187" name="Freeform 467">
                <a:extLst>
                  <a:ext uri="{FF2B5EF4-FFF2-40B4-BE49-F238E27FC236}">
                    <a16:creationId xmlns:a16="http://schemas.microsoft.com/office/drawing/2014/main" id="{A601B756-C920-7CA7-DFBA-BE779BFDBBAC}"/>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8" name="Freeform 468">
                <a:extLst>
                  <a:ext uri="{FF2B5EF4-FFF2-40B4-BE49-F238E27FC236}">
                    <a16:creationId xmlns:a16="http://schemas.microsoft.com/office/drawing/2014/main" id="{7BB2CA71-5AB9-4562-4117-B3FE3DD1E808}"/>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89" name="Group 469">
              <a:extLst>
                <a:ext uri="{FF2B5EF4-FFF2-40B4-BE49-F238E27FC236}">
                  <a16:creationId xmlns:a16="http://schemas.microsoft.com/office/drawing/2014/main" id="{791AF6F1-9763-944E-7051-2D8ACB88BA0F}"/>
                </a:ext>
              </a:extLst>
            </p:cNvPr>
            <p:cNvGrpSpPr>
              <a:grpSpLocks/>
            </p:cNvGrpSpPr>
            <p:nvPr/>
          </p:nvGrpSpPr>
          <p:grpSpPr bwMode="auto">
            <a:xfrm rot="1573174">
              <a:off x="3617" y="824"/>
              <a:ext cx="186" cy="336"/>
              <a:chOff x="1058" y="2882"/>
              <a:chExt cx="105" cy="198"/>
            </a:xfrm>
          </p:grpSpPr>
          <p:sp>
            <p:nvSpPr>
              <p:cNvPr id="31190" name="Freeform 470">
                <a:extLst>
                  <a:ext uri="{FF2B5EF4-FFF2-40B4-BE49-F238E27FC236}">
                    <a16:creationId xmlns:a16="http://schemas.microsoft.com/office/drawing/2014/main" id="{F9397097-EFE3-835E-DBBE-119D138E4BA2}"/>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91" name="Freeform 471">
                <a:extLst>
                  <a:ext uri="{FF2B5EF4-FFF2-40B4-BE49-F238E27FC236}">
                    <a16:creationId xmlns:a16="http://schemas.microsoft.com/office/drawing/2014/main" id="{194D918F-9F0F-6529-BB26-EFF1395224EE}"/>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192" name="Group 472">
              <a:extLst>
                <a:ext uri="{FF2B5EF4-FFF2-40B4-BE49-F238E27FC236}">
                  <a16:creationId xmlns:a16="http://schemas.microsoft.com/office/drawing/2014/main" id="{AAC946C9-8D40-431C-8C16-95305F5057E4}"/>
                </a:ext>
              </a:extLst>
            </p:cNvPr>
            <p:cNvGrpSpPr>
              <a:grpSpLocks/>
            </p:cNvGrpSpPr>
            <p:nvPr/>
          </p:nvGrpSpPr>
          <p:grpSpPr bwMode="auto">
            <a:xfrm>
              <a:off x="3492" y="816"/>
              <a:ext cx="188" cy="527"/>
              <a:chOff x="3492" y="816"/>
              <a:chExt cx="188" cy="527"/>
            </a:xfrm>
          </p:grpSpPr>
          <p:sp>
            <p:nvSpPr>
              <p:cNvPr id="31193" name="Freeform 473">
                <a:extLst>
                  <a:ext uri="{FF2B5EF4-FFF2-40B4-BE49-F238E27FC236}">
                    <a16:creationId xmlns:a16="http://schemas.microsoft.com/office/drawing/2014/main" id="{87579195-FE8B-DB13-BD07-629D0F49C5F3}"/>
                  </a:ext>
                </a:extLst>
              </p:cNvPr>
              <p:cNvSpPr>
                <a:spLocks/>
              </p:cNvSpPr>
              <p:nvPr/>
            </p:nvSpPr>
            <p:spPr bwMode="auto">
              <a:xfrm>
                <a:off x="3663" y="906"/>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194" name="Freeform 474">
                <a:extLst>
                  <a:ext uri="{FF2B5EF4-FFF2-40B4-BE49-F238E27FC236}">
                    <a16:creationId xmlns:a16="http://schemas.microsoft.com/office/drawing/2014/main" id="{229A74A4-C7E3-0B32-97A0-13ECD876DFE5}"/>
                  </a:ext>
                </a:extLst>
              </p:cNvPr>
              <p:cNvSpPr>
                <a:spLocks/>
              </p:cNvSpPr>
              <p:nvPr/>
            </p:nvSpPr>
            <p:spPr bwMode="auto">
              <a:xfrm>
                <a:off x="3493" y="906"/>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195" name="Freeform 475">
                <a:extLst>
                  <a:ext uri="{FF2B5EF4-FFF2-40B4-BE49-F238E27FC236}">
                    <a16:creationId xmlns:a16="http://schemas.microsoft.com/office/drawing/2014/main" id="{630DB5E3-1446-F09B-7966-7D2CF3F09BCE}"/>
                  </a:ext>
                </a:extLst>
              </p:cNvPr>
              <p:cNvSpPr>
                <a:spLocks/>
              </p:cNvSpPr>
              <p:nvPr/>
            </p:nvSpPr>
            <p:spPr bwMode="auto">
              <a:xfrm>
                <a:off x="3492" y="816"/>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196" name="Group 476">
            <a:extLst>
              <a:ext uri="{FF2B5EF4-FFF2-40B4-BE49-F238E27FC236}">
                <a16:creationId xmlns:a16="http://schemas.microsoft.com/office/drawing/2014/main" id="{D4F17D5C-5782-E7A7-0AD8-17A5D04C3D3D}"/>
              </a:ext>
            </a:extLst>
          </p:cNvPr>
          <p:cNvGrpSpPr>
            <a:grpSpLocks/>
          </p:cNvGrpSpPr>
          <p:nvPr/>
        </p:nvGrpSpPr>
        <p:grpSpPr bwMode="auto">
          <a:xfrm>
            <a:off x="6235700" y="1295400"/>
            <a:ext cx="738188" cy="836613"/>
            <a:chOff x="3928" y="816"/>
            <a:chExt cx="465" cy="527"/>
          </a:xfrm>
        </p:grpSpPr>
        <p:grpSp>
          <p:nvGrpSpPr>
            <p:cNvPr id="31197" name="Group 477">
              <a:extLst>
                <a:ext uri="{FF2B5EF4-FFF2-40B4-BE49-F238E27FC236}">
                  <a16:creationId xmlns:a16="http://schemas.microsoft.com/office/drawing/2014/main" id="{861F0ABE-ED0D-935C-4F6B-BC38D61359EC}"/>
                </a:ext>
              </a:extLst>
            </p:cNvPr>
            <p:cNvGrpSpPr>
              <a:grpSpLocks/>
            </p:cNvGrpSpPr>
            <p:nvPr/>
          </p:nvGrpSpPr>
          <p:grpSpPr bwMode="auto">
            <a:xfrm flipH="1">
              <a:off x="4166" y="846"/>
              <a:ext cx="227" cy="336"/>
              <a:chOff x="3932" y="819"/>
              <a:chExt cx="227" cy="336"/>
            </a:xfrm>
          </p:grpSpPr>
          <p:grpSp>
            <p:nvGrpSpPr>
              <p:cNvPr id="31198" name="Group 478">
                <a:extLst>
                  <a:ext uri="{FF2B5EF4-FFF2-40B4-BE49-F238E27FC236}">
                    <a16:creationId xmlns:a16="http://schemas.microsoft.com/office/drawing/2014/main" id="{9F1AE1FF-4F20-5E0A-98AC-C23F0A0D958E}"/>
                  </a:ext>
                </a:extLst>
              </p:cNvPr>
              <p:cNvGrpSpPr>
                <a:grpSpLocks/>
              </p:cNvGrpSpPr>
              <p:nvPr/>
            </p:nvGrpSpPr>
            <p:grpSpPr bwMode="auto">
              <a:xfrm rot="19780413" flipH="1">
                <a:off x="3932" y="819"/>
                <a:ext cx="186" cy="336"/>
                <a:chOff x="1058" y="2882"/>
                <a:chExt cx="105" cy="198"/>
              </a:xfrm>
            </p:grpSpPr>
            <p:sp>
              <p:nvSpPr>
                <p:cNvPr id="31199" name="Freeform 479">
                  <a:extLst>
                    <a:ext uri="{FF2B5EF4-FFF2-40B4-BE49-F238E27FC236}">
                      <a16:creationId xmlns:a16="http://schemas.microsoft.com/office/drawing/2014/main" id="{D1E8A213-91EB-C442-2CFA-E0942C376144}"/>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0" name="Freeform 480">
                  <a:extLst>
                    <a:ext uri="{FF2B5EF4-FFF2-40B4-BE49-F238E27FC236}">
                      <a16:creationId xmlns:a16="http://schemas.microsoft.com/office/drawing/2014/main" id="{6A5F2317-3CC4-69D9-25B2-6802886EFFB0}"/>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201" name="Freeform 481">
                <a:extLst>
                  <a:ext uri="{FF2B5EF4-FFF2-40B4-BE49-F238E27FC236}">
                    <a16:creationId xmlns:a16="http://schemas.microsoft.com/office/drawing/2014/main" id="{999BF933-97C6-F8DE-4896-F05D88CCEF2A}"/>
                  </a:ext>
                </a:extLst>
              </p:cNvPr>
              <p:cNvSpPr>
                <a:spLocks/>
              </p:cNvSpPr>
              <p:nvPr/>
            </p:nvSpPr>
            <p:spPr bwMode="auto">
              <a:xfrm>
                <a:off x="4064" y="873"/>
                <a:ext cx="95" cy="282"/>
              </a:xfrm>
              <a:custGeom>
                <a:avLst/>
                <a:gdLst>
                  <a:gd name="T0" fmla="*/ 0 w 95"/>
                  <a:gd name="T1" fmla="*/ 282 h 282"/>
                  <a:gd name="T2" fmla="*/ 95 w 95"/>
                  <a:gd name="T3" fmla="*/ 225 h 282"/>
                  <a:gd name="T4" fmla="*/ 93 w 95"/>
                  <a:gd name="T5" fmla="*/ 154 h 282"/>
                  <a:gd name="T6" fmla="*/ 0 w 95"/>
                  <a:gd name="T7" fmla="*/ 0 h 282"/>
                  <a:gd name="T8" fmla="*/ 0 w 95"/>
                  <a:gd name="T9" fmla="*/ 282 h 282"/>
                </a:gdLst>
                <a:ahLst/>
                <a:cxnLst>
                  <a:cxn ang="0">
                    <a:pos x="T0" y="T1"/>
                  </a:cxn>
                  <a:cxn ang="0">
                    <a:pos x="T2" y="T3"/>
                  </a:cxn>
                  <a:cxn ang="0">
                    <a:pos x="T4" y="T5"/>
                  </a:cxn>
                  <a:cxn ang="0">
                    <a:pos x="T6" y="T7"/>
                  </a:cxn>
                  <a:cxn ang="0">
                    <a:pos x="T8" y="T9"/>
                  </a:cxn>
                </a:cxnLst>
                <a:rect l="0" t="0" r="r" b="b"/>
                <a:pathLst>
                  <a:path w="95" h="282">
                    <a:moveTo>
                      <a:pt x="0" y="282"/>
                    </a:moveTo>
                    <a:lnTo>
                      <a:pt x="95" y="225"/>
                    </a:lnTo>
                    <a:lnTo>
                      <a:pt x="93" y="154"/>
                    </a:lnTo>
                    <a:lnTo>
                      <a:pt x="0" y="0"/>
                    </a:lnTo>
                    <a:lnTo>
                      <a:pt x="0" y="282"/>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02" name="Group 482">
              <a:extLst>
                <a:ext uri="{FF2B5EF4-FFF2-40B4-BE49-F238E27FC236}">
                  <a16:creationId xmlns:a16="http://schemas.microsoft.com/office/drawing/2014/main" id="{F96A8471-8845-0654-0284-3E88ADB42C40}"/>
                </a:ext>
              </a:extLst>
            </p:cNvPr>
            <p:cNvGrpSpPr>
              <a:grpSpLocks/>
            </p:cNvGrpSpPr>
            <p:nvPr/>
          </p:nvGrpSpPr>
          <p:grpSpPr bwMode="auto">
            <a:xfrm>
              <a:off x="3928" y="844"/>
              <a:ext cx="227" cy="336"/>
              <a:chOff x="3932" y="819"/>
              <a:chExt cx="227" cy="336"/>
            </a:xfrm>
          </p:grpSpPr>
          <p:grpSp>
            <p:nvGrpSpPr>
              <p:cNvPr id="31203" name="Group 483">
                <a:extLst>
                  <a:ext uri="{FF2B5EF4-FFF2-40B4-BE49-F238E27FC236}">
                    <a16:creationId xmlns:a16="http://schemas.microsoft.com/office/drawing/2014/main" id="{AE8C1A8C-59EF-84B3-F91C-7E6D1FE27928}"/>
                  </a:ext>
                </a:extLst>
              </p:cNvPr>
              <p:cNvGrpSpPr>
                <a:grpSpLocks/>
              </p:cNvGrpSpPr>
              <p:nvPr/>
            </p:nvGrpSpPr>
            <p:grpSpPr bwMode="auto">
              <a:xfrm rot="19780413" flipH="1">
                <a:off x="3932" y="819"/>
                <a:ext cx="186" cy="336"/>
                <a:chOff x="1058" y="2882"/>
                <a:chExt cx="105" cy="198"/>
              </a:xfrm>
            </p:grpSpPr>
            <p:sp>
              <p:nvSpPr>
                <p:cNvPr id="31204" name="Freeform 484">
                  <a:extLst>
                    <a:ext uri="{FF2B5EF4-FFF2-40B4-BE49-F238E27FC236}">
                      <a16:creationId xmlns:a16="http://schemas.microsoft.com/office/drawing/2014/main" id="{03A9C865-08C4-1432-3533-BF4BFFB56AE3}"/>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5" name="Freeform 485">
                  <a:extLst>
                    <a:ext uri="{FF2B5EF4-FFF2-40B4-BE49-F238E27FC236}">
                      <a16:creationId xmlns:a16="http://schemas.microsoft.com/office/drawing/2014/main" id="{B0C725A3-394A-BCFD-2CF4-CAC8AFC987B6}"/>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206" name="Freeform 486">
                <a:extLst>
                  <a:ext uri="{FF2B5EF4-FFF2-40B4-BE49-F238E27FC236}">
                    <a16:creationId xmlns:a16="http://schemas.microsoft.com/office/drawing/2014/main" id="{D598D97D-5B65-7399-F3C7-0F53DD33A9CC}"/>
                  </a:ext>
                </a:extLst>
              </p:cNvPr>
              <p:cNvSpPr>
                <a:spLocks/>
              </p:cNvSpPr>
              <p:nvPr/>
            </p:nvSpPr>
            <p:spPr bwMode="auto">
              <a:xfrm>
                <a:off x="4064" y="873"/>
                <a:ext cx="95" cy="282"/>
              </a:xfrm>
              <a:custGeom>
                <a:avLst/>
                <a:gdLst>
                  <a:gd name="T0" fmla="*/ 0 w 95"/>
                  <a:gd name="T1" fmla="*/ 282 h 282"/>
                  <a:gd name="T2" fmla="*/ 95 w 95"/>
                  <a:gd name="T3" fmla="*/ 225 h 282"/>
                  <a:gd name="T4" fmla="*/ 93 w 95"/>
                  <a:gd name="T5" fmla="*/ 154 h 282"/>
                  <a:gd name="T6" fmla="*/ 0 w 95"/>
                  <a:gd name="T7" fmla="*/ 0 h 282"/>
                  <a:gd name="T8" fmla="*/ 0 w 95"/>
                  <a:gd name="T9" fmla="*/ 282 h 282"/>
                </a:gdLst>
                <a:ahLst/>
                <a:cxnLst>
                  <a:cxn ang="0">
                    <a:pos x="T0" y="T1"/>
                  </a:cxn>
                  <a:cxn ang="0">
                    <a:pos x="T2" y="T3"/>
                  </a:cxn>
                  <a:cxn ang="0">
                    <a:pos x="T4" y="T5"/>
                  </a:cxn>
                  <a:cxn ang="0">
                    <a:pos x="T6" y="T7"/>
                  </a:cxn>
                  <a:cxn ang="0">
                    <a:pos x="T8" y="T9"/>
                  </a:cxn>
                </a:cxnLst>
                <a:rect l="0" t="0" r="r" b="b"/>
                <a:pathLst>
                  <a:path w="95" h="282">
                    <a:moveTo>
                      <a:pt x="0" y="282"/>
                    </a:moveTo>
                    <a:lnTo>
                      <a:pt x="95" y="225"/>
                    </a:lnTo>
                    <a:lnTo>
                      <a:pt x="93" y="154"/>
                    </a:lnTo>
                    <a:lnTo>
                      <a:pt x="0" y="0"/>
                    </a:lnTo>
                    <a:lnTo>
                      <a:pt x="0" y="282"/>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07" name="Group 487">
              <a:extLst>
                <a:ext uri="{FF2B5EF4-FFF2-40B4-BE49-F238E27FC236}">
                  <a16:creationId xmlns:a16="http://schemas.microsoft.com/office/drawing/2014/main" id="{835D14B9-B2A9-D129-3169-8E10C8F1EB88}"/>
                </a:ext>
              </a:extLst>
            </p:cNvPr>
            <p:cNvGrpSpPr>
              <a:grpSpLocks/>
            </p:cNvGrpSpPr>
            <p:nvPr/>
          </p:nvGrpSpPr>
          <p:grpSpPr bwMode="auto">
            <a:xfrm>
              <a:off x="4068" y="816"/>
              <a:ext cx="188" cy="527"/>
              <a:chOff x="3492" y="816"/>
              <a:chExt cx="188" cy="527"/>
            </a:xfrm>
          </p:grpSpPr>
          <p:sp>
            <p:nvSpPr>
              <p:cNvPr id="31208" name="Freeform 488">
                <a:extLst>
                  <a:ext uri="{FF2B5EF4-FFF2-40B4-BE49-F238E27FC236}">
                    <a16:creationId xmlns:a16="http://schemas.microsoft.com/office/drawing/2014/main" id="{94574AE1-EA80-0E46-F41C-C1296F4D170D}"/>
                  </a:ext>
                </a:extLst>
              </p:cNvPr>
              <p:cNvSpPr>
                <a:spLocks/>
              </p:cNvSpPr>
              <p:nvPr/>
            </p:nvSpPr>
            <p:spPr bwMode="auto">
              <a:xfrm>
                <a:off x="3663" y="906"/>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209" name="Freeform 489">
                <a:extLst>
                  <a:ext uri="{FF2B5EF4-FFF2-40B4-BE49-F238E27FC236}">
                    <a16:creationId xmlns:a16="http://schemas.microsoft.com/office/drawing/2014/main" id="{8AC3284A-C2EA-039E-9D23-883CDB34167E}"/>
                  </a:ext>
                </a:extLst>
              </p:cNvPr>
              <p:cNvSpPr>
                <a:spLocks/>
              </p:cNvSpPr>
              <p:nvPr/>
            </p:nvSpPr>
            <p:spPr bwMode="auto">
              <a:xfrm>
                <a:off x="3493" y="906"/>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210" name="Freeform 490">
                <a:extLst>
                  <a:ext uri="{FF2B5EF4-FFF2-40B4-BE49-F238E27FC236}">
                    <a16:creationId xmlns:a16="http://schemas.microsoft.com/office/drawing/2014/main" id="{9A91DDD5-86B2-057C-138B-1453FBE26CFA}"/>
                  </a:ext>
                </a:extLst>
              </p:cNvPr>
              <p:cNvSpPr>
                <a:spLocks/>
              </p:cNvSpPr>
              <p:nvPr/>
            </p:nvSpPr>
            <p:spPr bwMode="auto">
              <a:xfrm>
                <a:off x="3492" y="816"/>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11" name="Group 491">
            <a:extLst>
              <a:ext uri="{FF2B5EF4-FFF2-40B4-BE49-F238E27FC236}">
                <a16:creationId xmlns:a16="http://schemas.microsoft.com/office/drawing/2014/main" id="{8A7DF370-621B-DDB7-4A3C-D0F17892324A}"/>
              </a:ext>
            </a:extLst>
          </p:cNvPr>
          <p:cNvGrpSpPr>
            <a:grpSpLocks/>
          </p:cNvGrpSpPr>
          <p:nvPr/>
        </p:nvGrpSpPr>
        <p:grpSpPr bwMode="auto">
          <a:xfrm flipH="1">
            <a:off x="685800" y="3276600"/>
            <a:ext cx="198438" cy="984250"/>
            <a:chOff x="1799" y="2184"/>
            <a:chExt cx="125" cy="620"/>
          </a:xfrm>
        </p:grpSpPr>
        <p:grpSp>
          <p:nvGrpSpPr>
            <p:cNvPr id="31212" name="Group 492">
              <a:extLst>
                <a:ext uri="{FF2B5EF4-FFF2-40B4-BE49-F238E27FC236}">
                  <a16:creationId xmlns:a16="http://schemas.microsoft.com/office/drawing/2014/main" id="{AE3BE7EB-4C9E-FCF9-EF29-4EC93DE572D6}"/>
                </a:ext>
              </a:extLst>
            </p:cNvPr>
            <p:cNvGrpSpPr>
              <a:grpSpLocks/>
            </p:cNvGrpSpPr>
            <p:nvPr/>
          </p:nvGrpSpPr>
          <p:grpSpPr bwMode="auto">
            <a:xfrm>
              <a:off x="1800" y="2184"/>
              <a:ext cx="123" cy="327"/>
              <a:chOff x="1598" y="2410"/>
              <a:chExt cx="125" cy="327"/>
            </a:xfrm>
          </p:grpSpPr>
          <p:sp>
            <p:nvSpPr>
              <p:cNvPr id="31213" name="Freeform 493">
                <a:extLst>
                  <a:ext uri="{FF2B5EF4-FFF2-40B4-BE49-F238E27FC236}">
                    <a16:creationId xmlns:a16="http://schemas.microsoft.com/office/drawing/2014/main" id="{9CE299F1-8E9D-7111-3C55-7E043A7BEF22}"/>
                  </a:ext>
                </a:extLst>
              </p:cNvPr>
              <p:cNvSpPr>
                <a:spLocks/>
              </p:cNvSpPr>
              <p:nvPr/>
            </p:nvSpPr>
            <p:spPr bwMode="auto">
              <a:xfrm>
                <a:off x="1598" y="2410"/>
                <a:ext cx="125" cy="327"/>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14" name="Freeform 494">
                <a:extLst>
                  <a:ext uri="{FF2B5EF4-FFF2-40B4-BE49-F238E27FC236}">
                    <a16:creationId xmlns:a16="http://schemas.microsoft.com/office/drawing/2014/main" id="{5BEECF53-8B43-A983-47E5-7B9FF4407707}"/>
                  </a:ext>
                </a:extLst>
              </p:cNvPr>
              <p:cNvSpPr>
                <a:spLocks/>
              </p:cNvSpPr>
              <p:nvPr/>
            </p:nvSpPr>
            <p:spPr bwMode="auto">
              <a:xfrm>
                <a:off x="1598" y="2522"/>
                <a:ext cx="122" cy="210"/>
              </a:xfrm>
              <a:custGeom>
                <a:avLst/>
                <a:gdLst>
                  <a:gd name="T0" fmla="*/ 0 w 122"/>
                  <a:gd name="T1" fmla="*/ 40 h 210"/>
                  <a:gd name="T2" fmla="*/ 0 w 122"/>
                  <a:gd name="T3" fmla="*/ 166 h 210"/>
                  <a:gd name="T4" fmla="*/ 28 w 122"/>
                  <a:gd name="T5" fmla="*/ 210 h 210"/>
                  <a:gd name="T6" fmla="*/ 104 w 122"/>
                  <a:gd name="T7" fmla="*/ 186 h 210"/>
                  <a:gd name="T8" fmla="*/ 122 w 122"/>
                  <a:gd name="T9" fmla="*/ 134 h 210"/>
                  <a:gd name="T10" fmla="*/ 120 w 122"/>
                  <a:gd name="T11" fmla="*/ 0 h 210"/>
                  <a:gd name="T12" fmla="*/ 0 w 122"/>
                  <a:gd name="T13" fmla="*/ 40 h 210"/>
                </a:gdLst>
                <a:ahLst/>
                <a:cxnLst>
                  <a:cxn ang="0">
                    <a:pos x="T0" y="T1"/>
                  </a:cxn>
                  <a:cxn ang="0">
                    <a:pos x="T2" y="T3"/>
                  </a:cxn>
                  <a:cxn ang="0">
                    <a:pos x="T4" y="T5"/>
                  </a:cxn>
                  <a:cxn ang="0">
                    <a:pos x="T6" y="T7"/>
                  </a:cxn>
                  <a:cxn ang="0">
                    <a:pos x="T8" y="T9"/>
                  </a:cxn>
                  <a:cxn ang="0">
                    <a:pos x="T10" y="T11"/>
                  </a:cxn>
                  <a:cxn ang="0">
                    <a:pos x="T12" y="T13"/>
                  </a:cxn>
                </a:cxnLst>
                <a:rect l="0" t="0" r="r" b="b"/>
                <a:pathLst>
                  <a:path w="122" h="210">
                    <a:moveTo>
                      <a:pt x="0" y="40"/>
                    </a:moveTo>
                    <a:lnTo>
                      <a:pt x="0" y="166"/>
                    </a:lnTo>
                    <a:lnTo>
                      <a:pt x="28" y="210"/>
                    </a:lnTo>
                    <a:lnTo>
                      <a:pt x="104" y="186"/>
                    </a:lnTo>
                    <a:lnTo>
                      <a:pt x="122" y="134"/>
                    </a:lnTo>
                    <a:lnTo>
                      <a:pt x="120" y="0"/>
                    </a:lnTo>
                    <a:lnTo>
                      <a:pt x="0" y="4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15" name="Group 495">
              <a:extLst>
                <a:ext uri="{FF2B5EF4-FFF2-40B4-BE49-F238E27FC236}">
                  <a16:creationId xmlns:a16="http://schemas.microsoft.com/office/drawing/2014/main" id="{57AFA108-DE62-6E44-B9CC-079975D29867}"/>
                </a:ext>
              </a:extLst>
            </p:cNvPr>
            <p:cNvGrpSpPr>
              <a:grpSpLocks/>
            </p:cNvGrpSpPr>
            <p:nvPr/>
          </p:nvGrpSpPr>
          <p:grpSpPr bwMode="auto">
            <a:xfrm>
              <a:off x="1799" y="2316"/>
              <a:ext cx="125" cy="488"/>
              <a:chOff x="1425" y="2304"/>
              <a:chExt cx="173" cy="560"/>
            </a:xfrm>
          </p:grpSpPr>
          <p:sp>
            <p:nvSpPr>
              <p:cNvPr id="31216" name="Line 496">
                <a:extLst>
                  <a:ext uri="{FF2B5EF4-FFF2-40B4-BE49-F238E27FC236}">
                    <a16:creationId xmlns:a16="http://schemas.microsoft.com/office/drawing/2014/main" id="{5D2EEC04-FC3D-1318-522F-B829D0103C0E}"/>
                  </a:ext>
                </a:extLst>
              </p:cNvPr>
              <p:cNvSpPr>
                <a:spLocks noChangeShapeType="1"/>
              </p:cNvSpPr>
              <p:nvPr/>
            </p:nvSpPr>
            <p:spPr bwMode="auto">
              <a:xfrm>
                <a:off x="1434" y="2609"/>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17" name="Line 497">
                <a:extLst>
                  <a:ext uri="{FF2B5EF4-FFF2-40B4-BE49-F238E27FC236}">
                    <a16:creationId xmlns:a16="http://schemas.microsoft.com/office/drawing/2014/main" id="{DBBC036D-C0E6-47BE-DE4A-0111FAC81783}"/>
                  </a:ext>
                </a:extLst>
              </p:cNvPr>
              <p:cNvSpPr>
                <a:spLocks noChangeShapeType="1"/>
              </p:cNvSpPr>
              <p:nvPr/>
            </p:nvSpPr>
            <p:spPr bwMode="auto">
              <a:xfrm>
                <a:off x="1589" y="2567"/>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18" name="Freeform 498">
                <a:extLst>
                  <a:ext uri="{FF2B5EF4-FFF2-40B4-BE49-F238E27FC236}">
                    <a16:creationId xmlns:a16="http://schemas.microsoft.com/office/drawing/2014/main" id="{F191C533-0E6A-0A31-6854-21EF0E493ABA}"/>
                  </a:ext>
                </a:extLst>
              </p:cNvPr>
              <p:cNvSpPr>
                <a:spLocks/>
              </p:cNvSpPr>
              <p:nvPr/>
            </p:nvSpPr>
            <p:spPr bwMode="auto">
              <a:xfrm>
                <a:off x="1425" y="2304"/>
                <a:ext cx="173" cy="37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19" name="Group 499">
            <a:extLst>
              <a:ext uri="{FF2B5EF4-FFF2-40B4-BE49-F238E27FC236}">
                <a16:creationId xmlns:a16="http://schemas.microsoft.com/office/drawing/2014/main" id="{94198EA8-93D8-D5B4-1B34-E9005084B683}"/>
              </a:ext>
            </a:extLst>
          </p:cNvPr>
          <p:cNvGrpSpPr>
            <a:grpSpLocks/>
          </p:cNvGrpSpPr>
          <p:nvPr/>
        </p:nvGrpSpPr>
        <p:grpSpPr bwMode="auto">
          <a:xfrm>
            <a:off x="5562600" y="2209800"/>
            <a:ext cx="293688" cy="965200"/>
            <a:chOff x="3504" y="1392"/>
            <a:chExt cx="185" cy="608"/>
          </a:xfrm>
        </p:grpSpPr>
        <p:grpSp>
          <p:nvGrpSpPr>
            <p:cNvPr id="31220" name="Group 500">
              <a:extLst>
                <a:ext uri="{FF2B5EF4-FFF2-40B4-BE49-F238E27FC236}">
                  <a16:creationId xmlns:a16="http://schemas.microsoft.com/office/drawing/2014/main" id="{B5B5AF1E-411E-9640-C871-AB176119D063}"/>
                </a:ext>
              </a:extLst>
            </p:cNvPr>
            <p:cNvGrpSpPr>
              <a:grpSpLocks/>
            </p:cNvGrpSpPr>
            <p:nvPr/>
          </p:nvGrpSpPr>
          <p:grpSpPr bwMode="auto">
            <a:xfrm>
              <a:off x="3504" y="1392"/>
              <a:ext cx="182" cy="608"/>
              <a:chOff x="3504" y="1392"/>
              <a:chExt cx="182" cy="608"/>
            </a:xfrm>
          </p:grpSpPr>
          <p:sp>
            <p:nvSpPr>
              <p:cNvPr id="31221" name="Freeform 501">
                <a:extLst>
                  <a:ext uri="{FF2B5EF4-FFF2-40B4-BE49-F238E27FC236}">
                    <a16:creationId xmlns:a16="http://schemas.microsoft.com/office/drawing/2014/main" id="{F1297B31-C1B7-E469-CA89-9F2F38476A4D}"/>
                  </a:ext>
                </a:extLst>
              </p:cNvPr>
              <p:cNvSpPr>
                <a:spLocks/>
              </p:cNvSpPr>
              <p:nvPr/>
            </p:nvSpPr>
            <p:spPr bwMode="auto">
              <a:xfrm>
                <a:off x="3514" y="1636"/>
                <a:ext cx="1" cy="364"/>
              </a:xfrm>
              <a:custGeom>
                <a:avLst/>
                <a:gdLst>
                  <a:gd name="T0" fmla="*/ 1 w 1"/>
                  <a:gd name="T1" fmla="*/ 0 h 364"/>
                  <a:gd name="T2" fmla="*/ 0 w 1"/>
                  <a:gd name="T3" fmla="*/ 364 h 364"/>
                </a:gdLst>
                <a:ahLst/>
                <a:cxnLst>
                  <a:cxn ang="0">
                    <a:pos x="T0" y="T1"/>
                  </a:cxn>
                  <a:cxn ang="0">
                    <a:pos x="T2" y="T3"/>
                  </a:cxn>
                </a:cxnLst>
                <a:rect l="0" t="0" r="r" b="b"/>
                <a:pathLst>
                  <a:path w="1" h="364">
                    <a:moveTo>
                      <a:pt x="1" y="0"/>
                    </a:moveTo>
                    <a:lnTo>
                      <a:pt x="0" y="364"/>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22" name="Freeform 502">
                <a:extLst>
                  <a:ext uri="{FF2B5EF4-FFF2-40B4-BE49-F238E27FC236}">
                    <a16:creationId xmlns:a16="http://schemas.microsoft.com/office/drawing/2014/main" id="{E26B5E4C-F317-31B6-2C91-A22E47674882}"/>
                  </a:ext>
                </a:extLst>
              </p:cNvPr>
              <p:cNvSpPr>
                <a:spLocks/>
              </p:cNvSpPr>
              <p:nvPr/>
            </p:nvSpPr>
            <p:spPr bwMode="auto">
              <a:xfrm>
                <a:off x="3678" y="1636"/>
                <a:ext cx="1" cy="360"/>
              </a:xfrm>
              <a:custGeom>
                <a:avLst/>
                <a:gdLst>
                  <a:gd name="T0" fmla="*/ 0 w 1"/>
                  <a:gd name="T1" fmla="*/ 0 h 360"/>
                  <a:gd name="T2" fmla="*/ 0 w 1"/>
                  <a:gd name="T3" fmla="*/ 360 h 360"/>
                </a:gdLst>
                <a:ahLst/>
                <a:cxnLst>
                  <a:cxn ang="0">
                    <a:pos x="T0" y="T1"/>
                  </a:cxn>
                  <a:cxn ang="0">
                    <a:pos x="T2" y="T3"/>
                  </a:cxn>
                </a:cxnLst>
                <a:rect l="0" t="0" r="r" b="b"/>
                <a:pathLst>
                  <a:path w="1" h="360">
                    <a:moveTo>
                      <a:pt x="0" y="0"/>
                    </a:moveTo>
                    <a:lnTo>
                      <a:pt x="0" y="360"/>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223" name="Group 503">
                <a:extLst>
                  <a:ext uri="{FF2B5EF4-FFF2-40B4-BE49-F238E27FC236}">
                    <a16:creationId xmlns:a16="http://schemas.microsoft.com/office/drawing/2014/main" id="{F2D8FA28-55FF-1DC1-0526-EAFC0EF102B9}"/>
                  </a:ext>
                </a:extLst>
              </p:cNvPr>
              <p:cNvGrpSpPr>
                <a:grpSpLocks/>
              </p:cNvGrpSpPr>
              <p:nvPr/>
            </p:nvGrpSpPr>
            <p:grpSpPr bwMode="auto">
              <a:xfrm>
                <a:off x="3504" y="1392"/>
                <a:ext cx="182" cy="331"/>
                <a:chOff x="1008" y="2592"/>
                <a:chExt cx="182" cy="331"/>
              </a:xfrm>
            </p:grpSpPr>
            <p:sp>
              <p:nvSpPr>
                <p:cNvPr id="31224" name="Freeform 504">
                  <a:extLst>
                    <a:ext uri="{FF2B5EF4-FFF2-40B4-BE49-F238E27FC236}">
                      <a16:creationId xmlns:a16="http://schemas.microsoft.com/office/drawing/2014/main" id="{8AC229A3-7E71-0C88-679A-A55A3123AF63}"/>
                    </a:ext>
                  </a:extLst>
                </p:cNvPr>
                <p:cNvSpPr>
                  <a:spLocks/>
                </p:cNvSpPr>
                <p:nvPr/>
              </p:nvSpPr>
              <p:spPr bwMode="auto">
                <a:xfrm>
                  <a:off x="1009" y="2592"/>
                  <a:ext cx="181" cy="331"/>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25" name="Freeform 505">
                  <a:extLst>
                    <a:ext uri="{FF2B5EF4-FFF2-40B4-BE49-F238E27FC236}">
                      <a16:creationId xmlns:a16="http://schemas.microsoft.com/office/drawing/2014/main" id="{FE25759E-348F-5020-8E49-F382D7BC973B}"/>
                    </a:ext>
                  </a:extLst>
                </p:cNvPr>
                <p:cNvSpPr>
                  <a:spLocks/>
                </p:cNvSpPr>
                <p:nvPr/>
              </p:nvSpPr>
              <p:spPr bwMode="auto">
                <a:xfrm>
                  <a:off x="1008" y="2685"/>
                  <a:ext cx="182" cy="237"/>
                </a:xfrm>
                <a:custGeom>
                  <a:avLst/>
                  <a:gdLst>
                    <a:gd name="T0" fmla="*/ 0 w 182"/>
                    <a:gd name="T1" fmla="*/ 0 h 237"/>
                    <a:gd name="T2" fmla="*/ 182 w 182"/>
                    <a:gd name="T3" fmla="*/ 0 h 237"/>
                    <a:gd name="T4" fmla="*/ 182 w 182"/>
                    <a:gd name="T5" fmla="*/ 170 h 237"/>
                    <a:gd name="T6" fmla="*/ 146 w 182"/>
                    <a:gd name="T7" fmla="*/ 237 h 237"/>
                    <a:gd name="T8" fmla="*/ 35 w 182"/>
                    <a:gd name="T9" fmla="*/ 237 h 237"/>
                    <a:gd name="T10" fmla="*/ 0 w 182"/>
                    <a:gd name="T11" fmla="*/ 173 h 237"/>
                    <a:gd name="T12" fmla="*/ 0 w 182"/>
                    <a:gd name="T13" fmla="*/ 0 h 237"/>
                  </a:gdLst>
                  <a:ahLst/>
                  <a:cxnLst>
                    <a:cxn ang="0">
                      <a:pos x="T0" y="T1"/>
                    </a:cxn>
                    <a:cxn ang="0">
                      <a:pos x="T2" y="T3"/>
                    </a:cxn>
                    <a:cxn ang="0">
                      <a:pos x="T4" y="T5"/>
                    </a:cxn>
                    <a:cxn ang="0">
                      <a:pos x="T6" y="T7"/>
                    </a:cxn>
                    <a:cxn ang="0">
                      <a:pos x="T8" y="T9"/>
                    </a:cxn>
                    <a:cxn ang="0">
                      <a:pos x="T10" y="T11"/>
                    </a:cxn>
                    <a:cxn ang="0">
                      <a:pos x="T12" y="T13"/>
                    </a:cxn>
                  </a:cxnLst>
                  <a:rect l="0" t="0" r="r" b="b"/>
                  <a:pathLst>
                    <a:path w="182" h="237">
                      <a:moveTo>
                        <a:pt x="0" y="0"/>
                      </a:moveTo>
                      <a:lnTo>
                        <a:pt x="182" y="0"/>
                      </a:lnTo>
                      <a:lnTo>
                        <a:pt x="182" y="170"/>
                      </a:lnTo>
                      <a:lnTo>
                        <a:pt x="146" y="237"/>
                      </a:lnTo>
                      <a:lnTo>
                        <a:pt x="35" y="237"/>
                      </a:lnTo>
                      <a:lnTo>
                        <a:pt x="0" y="173"/>
                      </a:lnTo>
                      <a:lnTo>
                        <a:pt x="0"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226" name="Freeform 506">
              <a:extLst>
                <a:ext uri="{FF2B5EF4-FFF2-40B4-BE49-F238E27FC236}">
                  <a16:creationId xmlns:a16="http://schemas.microsoft.com/office/drawing/2014/main" id="{28A0529C-49B5-9F9C-9B90-686211C2869F}"/>
                </a:ext>
              </a:extLst>
            </p:cNvPr>
            <p:cNvSpPr>
              <a:spLocks/>
            </p:cNvSpPr>
            <p:nvPr/>
          </p:nvSpPr>
          <p:spPr bwMode="auto">
            <a:xfrm>
              <a:off x="3508" y="1500"/>
              <a:ext cx="181" cy="33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27" name="Group 507">
            <a:extLst>
              <a:ext uri="{FF2B5EF4-FFF2-40B4-BE49-F238E27FC236}">
                <a16:creationId xmlns:a16="http://schemas.microsoft.com/office/drawing/2014/main" id="{DD3F84C9-FF12-5042-F259-55F047C5964D}"/>
              </a:ext>
            </a:extLst>
          </p:cNvPr>
          <p:cNvGrpSpPr>
            <a:grpSpLocks/>
          </p:cNvGrpSpPr>
          <p:nvPr/>
        </p:nvGrpSpPr>
        <p:grpSpPr bwMode="auto">
          <a:xfrm>
            <a:off x="2438400" y="3352800"/>
            <a:ext cx="434975" cy="852488"/>
            <a:chOff x="1536" y="2112"/>
            <a:chExt cx="274" cy="537"/>
          </a:xfrm>
        </p:grpSpPr>
        <p:grpSp>
          <p:nvGrpSpPr>
            <p:cNvPr id="31228" name="Group 508">
              <a:extLst>
                <a:ext uri="{FF2B5EF4-FFF2-40B4-BE49-F238E27FC236}">
                  <a16:creationId xmlns:a16="http://schemas.microsoft.com/office/drawing/2014/main" id="{E452DDBF-1CCB-0CF2-B2A2-3520FDA57861}"/>
                </a:ext>
              </a:extLst>
            </p:cNvPr>
            <p:cNvGrpSpPr>
              <a:grpSpLocks/>
            </p:cNvGrpSpPr>
            <p:nvPr/>
          </p:nvGrpSpPr>
          <p:grpSpPr bwMode="auto">
            <a:xfrm rot="-117480">
              <a:off x="1599" y="2142"/>
              <a:ext cx="211" cy="311"/>
              <a:chOff x="1569" y="2146"/>
              <a:chExt cx="211" cy="311"/>
            </a:xfrm>
          </p:grpSpPr>
          <p:sp>
            <p:nvSpPr>
              <p:cNvPr id="31229" name="Freeform 509">
                <a:extLst>
                  <a:ext uri="{FF2B5EF4-FFF2-40B4-BE49-F238E27FC236}">
                    <a16:creationId xmlns:a16="http://schemas.microsoft.com/office/drawing/2014/main" id="{69FADD56-B690-1487-CC6A-B78BE9F1C35B}"/>
                  </a:ext>
                </a:extLst>
              </p:cNvPr>
              <p:cNvSpPr>
                <a:spLocks/>
              </p:cNvSpPr>
              <p:nvPr/>
            </p:nvSpPr>
            <p:spPr bwMode="auto">
              <a:xfrm>
                <a:off x="1569" y="2146"/>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30" name="Freeform 510">
                <a:extLst>
                  <a:ext uri="{FF2B5EF4-FFF2-40B4-BE49-F238E27FC236}">
                    <a16:creationId xmlns:a16="http://schemas.microsoft.com/office/drawing/2014/main" id="{DE631368-5396-99C7-53C8-1E3D5834E384}"/>
                  </a:ext>
                </a:extLst>
              </p:cNvPr>
              <p:cNvSpPr>
                <a:spLocks/>
              </p:cNvSpPr>
              <p:nvPr/>
            </p:nvSpPr>
            <p:spPr bwMode="auto">
              <a:xfrm>
                <a:off x="1570" y="2201"/>
                <a:ext cx="82" cy="256"/>
              </a:xfrm>
              <a:custGeom>
                <a:avLst/>
                <a:gdLst>
                  <a:gd name="T0" fmla="*/ 74 w 82"/>
                  <a:gd name="T1" fmla="*/ 256 h 256"/>
                  <a:gd name="T2" fmla="*/ 0 w 82"/>
                  <a:gd name="T3" fmla="*/ 210 h 256"/>
                  <a:gd name="T4" fmla="*/ 5 w 82"/>
                  <a:gd name="T5" fmla="*/ 144 h 256"/>
                  <a:gd name="T6" fmla="*/ 82 w 82"/>
                  <a:gd name="T7" fmla="*/ 0 h 256"/>
                  <a:gd name="T8" fmla="*/ 74 w 82"/>
                  <a:gd name="T9" fmla="*/ 256 h 256"/>
                </a:gdLst>
                <a:ahLst/>
                <a:cxnLst>
                  <a:cxn ang="0">
                    <a:pos x="T0" y="T1"/>
                  </a:cxn>
                  <a:cxn ang="0">
                    <a:pos x="T2" y="T3"/>
                  </a:cxn>
                  <a:cxn ang="0">
                    <a:pos x="T4" y="T5"/>
                  </a:cxn>
                  <a:cxn ang="0">
                    <a:pos x="T6" y="T7"/>
                  </a:cxn>
                  <a:cxn ang="0">
                    <a:pos x="T8" y="T9"/>
                  </a:cxn>
                </a:cxnLst>
                <a:rect l="0" t="0" r="r" b="b"/>
                <a:pathLst>
                  <a:path w="82" h="256">
                    <a:moveTo>
                      <a:pt x="74" y="256"/>
                    </a:moveTo>
                    <a:lnTo>
                      <a:pt x="0" y="210"/>
                    </a:lnTo>
                    <a:lnTo>
                      <a:pt x="5" y="144"/>
                    </a:lnTo>
                    <a:lnTo>
                      <a:pt x="82" y="0"/>
                    </a:lnTo>
                    <a:lnTo>
                      <a:pt x="74" y="256"/>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31" name="Group 511">
              <a:extLst>
                <a:ext uri="{FF2B5EF4-FFF2-40B4-BE49-F238E27FC236}">
                  <a16:creationId xmlns:a16="http://schemas.microsoft.com/office/drawing/2014/main" id="{9B5A1C11-0489-643B-FBA7-C685AC619A10}"/>
                </a:ext>
              </a:extLst>
            </p:cNvPr>
            <p:cNvGrpSpPr>
              <a:grpSpLocks/>
            </p:cNvGrpSpPr>
            <p:nvPr/>
          </p:nvGrpSpPr>
          <p:grpSpPr bwMode="auto">
            <a:xfrm>
              <a:off x="1536" y="2112"/>
              <a:ext cx="134" cy="537"/>
              <a:chOff x="2400" y="2016"/>
              <a:chExt cx="134" cy="537"/>
            </a:xfrm>
          </p:grpSpPr>
          <p:sp>
            <p:nvSpPr>
              <p:cNvPr id="31232" name="Freeform 512">
                <a:extLst>
                  <a:ext uri="{FF2B5EF4-FFF2-40B4-BE49-F238E27FC236}">
                    <a16:creationId xmlns:a16="http://schemas.microsoft.com/office/drawing/2014/main" id="{3D2DD7F1-A688-5930-61A8-1D971626C709}"/>
                  </a:ext>
                </a:extLst>
              </p:cNvPr>
              <p:cNvSpPr>
                <a:spLocks/>
              </p:cNvSpPr>
              <p:nvPr/>
            </p:nvSpPr>
            <p:spPr bwMode="auto">
              <a:xfrm>
                <a:off x="2411" y="2255"/>
                <a:ext cx="1" cy="298"/>
              </a:xfrm>
              <a:custGeom>
                <a:avLst/>
                <a:gdLst>
                  <a:gd name="T0" fmla="*/ 0 w 1"/>
                  <a:gd name="T1" fmla="*/ 0 h 255"/>
                  <a:gd name="T2" fmla="*/ 0 w 1"/>
                  <a:gd name="T3" fmla="*/ 255 h 255"/>
                </a:gdLst>
                <a:ahLst/>
                <a:cxnLst>
                  <a:cxn ang="0">
                    <a:pos x="T0" y="T1"/>
                  </a:cxn>
                  <a:cxn ang="0">
                    <a:pos x="T2" y="T3"/>
                  </a:cxn>
                </a:cxnLst>
                <a:rect l="0" t="0" r="r" b="b"/>
                <a:pathLst>
                  <a:path w="1" h="255">
                    <a:moveTo>
                      <a:pt x="0" y="0"/>
                    </a:moveTo>
                    <a:lnTo>
                      <a:pt x="0" y="255"/>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33" name="Freeform 513">
                <a:extLst>
                  <a:ext uri="{FF2B5EF4-FFF2-40B4-BE49-F238E27FC236}">
                    <a16:creationId xmlns:a16="http://schemas.microsoft.com/office/drawing/2014/main" id="{B1027A0A-B369-3B10-EE66-C2A4526BC804}"/>
                  </a:ext>
                </a:extLst>
              </p:cNvPr>
              <p:cNvSpPr>
                <a:spLocks/>
              </p:cNvSpPr>
              <p:nvPr/>
            </p:nvSpPr>
            <p:spPr bwMode="auto">
              <a:xfrm>
                <a:off x="2520" y="2213"/>
                <a:ext cx="1" cy="300"/>
              </a:xfrm>
              <a:custGeom>
                <a:avLst/>
                <a:gdLst>
                  <a:gd name="T0" fmla="*/ 1 w 1"/>
                  <a:gd name="T1" fmla="*/ 0 h 257"/>
                  <a:gd name="T2" fmla="*/ 0 w 1"/>
                  <a:gd name="T3" fmla="*/ 257 h 257"/>
                </a:gdLst>
                <a:ahLst/>
                <a:cxnLst>
                  <a:cxn ang="0">
                    <a:pos x="T0" y="T1"/>
                  </a:cxn>
                  <a:cxn ang="0">
                    <a:pos x="T2" y="T3"/>
                  </a:cxn>
                </a:cxnLst>
                <a:rect l="0" t="0" r="r" b="b"/>
                <a:pathLst>
                  <a:path w="1" h="257">
                    <a:moveTo>
                      <a:pt x="1" y="0"/>
                    </a:moveTo>
                    <a:lnTo>
                      <a:pt x="0" y="257"/>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34" name="Freeform 514">
                <a:extLst>
                  <a:ext uri="{FF2B5EF4-FFF2-40B4-BE49-F238E27FC236}">
                    <a16:creationId xmlns:a16="http://schemas.microsoft.com/office/drawing/2014/main" id="{FDE8C37B-1F73-C9B0-CAF9-39550F80A71C}"/>
                  </a:ext>
                </a:extLst>
              </p:cNvPr>
              <p:cNvSpPr>
                <a:spLocks/>
              </p:cNvSpPr>
              <p:nvPr/>
            </p:nvSpPr>
            <p:spPr bwMode="auto">
              <a:xfrm>
                <a:off x="2400" y="2016"/>
                <a:ext cx="134" cy="385"/>
              </a:xfrm>
              <a:custGeom>
                <a:avLst/>
                <a:gdLst>
                  <a:gd name="T0" fmla="*/ 45 w 126"/>
                  <a:gd name="T1" fmla="*/ 18 h 329"/>
                  <a:gd name="T2" fmla="*/ 92 w 126"/>
                  <a:gd name="T3" fmla="*/ 0 h 329"/>
                  <a:gd name="T4" fmla="*/ 92 w 126"/>
                  <a:gd name="T5" fmla="*/ 59 h 329"/>
                  <a:gd name="T6" fmla="*/ 110 w 126"/>
                  <a:gd name="T7" fmla="*/ 62 h 329"/>
                  <a:gd name="T8" fmla="*/ 126 w 126"/>
                  <a:gd name="T9" fmla="*/ 78 h 329"/>
                  <a:gd name="T10" fmla="*/ 126 w 126"/>
                  <a:gd name="T11" fmla="*/ 245 h 329"/>
                  <a:gd name="T12" fmla="*/ 108 w 126"/>
                  <a:gd name="T13" fmla="*/ 301 h 329"/>
                  <a:gd name="T14" fmla="*/ 29 w 126"/>
                  <a:gd name="T15" fmla="*/ 329 h 329"/>
                  <a:gd name="T16" fmla="*/ 0 w 126"/>
                  <a:gd name="T17" fmla="*/ 279 h 329"/>
                  <a:gd name="T18" fmla="*/ 0 w 126"/>
                  <a:gd name="T19" fmla="*/ 112 h 329"/>
                  <a:gd name="T20" fmla="*/ 21 w 126"/>
                  <a:gd name="T21" fmla="*/ 84 h 329"/>
                  <a:gd name="T22" fmla="*/ 45 w 126"/>
                  <a:gd name="T23" fmla="*/ 74 h 329"/>
                  <a:gd name="T24" fmla="*/ 45 w 126"/>
                  <a:gd name="T25" fmla="*/ 1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329">
                    <a:moveTo>
                      <a:pt x="45" y="18"/>
                    </a:moveTo>
                    <a:lnTo>
                      <a:pt x="92" y="0"/>
                    </a:lnTo>
                    <a:lnTo>
                      <a:pt x="92" y="59"/>
                    </a:lnTo>
                    <a:lnTo>
                      <a:pt x="110" y="62"/>
                    </a:lnTo>
                    <a:lnTo>
                      <a:pt x="126" y="78"/>
                    </a:lnTo>
                    <a:lnTo>
                      <a:pt x="126" y="245"/>
                    </a:lnTo>
                    <a:lnTo>
                      <a:pt x="108" y="301"/>
                    </a:lnTo>
                    <a:lnTo>
                      <a:pt x="29" y="329"/>
                    </a:lnTo>
                    <a:lnTo>
                      <a:pt x="0" y="279"/>
                    </a:lnTo>
                    <a:lnTo>
                      <a:pt x="0" y="112"/>
                    </a:lnTo>
                    <a:lnTo>
                      <a:pt x="21" y="84"/>
                    </a:lnTo>
                    <a:lnTo>
                      <a:pt x="45" y="74"/>
                    </a:lnTo>
                    <a:lnTo>
                      <a:pt x="45" y="18"/>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35" name="Group 515">
            <a:extLst>
              <a:ext uri="{FF2B5EF4-FFF2-40B4-BE49-F238E27FC236}">
                <a16:creationId xmlns:a16="http://schemas.microsoft.com/office/drawing/2014/main" id="{DD025CFF-CEBE-9668-0257-29B15684E902}"/>
              </a:ext>
            </a:extLst>
          </p:cNvPr>
          <p:cNvGrpSpPr>
            <a:grpSpLocks/>
          </p:cNvGrpSpPr>
          <p:nvPr/>
        </p:nvGrpSpPr>
        <p:grpSpPr bwMode="auto">
          <a:xfrm>
            <a:off x="2924175" y="3352800"/>
            <a:ext cx="434975" cy="852488"/>
            <a:chOff x="1842" y="2112"/>
            <a:chExt cx="274" cy="537"/>
          </a:xfrm>
        </p:grpSpPr>
        <p:grpSp>
          <p:nvGrpSpPr>
            <p:cNvPr id="31236" name="Group 516">
              <a:extLst>
                <a:ext uri="{FF2B5EF4-FFF2-40B4-BE49-F238E27FC236}">
                  <a16:creationId xmlns:a16="http://schemas.microsoft.com/office/drawing/2014/main" id="{F1376813-3592-833A-5B4A-7ED918296BCB}"/>
                </a:ext>
              </a:extLst>
            </p:cNvPr>
            <p:cNvGrpSpPr>
              <a:grpSpLocks/>
            </p:cNvGrpSpPr>
            <p:nvPr/>
          </p:nvGrpSpPr>
          <p:grpSpPr bwMode="auto">
            <a:xfrm>
              <a:off x="1842" y="2137"/>
              <a:ext cx="211" cy="310"/>
              <a:chOff x="1842" y="2134"/>
              <a:chExt cx="211" cy="310"/>
            </a:xfrm>
          </p:grpSpPr>
          <p:sp>
            <p:nvSpPr>
              <p:cNvPr id="31237" name="Freeform 517">
                <a:extLst>
                  <a:ext uri="{FF2B5EF4-FFF2-40B4-BE49-F238E27FC236}">
                    <a16:creationId xmlns:a16="http://schemas.microsoft.com/office/drawing/2014/main" id="{DD9804C3-70AA-8F78-8AC1-8AFE1FB1A851}"/>
                  </a:ext>
                </a:extLst>
              </p:cNvPr>
              <p:cNvSpPr>
                <a:spLocks/>
              </p:cNvSpPr>
              <p:nvPr/>
            </p:nvSpPr>
            <p:spPr bwMode="auto">
              <a:xfrm rot="147521" flipH="1">
                <a:off x="1842" y="2134"/>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38" name="Freeform 518">
                <a:extLst>
                  <a:ext uri="{FF2B5EF4-FFF2-40B4-BE49-F238E27FC236}">
                    <a16:creationId xmlns:a16="http://schemas.microsoft.com/office/drawing/2014/main" id="{499D820C-D966-E7B2-FE74-D535E18BAA25}"/>
                  </a:ext>
                </a:extLst>
              </p:cNvPr>
              <p:cNvSpPr>
                <a:spLocks/>
              </p:cNvSpPr>
              <p:nvPr/>
            </p:nvSpPr>
            <p:spPr bwMode="auto">
              <a:xfrm>
                <a:off x="1971" y="2187"/>
                <a:ext cx="75" cy="254"/>
              </a:xfrm>
              <a:custGeom>
                <a:avLst/>
                <a:gdLst>
                  <a:gd name="T0" fmla="*/ 0 w 75"/>
                  <a:gd name="T1" fmla="*/ 254 h 254"/>
                  <a:gd name="T2" fmla="*/ 75 w 75"/>
                  <a:gd name="T3" fmla="*/ 215 h 254"/>
                  <a:gd name="T4" fmla="*/ 73 w 75"/>
                  <a:gd name="T5" fmla="*/ 149 h 254"/>
                  <a:gd name="T6" fmla="*/ 0 w 75"/>
                  <a:gd name="T7" fmla="*/ 0 h 254"/>
                  <a:gd name="T8" fmla="*/ 0 w 75"/>
                  <a:gd name="T9" fmla="*/ 254 h 254"/>
                </a:gdLst>
                <a:ahLst/>
                <a:cxnLst>
                  <a:cxn ang="0">
                    <a:pos x="T0" y="T1"/>
                  </a:cxn>
                  <a:cxn ang="0">
                    <a:pos x="T2" y="T3"/>
                  </a:cxn>
                  <a:cxn ang="0">
                    <a:pos x="T4" y="T5"/>
                  </a:cxn>
                  <a:cxn ang="0">
                    <a:pos x="T6" y="T7"/>
                  </a:cxn>
                  <a:cxn ang="0">
                    <a:pos x="T8" y="T9"/>
                  </a:cxn>
                </a:cxnLst>
                <a:rect l="0" t="0" r="r" b="b"/>
                <a:pathLst>
                  <a:path w="75" h="254">
                    <a:moveTo>
                      <a:pt x="0" y="254"/>
                    </a:moveTo>
                    <a:lnTo>
                      <a:pt x="75" y="215"/>
                    </a:lnTo>
                    <a:lnTo>
                      <a:pt x="73" y="149"/>
                    </a:lnTo>
                    <a:lnTo>
                      <a:pt x="0" y="0"/>
                    </a:lnTo>
                    <a:lnTo>
                      <a:pt x="0" y="254"/>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39" name="Group 519">
              <a:extLst>
                <a:ext uri="{FF2B5EF4-FFF2-40B4-BE49-F238E27FC236}">
                  <a16:creationId xmlns:a16="http://schemas.microsoft.com/office/drawing/2014/main" id="{AD8C91B6-838A-5D87-F458-A53E1C0BE804}"/>
                </a:ext>
              </a:extLst>
            </p:cNvPr>
            <p:cNvGrpSpPr>
              <a:grpSpLocks/>
            </p:cNvGrpSpPr>
            <p:nvPr/>
          </p:nvGrpSpPr>
          <p:grpSpPr bwMode="auto">
            <a:xfrm flipH="1">
              <a:off x="1982" y="2112"/>
              <a:ext cx="134" cy="537"/>
              <a:chOff x="2400" y="2016"/>
              <a:chExt cx="134" cy="537"/>
            </a:xfrm>
          </p:grpSpPr>
          <p:sp>
            <p:nvSpPr>
              <p:cNvPr id="31240" name="Freeform 520">
                <a:extLst>
                  <a:ext uri="{FF2B5EF4-FFF2-40B4-BE49-F238E27FC236}">
                    <a16:creationId xmlns:a16="http://schemas.microsoft.com/office/drawing/2014/main" id="{1497A076-91F3-1614-F88D-19821F8A27C0}"/>
                  </a:ext>
                </a:extLst>
              </p:cNvPr>
              <p:cNvSpPr>
                <a:spLocks/>
              </p:cNvSpPr>
              <p:nvPr/>
            </p:nvSpPr>
            <p:spPr bwMode="auto">
              <a:xfrm>
                <a:off x="2411" y="2255"/>
                <a:ext cx="1" cy="298"/>
              </a:xfrm>
              <a:custGeom>
                <a:avLst/>
                <a:gdLst>
                  <a:gd name="T0" fmla="*/ 0 w 1"/>
                  <a:gd name="T1" fmla="*/ 0 h 255"/>
                  <a:gd name="T2" fmla="*/ 0 w 1"/>
                  <a:gd name="T3" fmla="*/ 255 h 255"/>
                </a:gdLst>
                <a:ahLst/>
                <a:cxnLst>
                  <a:cxn ang="0">
                    <a:pos x="T0" y="T1"/>
                  </a:cxn>
                  <a:cxn ang="0">
                    <a:pos x="T2" y="T3"/>
                  </a:cxn>
                </a:cxnLst>
                <a:rect l="0" t="0" r="r" b="b"/>
                <a:pathLst>
                  <a:path w="1" h="255">
                    <a:moveTo>
                      <a:pt x="0" y="0"/>
                    </a:moveTo>
                    <a:lnTo>
                      <a:pt x="0" y="255"/>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41" name="Freeform 521">
                <a:extLst>
                  <a:ext uri="{FF2B5EF4-FFF2-40B4-BE49-F238E27FC236}">
                    <a16:creationId xmlns:a16="http://schemas.microsoft.com/office/drawing/2014/main" id="{3822EBCC-06E1-ABD2-B86B-5224E52653DE}"/>
                  </a:ext>
                </a:extLst>
              </p:cNvPr>
              <p:cNvSpPr>
                <a:spLocks/>
              </p:cNvSpPr>
              <p:nvPr/>
            </p:nvSpPr>
            <p:spPr bwMode="auto">
              <a:xfrm>
                <a:off x="2520" y="2213"/>
                <a:ext cx="1" cy="300"/>
              </a:xfrm>
              <a:custGeom>
                <a:avLst/>
                <a:gdLst>
                  <a:gd name="T0" fmla="*/ 1 w 1"/>
                  <a:gd name="T1" fmla="*/ 0 h 257"/>
                  <a:gd name="T2" fmla="*/ 0 w 1"/>
                  <a:gd name="T3" fmla="*/ 257 h 257"/>
                </a:gdLst>
                <a:ahLst/>
                <a:cxnLst>
                  <a:cxn ang="0">
                    <a:pos x="T0" y="T1"/>
                  </a:cxn>
                  <a:cxn ang="0">
                    <a:pos x="T2" y="T3"/>
                  </a:cxn>
                </a:cxnLst>
                <a:rect l="0" t="0" r="r" b="b"/>
                <a:pathLst>
                  <a:path w="1" h="257">
                    <a:moveTo>
                      <a:pt x="1" y="0"/>
                    </a:moveTo>
                    <a:lnTo>
                      <a:pt x="0" y="257"/>
                    </a:lnTo>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42" name="Freeform 522">
                <a:extLst>
                  <a:ext uri="{FF2B5EF4-FFF2-40B4-BE49-F238E27FC236}">
                    <a16:creationId xmlns:a16="http://schemas.microsoft.com/office/drawing/2014/main" id="{926E5FA1-B3CB-7F39-C605-5D1BD13DC784}"/>
                  </a:ext>
                </a:extLst>
              </p:cNvPr>
              <p:cNvSpPr>
                <a:spLocks/>
              </p:cNvSpPr>
              <p:nvPr/>
            </p:nvSpPr>
            <p:spPr bwMode="auto">
              <a:xfrm>
                <a:off x="2400" y="2016"/>
                <a:ext cx="134" cy="385"/>
              </a:xfrm>
              <a:custGeom>
                <a:avLst/>
                <a:gdLst>
                  <a:gd name="T0" fmla="*/ 45 w 126"/>
                  <a:gd name="T1" fmla="*/ 18 h 329"/>
                  <a:gd name="T2" fmla="*/ 92 w 126"/>
                  <a:gd name="T3" fmla="*/ 0 h 329"/>
                  <a:gd name="T4" fmla="*/ 92 w 126"/>
                  <a:gd name="T5" fmla="*/ 59 h 329"/>
                  <a:gd name="T6" fmla="*/ 110 w 126"/>
                  <a:gd name="T7" fmla="*/ 62 h 329"/>
                  <a:gd name="T8" fmla="*/ 126 w 126"/>
                  <a:gd name="T9" fmla="*/ 78 h 329"/>
                  <a:gd name="T10" fmla="*/ 126 w 126"/>
                  <a:gd name="T11" fmla="*/ 245 h 329"/>
                  <a:gd name="T12" fmla="*/ 108 w 126"/>
                  <a:gd name="T13" fmla="*/ 301 h 329"/>
                  <a:gd name="T14" fmla="*/ 29 w 126"/>
                  <a:gd name="T15" fmla="*/ 329 h 329"/>
                  <a:gd name="T16" fmla="*/ 0 w 126"/>
                  <a:gd name="T17" fmla="*/ 279 h 329"/>
                  <a:gd name="T18" fmla="*/ 0 w 126"/>
                  <a:gd name="T19" fmla="*/ 112 h 329"/>
                  <a:gd name="T20" fmla="*/ 21 w 126"/>
                  <a:gd name="T21" fmla="*/ 84 h 329"/>
                  <a:gd name="T22" fmla="*/ 45 w 126"/>
                  <a:gd name="T23" fmla="*/ 74 h 329"/>
                  <a:gd name="T24" fmla="*/ 45 w 126"/>
                  <a:gd name="T25" fmla="*/ 1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329">
                    <a:moveTo>
                      <a:pt x="45" y="18"/>
                    </a:moveTo>
                    <a:lnTo>
                      <a:pt x="92" y="0"/>
                    </a:lnTo>
                    <a:lnTo>
                      <a:pt x="92" y="59"/>
                    </a:lnTo>
                    <a:lnTo>
                      <a:pt x="110" y="62"/>
                    </a:lnTo>
                    <a:lnTo>
                      <a:pt x="126" y="78"/>
                    </a:lnTo>
                    <a:lnTo>
                      <a:pt x="126" y="245"/>
                    </a:lnTo>
                    <a:lnTo>
                      <a:pt x="108" y="301"/>
                    </a:lnTo>
                    <a:lnTo>
                      <a:pt x="29" y="329"/>
                    </a:lnTo>
                    <a:lnTo>
                      <a:pt x="0" y="279"/>
                    </a:lnTo>
                    <a:lnTo>
                      <a:pt x="0" y="112"/>
                    </a:lnTo>
                    <a:lnTo>
                      <a:pt x="21" y="84"/>
                    </a:lnTo>
                    <a:lnTo>
                      <a:pt x="45" y="74"/>
                    </a:lnTo>
                    <a:lnTo>
                      <a:pt x="45" y="18"/>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43" name="Group 523">
            <a:extLst>
              <a:ext uri="{FF2B5EF4-FFF2-40B4-BE49-F238E27FC236}">
                <a16:creationId xmlns:a16="http://schemas.microsoft.com/office/drawing/2014/main" id="{4DC8B605-7A25-73A4-DBC0-FEBEA4CC31A5}"/>
              </a:ext>
            </a:extLst>
          </p:cNvPr>
          <p:cNvGrpSpPr>
            <a:grpSpLocks/>
          </p:cNvGrpSpPr>
          <p:nvPr/>
        </p:nvGrpSpPr>
        <p:grpSpPr bwMode="auto">
          <a:xfrm flipH="1">
            <a:off x="4343400" y="3352800"/>
            <a:ext cx="563563" cy="774700"/>
            <a:chOff x="3456" y="2064"/>
            <a:chExt cx="355" cy="488"/>
          </a:xfrm>
        </p:grpSpPr>
        <p:sp>
          <p:nvSpPr>
            <p:cNvPr id="31244" name="Freeform 524">
              <a:extLst>
                <a:ext uri="{FF2B5EF4-FFF2-40B4-BE49-F238E27FC236}">
                  <a16:creationId xmlns:a16="http://schemas.microsoft.com/office/drawing/2014/main" id="{714DE958-695D-3F1D-9619-360B2E41F880}"/>
                </a:ext>
              </a:extLst>
            </p:cNvPr>
            <p:cNvSpPr>
              <a:spLocks/>
            </p:cNvSpPr>
            <p:nvPr/>
          </p:nvSpPr>
          <p:spPr bwMode="auto">
            <a:xfrm>
              <a:off x="3600" y="2076"/>
              <a:ext cx="211" cy="310"/>
            </a:xfrm>
            <a:custGeom>
              <a:avLst/>
              <a:gdLst>
                <a:gd name="T0" fmla="*/ 144 w 180"/>
                <a:gd name="T1" fmla="*/ 0 h 265"/>
                <a:gd name="T2" fmla="*/ 179 w 180"/>
                <a:gd name="T3" fmla="*/ 20 h 265"/>
                <a:gd name="T4" fmla="*/ 161 w 180"/>
                <a:gd name="T5" fmla="*/ 60 h 265"/>
                <a:gd name="T6" fmla="*/ 178 w 180"/>
                <a:gd name="T7" fmla="*/ 77 h 265"/>
                <a:gd name="T8" fmla="*/ 180 w 180"/>
                <a:gd name="T9" fmla="*/ 109 h 265"/>
                <a:gd name="T10" fmla="*/ 104 w 180"/>
                <a:gd name="T11" fmla="*/ 248 h 265"/>
                <a:gd name="T12" fmla="*/ 64 w 180"/>
                <a:gd name="T13" fmla="*/ 265 h 265"/>
                <a:gd name="T14" fmla="*/ 0 w 180"/>
                <a:gd name="T15" fmla="*/ 229 h 265"/>
                <a:gd name="T16" fmla="*/ 6 w 180"/>
                <a:gd name="T17" fmla="*/ 173 h 265"/>
                <a:gd name="T18" fmla="*/ 70 w 180"/>
                <a:gd name="T19" fmla="*/ 49 h 265"/>
                <a:gd name="T20" fmla="*/ 97 w 180"/>
                <a:gd name="T21" fmla="*/ 37 h 265"/>
                <a:gd name="T22" fmla="*/ 119 w 180"/>
                <a:gd name="T23" fmla="*/ 41 h 265"/>
                <a:gd name="T24" fmla="*/ 141 w 180"/>
                <a:gd name="T25" fmla="*/ 1 h 265"/>
                <a:gd name="T26" fmla="*/ 144 w 180"/>
                <a:gd name="T2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65">
                  <a:moveTo>
                    <a:pt x="144" y="0"/>
                  </a:moveTo>
                  <a:lnTo>
                    <a:pt x="179" y="20"/>
                  </a:lnTo>
                  <a:lnTo>
                    <a:pt x="161" y="60"/>
                  </a:lnTo>
                  <a:lnTo>
                    <a:pt x="178" y="77"/>
                  </a:lnTo>
                  <a:lnTo>
                    <a:pt x="180" y="109"/>
                  </a:lnTo>
                  <a:lnTo>
                    <a:pt x="104" y="248"/>
                  </a:lnTo>
                  <a:lnTo>
                    <a:pt x="64" y="265"/>
                  </a:lnTo>
                  <a:lnTo>
                    <a:pt x="0" y="229"/>
                  </a:lnTo>
                  <a:lnTo>
                    <a:pt x="6" y="173"/>
                  </a:lnTo>
                  <a:lnTo>
                    <a:pt x="70" y="49"/>
                  </a:lnTo>
                  <a:lnTo>
                    <a:pt x="97" y="37"/>
                  </a:lnTo>
                  <a:lnTo>
                    <a:pt x="119" y="41"/>
                  </a:lnTo>
                  <a:lnTo>
                    <a:pt x="141" y="1"/>
                  </a:lnTo>
                  <a:lnTo>
                    <a:pt x="144" y="0"/>
                  </a:lnTo>
                  <a:close/>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45" name="Freeform 525">
              <a:extLst>
                <a:ext uri="{FF2B5EF4-FFF2-40B4-BE49-F238E27FC236}">
                  <a16:creationId xmlns:a16="http://schemas.microsoft.com/office/drawing/2014/main" id="{78FFE502-3890-F458-5C0F-5254A05B0A71}"/>
                </a:ext>
              </a:extLst>
            </p:cNvPr>
            <p:cNvSpPr>
              <a:spLocks/>
            </p:cNvSpPr>
            <p:nvPr/>
          </p:nvSpPr>
          <p:spPr bwMode="auto">
            <a:xfrm rot="-1371156">
              <a:off x="3456" y="2094"/>
              <a:ext cx="145" cy="327"/>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246" name="Group 526">
              <a:extLst>
                <a:ext uri="{FF2B5EF4-FFF2-40B4-BE49-F238E27FC236}">
                  <a16:creationId xmlns:a16="http://schemas.microsoft.com/office/drawing/2014/main" id="{89670C5F-F4A2-8223-5F49-7BF8505EC5E1}"/>
                </a:ext>
              </a:extLst>
            </p:cNvPr>
            <p:cNvGrpSpPr>
              <a:grpSpLocks/>
            </p:cNvGrpSpPr>
            <p:nvPr/>
          </p:nvGrpSpPr>
          <p:grpSpPr bwMode="auto">
            <a:xfrm>
              <a:off x="3561" y="2064"/>
              <a:ext cx="125" cy="488"/>
              <a:chOff x="1425" y="2304"/>
              <a:chExt cx="173" cy="560"/>
            </a:xfrm>
          </p:grpSpPr>
          <p:sp>
            <p:nvSpPr>
              <p:cNvPr id="31247" name="Line 527">
                <a:extLst>
                  <a:ext uri="{FF2B5EF4-FFF2-40B4-BE49-F238E27FC236}">
                    <a16:creationId xmlns:a16="http://schemas.microsoft.com/office/drawing/2014/main" id="{F6107F1F-7595-C7CD-5822-B07CCCC93130}"/>
                  </a:ext>
                </a:extLst>
              </p:cNvPr>
              <p:cNvSpPr>
                <a:spLocks noChangeShapeType="1"/>
              </p:cNvSpPr>
              <p:nvPr/>
            </p:nvSpPr>
            <p:spPr bwMode="auto">
              <a:xfrm>
                <a:off x="1434" y="2609"/>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48" name="Line 528">
                <a:extLst>
                  <a:ext uri="{FF2B5EF4-FFF2-40B4-BE49-F238E27FC236}">
                    <a16:creationId xmlns:a16="http://schemas.microsoft.com/office/drawing/2014/main" id="{4F7A41A1-E20F-C8DA-3E25-5BEE6997CFFF}"/>
                  </a:ext>
                </a:extLst>
              </p:cNvPr>
              <p:cNvSpPr>
                <a:spLocks noChangeShapeType="1"/>
              </p:cNvSpPr>
              <p:nvPr/>
            </p:nvSpPr>
            <p:spPr bwMode="auto">
              <a:xfrm>
                <a:off x="1589" y="2567"/>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49" name="Freeform 529">
                <a:extLst>
                  <a:ext uri="{FF2B5EF4-FFF2-40B4-BE49-F238E27FC236}">
                    <a16:creationId xmlns:a16="http://schemas.microsoft.com/office/drawing/2014/main" id="{AED9A69C-0D55-FF53-FE03-B3D8BB617369}"/>
                  </a:ext>
                </a:extLst>
              </p:cNvPr>
              <p:cNvSpPr>
                <a:spLocks/>
              </p:cNvSpPr>
              <p:nvPr/>
            </p:nvSpPr>
            <p:spPr bwMode="auto">
              <a:xfrm>
                <a:off x="1425" y="2304"/>
                <a:ext cx="173" cy="37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50" name="Group 530">
            <a:extLst>
              <a:ext uri="{FF2B5EF4-FFF2-40B4-BE49-F238E27FC236}">
                <a16:creationId xmlns:a16="http://schemas.microsoft.com/office/drawing/2014/main" id="{94EB5D3C-4F18-E41E-70D7-F8641F02F876}"/>
              </a:ext>
            </a:extLst>
          </p:cNvPr>
          <p:cNvGrpSpPr>
            <a:grpSpLocks/>
          </p:cNvGrpSpPr>
          <p:nvPr/>
        </p:nvGrpSpPr>
        <p:grpSpPr bwMode="auto">
          <a:xfrm>
            <a:off x="1828800" y="3200400"/>
            <a:ext cx="400050" cy="1193800"/>
            <a:chOff x="1152" y="2016"/>
            <a:chExt cx="252" cy="752"/>
          </a:xfrm>
        </p:grpSpPr>
        <p:grpSp>
          <p:nvGrpSpPr>
            <p:cNvPr id="31251" name="Group 531">
              <a:extLst>
                <a:ext uri="{FF2B5EF4-FFF2-40B4-BE49-F238E27FC236}">
                  <a16:creationId xmlns:a16="http://schemas.microsoft.com/office/drawing/2014/main" id="{C92C088E-D1A7-F85F-FBCC-7656E306184A}"/>
                </a:ext>
              </a:extLst>
            </p:cNvPr>
            <p:cNvGrpSpPr>
              <a:grpSpLocks/>
            </p:cNvGrpSpPr>
            <p:nvPr/>
          </p:nvGrpSpPr>
          <p:grpSpPr bwMode="auto">
            <a:xfrm>
              <a:off x="1152" y="2016"/>
              <a:ext cx="84" cy="621"/>
              <a:chOff x="3936" y="3648"/>
              <a:chExt cx="197" cy="769"/>
            </a:xfrm>
          </p:grpSpPr>
          <p:sp>
            <p:nvSpPr>
              <p:cNvPr id="31252" name="Line 532">
                <a:extLst>
                  <a:ext uri="{FF2B5EF4-FFF2-40B4-BE49-F238E27FC236}">
                    <a16:creationId xmlns:a16="http://schemas.microsoft.com/office/drawing/2014/main" id="{CA7CC675-1197-49F8-704B-66D0C8B144B0}"/>
                  </a:ext>
                </a:extLst>
              </p:cNvPr>
              <p:cNvSpPr>
                <a:spLocks noChangeShapeType="1"/>
              </p:cNvSpPr>
              <p:nvPr/>
            </p:nvSpPr>
            <p:spPr bwMode="auto">
              <a:xfrm flipH="1">
                <a:off x="4123" y="4067"/>
                <a:ext cx="0" cy="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53" name="Line 533">
                <a:extLst>
                  <a:ext uri="{FF2B5EF4-FFF2-40B4-BE49-F238E27FC236}">
                    <a16:creationId xmlns:a16="http://schemas.microsoft.com/office/drawing/2014/main" id="{72783DB2-A602-F756-B89F-FFE84EF56656}"/>
                  </a:ext>
                </a:extLst>
              </p:cNvPr>
              <p:cNvSpPr>
                <a:spLocks noChangeShapeType="1"/>
              </p:cNvSpPr>
              <p:nvPr/>
            </p:nvSpPr>
            <p:spPr bwMode="auto">
              <a:xfrm flipH="1">
                <a:off x="3946" y="4009"/>
                <a:ext cx="0" cy="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54" name="Freeform 534">
                <a:extLst>
                  <a:ext uri="{FF2B5EF4-FFF2-40B4-BE49-F238E27FC236}">
                    <a16:creationId xmlns:a16="http://schemas.microsoft.com/office/drawing/2014/main" id="{966B7590-4A09-14E0-4ED8-CDADA2B923ED}"/>
                  </a:ext>
                </a:extLst>
              </p:cNvPr>
              <p:cNvSpPr>
                <a:spLocks/>
              </p:cNvSpPr>
              <p:nvPr/>
            </p:nvSpPr>
            <p:spPr bwMode="auto">
              <a:xfrm flipH="1">
                <a:off x="3936" y="3648"/>
                <a:ext cx="197" cy="51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55" name="Line 535">
                <a:extLst>
                  <a:ext uri="{FF2B5EF4-FFF2-40B4-BE49-F238E27FC236}">
                    <a16:creationId xmlns:a16="http://schemas.microsoft.com/office/drawing/2014/main" id="{2C34E19D-FE49-F3A9-9CF2-E2B4FB88129A}"/>
                  </a:ext>
                </a:extLst>
              </p:cNvPr>
              <p:cNvSpPr>
                <a:spLocks noChangeShapeType="1"/>
              </p:cNvSpPr>
              <p:nvPr/>
            </p:nvSpPr>
            <p:spPr bwMode="auto">
              <a:xfrm flipH="1">
                <a:off x="3960" y="3800"/>
                <a:ext cx="144" cy="26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56" name="Line 536">
                <a:extLst>
                  <a:ext uri="{FF2B5EF4-FFF2-40B4-BE49-F238E27FC236}">
                    <a16:creationId xmlns:a16="http://schemas.microsoft.com/office/drawing/2014/main" id="{AEC0F174-2FC2-74BC-365A-E36DC68F575C}"/>
                  </a:ext>
                </a:extLst>
              </p:cNvPr>
              <p:cNvSpPr>
                <a:spLocks noChangeShapeType="1"/>
              </p:cNvSpPr>
              <p:nvPr/>
            </p:nvSpPr>
            <p:spPr bwMode="auto">
              <a:xfrm>
                <a:off x="3944" y="3784"/>
                <a:ext cx="168" cy="3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57" name="Group 537">
              <a:extLst>
                <a:ext uri="{FF2B5EF4-FFF2-40B4-BE49-F238E27FC236}">
                  <a16:creationId xmlns:a16="http://schemas.microsoft.com/office/drawing/2014/main" id="{B67088D9-4542-41CC-E190-982F52A0F239}"/>
                </a:ext>
              </a:extLst>
            </p:cNvPr>
            <p:cNvGrpSpPr>
              <a:grpSpLocks/>
            </p:cNvGrpSpPr>
            <p:nvPr/>
          </p:nvGrpSpPr>
          <p:grpSpPr bwMode="auto">
            <a:xfrm flipH="1">
              <a:off x="1226" y="2134"/>
              <a:ext cx="178" cy="634"/>
              <a:chOff x="1208" y="3056"/>
              <a:chExt cx="204" cy="728"/>
            </a:xfrm>
          </p:grpSpPr>
          <p:sp>
            <p:nvSpPr>
              <p:cNvPr id="31258" name="Freeform 538">
                <a:extLst>
                  <a:ext uri="{FF2B5EF4-FFF2-40B4-BE49-F238E27FC236}">
                    <a16:creationId xmlns:a16="http://schemas.microsoft.com/office/drawing/2014/main" id="{CAD0FEF2-20AA-B1B4-5C41-3B92ED8A0C48}"/>
                  </a:ext>
                </a:extLst>
              </p:cNvPr>
              <p:cNvSpPr>
                <a:spLocks/>
              </p:cNvSpPr>
              <p:nvPr/>
            </p:nvSpPr>
            <p:spPr bwMode="auto">
              <a:xfrm>
                <a:off x="1216" y="3330"/>
                <a:ext cx="1" cy="446"/>
              </a:xfrm>
              <a:custGeom>
                <a:avLst/>
                <a:gdLst>
                  <a:gd name="T0" fmla="*/ 0 w 1"/>
                  <a:gd name="T1" fmla="*/ 0 h 446"/>
                  <a:gd name="T2" fmla="*/ 0 w 1"/>
                  <a:gd name="T3" fmla="*/ 446 h 446"/>
                </a:gdLst>
                <a:ahLst/>
                <a:cxnLst>
                  <a:cxn ang="0">
                    <a:pos x="T0" y="T1"/>
                  </a:cxn>
                  <a:cxn ang="0">
                    <a:pos x="T2" y="T3"/>
                  </a:cxn>
                </a:cxnLst>
                <a:rect l="0" t="0" r="r" b="b"/>
                <a:pathLst>
                  <a:path w="1" h="446">
                    <a:moveTo>
                      <a:pt x="0" y="0"/>
                    </a:moveTo>
                    <a:lnTo>
                      <a:pt x="0" y="446"/>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259" name="Group 539">
                <a:extLst>
                  <a:ext uri="{FF2B5EF4-FFF2-40B4-BE49-F238E27FC236}">
                    <a16:creationId xmlns:a16="http://schemas.microsoft.com/office/drawing/2014/main" id="{DA7FC062-39C2-7980-99FD-43AB8A9C1E15}"/>
                  </a:ext>
                </a:extLst>
              </p:cNvPr>
              <p:cNvGrpSpPr>
                <a:grpSpLocks/>
              </p:cNvGrpSpPr>
              <p:nvPr/>
            </p:nvGrpSpPr>
            <p:grpSpPr bwMode="auto">
              <a:xfrm>
                <a:off x="1208" y="3056"/>
                <a:ext cx="204" cy="372"/>
                <a:chOff x="2496" y="2112"/>
                <a:chExt cx="181" cy="333"/>
              </a:xfrm>
            </p:grpSpPr>
            <p:sp>
              <p:nvSpPr>
                <p:cNvPr id="31260" name="Freeform 540">
                  <a:extLst>
                    <a:ext uri="{FF2B5EF4-FFF2-40B4-BE49-F238E27FC236}">
                      <a16:creationId xmlns:a16="http://schemas.microsoft.com/office/drawing/2014/main" id="{1347F918-E84B-3E73-8CBA-00B17E9EFD9F}"/>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61" name="Line 541">
                  <a:extLst>
                    <a:ext uri="{FF2B5EF4-FFF2-40B4-BE49-F238E27FC236}">
                      <a16:creationId xmlns:a16="http://schemas.microsoft.com/office/drawing/2014/main" id="{E90849C3-B36A-0B6F-BB5A-FA15EC77AF9F}"/>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62" name="Line 542">
                  <a:extLst>
                    <a:ext uri="{FF2B5EF4-FFF2-40B4-BE49-F238E27FC236}">
                      <a16:creationId xmlns:a16="http://schemas.microsoft.com/office/drawing/2014/main" id="{42199281-88F9-45B0-56E3-B1C045A7C030}"/>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263" name="Freeform 543">
                <a:extLst>
                  <a:ext uri="{FF2B5EF4-FFF2-40B4-BE49-F238E27FC236}">
                    <a16:creationId xmlns:a16="http://schemas.microsoft.com/office/drawing/2014/main" id="{3A2F5FEE-DFD6-AF86-7441-7C22455E537E}"/>
                  </a:ext>
                </a:extLst>
              </p:cNvPr>
              <p:cNvSpPr>
                <a:spLocks/>
              </p:cNvSpPr>
              <p:nvPr/>
            </p:nvSpPr>
            <p:spPr bwMode="auto">
              <a:xfrm>
                <a:off x="1408" y="3338"/>
                <a:ext cx="1" cy="446"/>
              </a:xfrm>
              <a:custGeom>
                <a:avLst/>
                <a:gdLst>
                  <a:gd name="T0" fmla="*/ 0 w 1"/>
                  <a:gd name="T1" fmla="*/ 0 h 446"/>
                  <a:gd name="T2" fmla="*/ 0 w 1"/>
                  <a:gd name="T3" fmla="*/ 446 h 446"/>
                </a:gdLst>
                <a:ahLst/>
                <a:cxnLst>
                  <a:cxn ang="0">
                    <a:pos x="T0" y="T1"/>
                  </a:cxn>
                  <a:cxn ang="0">
                    <a:pos x="T2" y="T3"/>
                  </a:cxn>
                </a:cxnLst>
                <a:rect l="0" t="0" r="r" b="b"/>
                <a:pathLst>
                  <a:path w="1" h="446">
                    <a:moveTo>
                      <a:pt x="0" y="0"/>
                    </a:moveTo>
                    <a:lnTo>
                      <a:pt x="0" y="446"/>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31264" name="Group 544">
            <a:extLst>
              <a:ext uri="{FF2B5EF4-FFF2-40B4-BE49-F238E27FC236}">
                <a16:creationId xmlns:a16="http://schemas.microsoft.com/office/drawing/2014/main" id="{71365BA4-644C-0A02-DD2D-6C1D6C250355}"/>
              </a:ext>
            </a:extLst>
          </p:cNvPr>
          <p:cNvGrpSpPr>
            <a:grpSpLocks/>
          </p:cNvGrpSpPr>
          <p:nvPr/>
        </p:nvGrpSpPr>
        <p:grpSpPr bwMode="auto">
          <a:xfrm flipH="1">
            <a:off x="6629400" y="2362200"/>
            <a:ext cx="454025" cy="755650"/>
            <a:chOff x="3297" y="3223"/>
            <a:chExt cx="483" cy="805"/>
          </a:xfrm>
        </p:grpSpPr>
        <p:grpSp>
          <p:nvGrpSpPr>
            <p:cNvPr id="31265" name="Group 545">
              <a:extLst>
                <a:ext uri="{FF2B5EF4-FFF2-40B4-BE49-F238E27FC236}">
                  <a16:creationId xmlns:a16="http://schemas.microsoft.com/office/drawing/2014/main" id="{A111E7D8-6601-013C-9029-59637DED9E77}"/>
                </a:ext>
              </a:extLst>
            </p:cNvPr>
            <p:cNvGrpSpPr>
              <a:grpSpLocks/>
            </p:cNvGrpSpPr>
            <p:nvPr/>
          </p:nvGrpSpPr>
          <p:grpSpPr bwMode="auto">
            <a:xfrm>
              <a:off x="3297" y="3225"/>
              <a:ext cx="292" cy="803"/>
              <a:chOff x="2727" y="2112"/>
              <a:chExt cx="181" cy="498"/>
            </a:xfrm>
          </p:grpSpPr>
          <p:sp>
            <p:nvSpPr>
              <p:cNvPr id="31266" name="Line 546">
                <a:extLst>
                  <a:ext uri="{FF2B5EF4-FFF2-40B4-BE49-F238E27FC236}">
                    <a16:creationId xmlns:a16="http://schemas.microsoft.com/office/drawing/2014/main" id="{50DD6798-A5D8-0925-1359-11E8EA2745AC}"/>
                  </a:ext>
                </a:extLst>
              </p:cNvPr>
              <p:cNvSpPr>
                <a:spLocks noChangeShapeType="1"/>
              </p:cNvSpPr>
              <p:nvPr/>
            </p:nvSpPr>
            <p:spPr bwMode="auto">
              <a:xfrm>
                <a:off x="2734" y="2357"/>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67" name="Line 547">
                <a:extLst>
                  <a:ext uri="{FF2B5EF4-FFF2-40B4-BE49-F238E27FC236}">
                    <a16:creationId xmlns:a16="http://schemas.microsoft.com/office/drawing/2014/main" id="{06AE65EA-3BE3-00C1-E942-92E7BCED5484}"/>
                  </a:ext>
                </a:extLst>
              </p:cNvPr>
              <p:cNvSpPr>
                <a:spLocks noChangeShapeType="1"/>
              </p:cNvSpPr>
              <p:nvPr/>
            </p:nvSpPr>
            <p:spPr bwMode="auto">
              <a:xfrm>
                <a:off x="2900" y="2357"/>
                <a:ext cx="0" cy="2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68" name="Freeform 548">
                <a:extLst>
                  <a:ext uri="{FF2B5EF4-FFF2-40B4-BE49-F238E27FC236}">
                    <a16:creationId xmlns:a16="http://schemas.microsoft.com/office/drawing/2014/main" id="{747E460B-90F2-DCA1-45B6-6C1EDECA6BA8}"/>
                  </a:ext>
                </a:extLst>
              </p:cNvPr>
              <p:cNvSpPr>
                <a:spLocks/>
              </p:cNvSpPr>
              <p:nvPr/>
            </p:nvSpPr>
            <p:spPr bwMode="auto">
              <a:xfrm>
                <a:off x="2727" y="2112"/>
                <a:ext cx="181" cy="33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269" name="Group 549">
              <a:extLst>
                <a:ext uri="{FF2B5EF4-FFF2-40B4-BE49-F238E27FC236}">
                  <a16:creationId xmlns:a16="http://schemas.microsoft.com/office/drawing/2014/main" id="{06A9D58D-B86E-DEF9-2682-FB66B1BA4463}"/>
                </a:ext>
              </a:extLst>
            </p:cNvPr>
            <p:cNvGrpSpPr>
              <a:grpSpLocks/>
            </p:cNvGrpSpPr>
            <p:nvPr/>
          </p:nvGrpSpPr>
          <p:grpSpPr bwMode="auto">
            <a:xfrm>
              <a:off x="3496" y="3223"/>
              <a:ext cx="284" cy="517"/>
              <a:chOff x="2496" y="2112"/>
              <a:chExt cx="181" cy="333"/>
            </a:xfrm>
          </p:grpSpPr>
          <p:sp>
            <p:nvSpPr>
              <p:cNvPr id="31270" name="Freeform 550">
                <a:extLst>
                  <a:ext uri="{FF2B5EF4-FFF2-40B4-BE49-F238E27FC236}">
                    <a16:creationId xmlns:a16="http://schemas.microsoft.com/office/drawing/2014/main" id="{B137C95F-B45C-E44D-68DC-EFE620A8390C}"/>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71" name="Line 551">
                <a:extLst>
                  <a:ext uri="{FF2B5EF4-FFF2-40B4-BE49-F238E27FC236}">
                    <a16:creationId xmlns:a16="http://schemas.microsoft.com/office/drawing/2014/main" id="{486C3DAF-2C95-751F-FFC0-9C597C70B10C}"/>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72" name="Line 552">
                <a:extLst>
                  <a:ext uri="{FF2B5EF4-FFF2-40B4-BE49-F238E27FC236}">
                    <a16:creationId xmlns:a16="http://schemas.microsoft.com/office/drawing/2014/main" id="{D663AC1F-FF0D-1A6A-F377-3A19702CF2D2}"/>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73" name="Group 553">
            <a:extLst>
              <a:ext uri="{FF2B5EF4-FFF2-40B4-BE49-F238E27FC236}">
                <a16:creationId xmlns:a16="http://schemas.microsoft.com/office/drawing/2014/main" id="{9A835CE6-B463-BA47-A5D1-1D2CBED4DD0C}"/>
              </a:ext>
            </a:extLst>
          </p:cNvPr>
          <p:cNvGrpSpPr>
            <a:grpSpLocks/>
          </p:cNvGrpSpPr>
          <p:nvPr/>
        </p:nvGrpSpPr>
        <p:grpSpPr bwMode="auto">
          <a:xfrm>
            <a:off x="5486400" y="3962400"/>
            <a:ext cx="430213" cy="617538"/>
            <a:chOff x="3456" y="2496"/>
            <a:chExt cx="271" cy="389"/>
          </a:xfrm>
        </p:grpSpPr>
        <p:sp>
          <p:nvSpPr>
            <p:cNvPr id="31274" name="Freeform 554">
              <a:extLst>
                <a:ext uri="{FF2B5EF4-FFF2-40B4-BE49-F238E27FC236}">
                  <a16:creationId xmlns:a16="http://schemas.microsoft.com/office/drawing/2014/main" id="{6A8F8790-CD5A-7E05-5206-9DDE0F3E07A4}"/>
                </a:ext>
              </a:extLst>
            </p:cNvPr>
            <p:cNvSpPr>
              <a:spLocks/>
            </p:cNvSpPr>
            <p:nvPr/>
          </p:nvSpPr>
          <p:spPr bwMode="auto">
            <a:xfrm flipH="1">
              <a:off x="3456" y="2496"/>
              <a:ext cx="271" cy="389"/>
            </a:xfrm>
            <a:custGeom>
              <a:avLst/>
              <a:gdLst>
                <a:gd name="T0" fmla="*/ 102 w 264"/>
                <a:gd name="T1" fmla="*/ 366 h 366"/>
                <a:gd name="T2" fmla="*/ 162 w 264"/>
                <a:gd name="T3" fmla="*/ 330 h 366"/>
                <a:gd name="T4" fmla="*/ 258 w 264"/>
                <a:gd name="T5" fmla="*/ 162 h 366"/>
                <a:gd name="T6" fmla="*/ 258 w 264"/>
                <a:gd name="T7" fmla="*/ 126 h 366"/>
                <a:gd name="T8" fmla="*/ 228 w 264"/>
                <a:gd name="T9" fmla="*/ 102 h 366"/>
                <a:gd name="T10" fmla="*/ 264 w 264"/>
                <a:gd name="T11" fmla="*/ 36 h 366"/>
                <a:gd name="T12" fmla="*/ 198 w 264"/>
                <a:gd name="T13" fmla="*/ 0 h 366"/>
                <a:gd name="T14" fmla="*/ 168 w 264"/>
                <a:gd name="T15" fmla="*/ 60 h 366"/>
                <a:gd name="T16" fmla="*/ 132 w 264"/>
                <a:gd name="T17" fmla="*/ 42 h 366"/>
                <a:gd name="T18" fmla="*/ 90 w 264"/>
                <a:gd name="T19" fmla="*/ 66 h 366"/>
                <a:gd name="T20" fmla="*/ 0 w 264"/>
                <a:gd name="T21" fmla="*/ 240 h 366"/>
                <a:gd name="T22" fmla="*/ 6 w 264"/>
                <a:gd name="T23" fmla="*/ 306 h 366"/>
                <a:gd name="T24" fmla="*/ 102 w 264"/>
                <a:gd name="T25" fmla="*/ 366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4" h="366">
                  <a:moveTo>
                    <a:pt x="102" y="366"/>
                  </a:moveTo>
                  <a:lnTo>
                    <a:pt x="162" y="330"/>
                  </a:lnTo>
                  <a:lnTo>
                    <a:pt x="258" y="162"/>
                  </a:lnTo>
                  <a:lnTo>
                    <a:pt x="258" y="126"/>
                  </a:lnTo>
                  <a:lnTo>
                    <a:pt x="228" y="102"/>
                  </a:lnTo>
                  <a:lnTo>
                    <a:pt x="264" y="36"/>
                  </a:lnTo>
                  <a:lnTo>
                    <a:pt x="198" y="0"/>
                  </a:lnTo>
                  <a:lnTo>
                    <a:pt x="168" y="60"/>
                  </a:lnTo>
                  <a:lnTo>
                    <a:pt x="132" y="42"/>
                  </a:lnTo>
                  <a:lnTo>
                    <a:pt x="90" y="66"/>
                  </a:lnTo>
                  <a:lnTo>
                    <a:pt x="0" y="240"/>
                  </a:lnTo>
                  <a:lnTo>
                    <a:pt x="6" y="306"/>
                  </a:lnTo>
                  <a:lnTo>
                    <a:pt x="102" y="36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75" name="Freeform 555">
              <a:extLst>
                <a:ext uri="{FF2B5EF4-FFF2-40B4-BE49-F238E27FC236}">
                  <a16:creationId xmlns:a16="http://schemas.microsoft.com/office/drawing/2014/main" id="{A823786D-7E1A-5385-9405-2FA02A6D92FC}"/>
                </a:ext>
              </a:extLst>
            </p:cNvPr>
            <p:cNvSpPr>
              <a:spLocks/>
            </p:cNvSpPr>
            <p:nvPr/>
          </p:nvSpPr>
          <p:spPr bwMode="auto">
            <a:xfrm flipH="1">
              <a:off x="3462" y="2630"/>
              <a:ext cx="259" cy="255"/>
            </a:xfrm>
            <a:custGeom>
              <a:avLst/>
              <a:gdLst>
                <a:gd name="T0" fmla="*/ 0 w 252"/>
                <a:gd name="T1" fmla="*/ 174 h 240"/>
                <a:gd name="T2" fmla="*/ 252 w 252"/>
                <a:gd name="T3" fmla="*/ 0 h 240"/>
                <a:gd name="T4" fmla="*/ 252 w 252"/>
                <a:gd name="T5" fmla="*/ 36 h 240"/>
                <a:gd name="T6" fmla="*/ 156 w 252"/>
                <a:gd name="T7" fmla="*/ 210 h 240"/>
                <a:gd name="T8" fmla="*/ 96 w 252"/>
                <a:gd name="T9" fmla="*/ 240 h 240"/>
                <a:gd name="T10" fmla="*/ 0 w 252"/>
                <a:gd name="T11" fmla="*/ 174 h 240"/>
              </a:gdLst>
              <a:ahLst/>
              <a:cxnLst>
                <a:cxn ang="0">
                  <a:pos x="T0" y="T1"/>
                </a:cxn>
                <a:cxn ang="0">
                  <a:pos x="T2" y="T3"/>
                </a:cxn>
                <a:cxn ang="0">
                  <a:pos x="T4" y="T5"/>
                </a:cxn>
                <a:cxn ang="0">
                  <a:pos x="T6" y="T7"/>
                </a:cxn>
                <a:cxn ang="0">
                  <a:pos x="T8" y="T9"/>
                </a:cxn>
                <a:cxn ang="0">
                  <a:pos x="T10" y="T11"/>
                </a:cxn>
              </a:cxnLst>
              <a:rect l="0" t="0" r="r" b="b"/>
              <a:pathLst>
                <a:path w="252" h="240">
                  <a:moveTo>
                    <a:pt x="0" y="174"/>
                  </a:moveTo>
                  <a:lnTo>
                    <a:pt x="252" y="0"/>
                  </a:lnTo>
                  <a:lnTo>
                    <a:pt x="252" y="36"/>
                  </a:lnTo>
                  <a:lnTo>
                    <a:pt x="156" y="210"/>
                  </a:lnTo>
                  <a:lnTo>
                    <a:pt x="96" y="240"/>
                  </a:lnTo>
                  <a:lnTo>
                    <a:pt x="0" y="174"/>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276" name="Group 556">
            <a:extLst>
              <a:ext uri="{FF2B5EF4-FFF2-40B4-BE49-F238E27FC236}">
                <a16:creationId xmlns:a16="http://schemas.microsoft.com/office/drawing/2014/main" id="{E73D6516-0B60-1D47-01BC-23EB55DA2809}"/>
              </a:ext>
            </a:extLst>
          </p:cNvPr>
          <p:cNvGrpSpPr>
            <a:grpSpLocks/>
          </p:cNvGrpSpPr>
          <p:nvPr/>
        </p:nvGrpSpPr>
        <p:grpSpPr bwMode="auto">
          <a:xfrm>
            <a:off x="6096000" y="3962400"/>
            <a:ext cx="284163" cy="547688"/>
            <a:chOff x="3840" y="2496"/>
            <a:chExt cx="179" cy="345"/>
          </a:xfrm>
        </p:grpSpPr>
        <p:sp>
          <p:nvSpPr>
            <p:cNvPr id="31277" name="Freeform 557">
              <a:extLst>
                <a:ext uri="{FF2B5EF4-FFF2-40B4-BE49-F238E27FC236}">
                  <a16:creationId xmlns:a16="http://schemas.microsoft.com/office/drawing/2014/main" id="{06307D42-D434-335A-E7B3-0FF8CAB66E08}"/>
                </a:ext>
              </a:extLst>
            </p:cNvPr>
            <p:cNvSpPr>
              <a:spLocks/>
            </p:cNvSpPr>
            <p:nvPr/>
          </p:nvSpPr>
          <p:spPr bwMode="auto">
            <a:xfrm rot="19688792" flipH="1">
              <a:off x="3840" y="2496"/>
              <a:ext cx="179" cy="345"/>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78" name="Freeform 558">
              <a:extLst>
                <a:ext uri="{FF2B5EF4-FFF2-40B4-BE49-F238E27FC236}">
                  <a16:creationId xmlns:a16="http://schemas.microsoft.com/office/drawing/2014/main" id="{A79AF25B-6FFA-550D-4F9A-898F169954D7}"/>
                </a:ext>
              </a:extLst>
            </p:cNvPr>
            <p:cNvSpPr>
              <a:spLocks/>
            </p:cNvSpPr>
            <p:nvPr/>
          </p:nvSpPr>
          <p:spPr bwMode="auto">
            <a:xfrm rot="19688792" flipH="1">
              <a:off x="3868" y="2588"/>
              <a:ext cx="142" cy="251"/>
            </a:xfrm>
            <a:custGeom>
              <a:avLst/>
              <a:gdLst>
                <a:gd name="T0" fmla="*/ 219 w 220"/>
                <a:gd name="T1" fmla="*/ 0 h 376"/>
                <a:gd name="T2" fmla="*/ 219 w 220"/>
                <a:gd name="T3" fmla="*/ 276 h 376"/>
                <a:gd name="T4" fmla="*/ 170 w 220"/>
                <a:gd name="T5" fmla="*/ 375 h 376"/>
                <a:gd name="T6" fmla="*/ 0 w 220"/>
                <a:gd name="T7" fmla="*/ 375 h 376"/>
                <a:gd name="T8" fmla="*/ 219 w 220"/>
                <a:gd name="T9" fmla="*/ 0 h 376"/>
              </a:gdLst>
              <a:ahLst/>
              <a:cxnLst>
                <a:cxn ang="0">
                  <a:pos x="T0" y="T1"/>
                </a:cxn>
                <a:cxn ang="0">
                  <a:pos x="T2" y="T3"/>
                </a:cxn>
                <a:cxn ang="0">
                  <a:pos x="T4" y="T5"/>
                </a:cxn>
                <a:cxn ang="0">
                  <a:pos x="T6" y="T7"/>
                </a:cxn>
                <a:cxn ang="0">
                  <a:pos x="T8" y="T9"/>
                </a:cxn>
              </a:cxnLst>
              <a:rect l="0" t="0" r="r" b="b"/>
              <a:pathLst>
                <a:path w="220" h="376">
                  <a:moveTo>
                    <a:pt x="219" y="0"/>
                  </a:moveTo>
                  <a:lnTo>
                    <a:pt x="219" y="276"/>
                  </a:lnTo>
                  <a:lnTo>
                    <a:pt x="170" y="375"/>
                  </a:lnTo>
                  <a:lnTo>
                    <a:pt x="0" y="375"/>
                  </a:lnTo>
                  <a:lnTo>
                    <a:pt x="219" y="0"/>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279" name="Freeform 559">
            <a:extLst>
              <a:ext uri="{FF2B5EF4-FFF2-40B4-BE49-F238E27FC236}">
                <a16:creationId xmlns:a16="http://schemas.microsoft.com/office/drawing/2014/main" id="{0EAC7569-A82F-1B6D-C7F8-B6149A9C0242}"/>
              </a:ext>
            </a:extLst>
          </p:cNvPr>
          <p:cNvSpPr>
            <a:spLocks/>
          </p:cNvSpPr>
          <p:nvPr/>
        </p:nvSpPr>
        <p:spPr bwMode="auto">
          <a:xfrm rot="18331101" flipH="1">
            <a:off x="6668294" y="3847306"/>
            <a:ext cx="236538" cy="619125"/>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280" name="Group 560">
            <a:extLst>
              <a:ext uri="{FF2B5EF4-FFF2-40B4-BE49-F238E27FC236}">
                <a16:creationId xmlns:a16="http://schemas.microsoft.com/office/drawing/2014/main" id="{269A4A03-902E-6F3E-6E67-DC0D35D8FB03}"/>
              </a:ext>
            </a:extLst>
          </p:cNvPr>
          <p:cNvGrpSpPr>
            <a:grpSpLocks/>
          </p:cNvGrpSpPr>
          <p:nvPr/>
        </p:nvGrpSpPr>
        <p:grpSpPr bwMode="auto">
          <a:xfrm>
            <a:off x="2108200" y="4445000"/>
            <a:ext cx="698500" cy="1084263"/>
            <a:chOff x="1296" y="2880"/>
            <a:chExt cx="440" cy="683"/>
          </a:xfrm>
        </p:grpSpPr>
        <p:grpSp>
          <p:nvGrpSpPr>
            <p:cNvPr id="31281" name="Group 561">
              <a:extLst>
                <a:ext uri="{FF2B5EF4-FFF2-40B4-BE49-F238E27FC236}">
                  <a16:creationId xmlns:a16="http://schemas.microsoft.com/office/drawing/2014/main" id="{D6A5665C-5DFD-13B5-3C60-C5BFDBDD7627}"/>
                </a:ext>
              </a:extLst>
            </p:cNvPr>
            <p:cNvGrpSpPr>
              <a:grpSpLocks/>
            </p:cNvGrpSpPr>
            <p:nvPr/>
          </p:nvGrpSpPr>
          <p:grpSpPr bwMode="auto">
            <a:xfrm>
              <a:off x="1344" y="2880"/>
              <a:ext cx="392" cy="576"/>
              <a:chOff x="1344" y="2880"/>
              <a:chExt cx="392" cy="576"/>
            </a:xfrm>
          </p:grpSpPr>
          <p:grpSp>
            <p:nvGrpSpPr>
              <p:cNvPr id="31282" name="Group 562">
                <a:extLst>
                  <a:ext uri="{FF2B5EF4-FFF2-40B4-BE49-F238E27FC236}">
                    <a16:creationId xmlns:a16="http://schemas.microsoft.com/office/drawing/2014/main" id="{F3D4BEDC-F01C-CD28-34AB-492543F77248}"/>
                  </a:ext>
                </a:extLst>
              </p:cNvPr>
              <p:cNvGrpSpPr>
                <a:grpSpLocks/>
              </p:cNvGrpSpPr>
              <p:nvPr/>
            </p:nvGrpSpPr>
            <p:grpSpPr bwMode="auto">
              <a:xfrm>
                <a:off x="1360" y="3055"/>
                <a:ext cx="376" cy="401"/>
                <a:chOff x="576" y="3156"/>
                <a:chExt cx="462" cy="493"/>
              </a:xfrm>
            </p:grpSpPr>
            <p:sp>
              <p:nvSpPr>
                <p:cNvPr id="31283" name="Freeform 563">
                  <a:extLst>
                    <a:ext uri="{FF2B5EF4-FFF2-40B4-BE49-F238E27FC236}">
                      <a16:creationId xmlns:a16="http://schemas.microsoft.com/office/drawing/2014/main" id="{44A77462-8248-E25B-CB03-86ACAD387272}"/>
                    </a:ext>
                  </a:extLst>
                </p:cNvPr>
                <p:cNvSpPr>
                  <a:spLocks/>
                </p:cNvSpPr>
                <p:nvPr/>
              </p:nvSpPr>
              <p:spPr bwMode="auto">
                <a:xfrm rot="3009029">
                  <a:off x="796" y="3079"/>
                  <a:ext cx="166" cy="319"/>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284" name="Group 564">
                  <a:extLst>
                    <a:ext uri="{FF2B5EF4-FFF2-40B4-BE49-F238E27FC236}">
                      <a16:creationId xmlns:a16="http://schemas.microsoft.com/office/drawing/2014/main" id="{2A9F43EC-4C10-03BF-C081-FCA5BB5AE0FE}"/>
                    </a:ext>
                  </a:extLst>
                </p:cNvPr>
                <p:cNvGrpSpPr>
                  <a:grpSpLocks/>
                </p:cNvGrpSpPr>
                <p:nvPr/>
              </p:nvGrpSpPr>
              <p:grpSpPr bwMode="auto">
                <a:xfrm flipH="1">
                  <a:off x="576" y="3264"/>
                  <a:ext cx="255" cy="385"/>
                  <a:chOff x="576" y="3264"/>
                  <a:chExt cx="255" cy="385"/>
                </a:xfrm>
              </p:grpSpPr>
              <p:sp>
                <p:nvSpPr>
                  <p:cNvPr id="31285" name="Freeform 565">
                    <a:extLst>
                      <a:ext uri="{FF2B5EF4-FFF2-40B4-BE49-F238E27FC236}">
                        <a16:creationId xmlns:a16="http://schemas.microsoft.com/office/drawing/2014/main" id="{37B39E39-22E8-F1D9-06E1-F9BAA2ECF7EC}"/>
                      </a:ext>
                    </a:extLst>
                  </p:cNvPr>
                  <p:cNvSpPr>
                    <a:spLocks/>
                  </p:cNvSpPr>
                  <p:nvPr/>
                </p:nvSpPr>
                <p:spPr bwMode="auto">
                  <a:xfrm>
                    <a:off x="617" y="3484"/>
                    <a:ext cx="214" cy="165"/>
                  </a:xfrm>
                  <a:custGeom>
                    <a:avLst/>
                    <a:gdLst>
                      <a:gd name="T0" fmla="*/ 0 w 214"/>
                      <a:gd name="T1" fmla="*/ 0 h 165"/>
                      <a:gd name="T2" fmla="*/ 214 w 214"/>
                      <a:gd name="T3" fmla="*/ 21 h 165"/>
                      <a:gd name="T4" fmla="*/ 210 w 214"/>
                      <a:gd name="T5" fmla="*/ 165 h 165"/>
                      <a:gd name="T6" fmla="*/ 0 w 214"/>
                      <a:gd name="T7" fmla="*/ 140 h 165"/>
                      <a:gd name="T8" fmla="*/ 0 w 214"/>
                      <a:gd name="T9" fmla="*/ 0 h 165"/>
                    </a:gdLst>
                    <a:ahLst/>
                    <a:cxnLst>
                      <a:cxn ang="0">
                        <a:pos x="T0" y="T1"/>
                      </a:cxn>
                      <a:cxn ang="0">
                        <a:pos x="T2" y="T3"/>
                      </a:cxn>
                      <a:cxn ang="0">
                        <a:pos x="T4" y="T5"/>
                      </a:cxn>
                      <a:cxn ang="0">
                        <a:pos x="T6" y="T7"/>
                      </a:cxn>
                      <a:cxn ang="0">
                        <a:pos x="T8" y="T9"/>
                      </a:cxn>
                    </a:cxnLst>
                    <a:rect l="0" t="0" r="r" b="b"/>
                    <a:pathLst>
                      <a:path w="214" h="165">
                        <a:moveTo>
                          <a:pt x="0" y="0"/>
                        </a:moveTo>
                        <a:lnTo>
                          <a:pt x="214" y="21"/>
                        </a:lnTo>
                        <a:lnTo>
                          <a:pt x="210" y="165"/>
                        </a:lnTo>
                        <a:lnTo>
                          <a:pt x="0" y="140"/>
                        </a:lnTo>
                        <a:lnTo>
                          <a:pt x="0"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86" name="Freeform 566">
                    <a:extLst>
                      <a:ext uri="{FF2B5EF4-FFF2-40B4-BE49-F238E27FC236}">
                        <a16:creationId xmlns:a16="http://schemas.microsoft.com/office/drawing/2014/main" id="{4F7CD5AA-17E6-EFE9-BDF8-77C48CBE9EE5}"/>
                      </a:ext>
                    </a:extLst>
                  </p:cNvPr>
                  <p:cNvSpPr>
                    <a:spLocks/>
                  </p:cNvSpPr>
                  <p:nvPr/>
                </p:nvSpPr>
                <p:spPr bwMode="auto">
                  <a:xfrm>
                    <a:off x="688" y="3349"/>
                    <a:ext cx="52" cy="211"/>
                  </a:xfrm>
                  <a:custGeom>
                    <a:avLst/>
                    <a:gdLst>
                      <a:gd name="T0" fmla="*/ 0 w 52"/>
                      <a:gd name="T1" fmla="*/ 57 h 211"/>
                      <a:gd name="T2" fmla="*/ 0 w 52"/>
                      <a:gd name="T3" fmla="*/ 207 h 211"/>
                      <a:gd name="T4" fmla="*/ 52 w 52"/>
                      <a:gd name="T5" fmla="*/ 211 h 211"/>
                      <a:gd name="T6" fmla="*/ 51 w 52"/>
                      <a:gd name="T7" fmla="*/ 0 h 211"/>
                      <a:gd name="T8" fmla="*/ 0 w 52"/>
                      <a:gd name="T9" fmla="*/ 57 h 211"/>
                    </a:gdLst>
                    <a:ahLst/>
                    <a:cxnLst>
                      <a:cxn ang="0">
                        <a:pos x="T0" y="T1"/>
                      </a:cxn>
                      <a:cxn ang="0">
                        <a:pos x="T2" y="T3"/>
                      </a:cxn>
                      <a:cxn ang="0">
                        <a:pos x="T4" y="T5"/>
                      </a:cxn>
                      <a:cxn ang="0">
                        <a:pos x="T6" y="T7"/>
                      </a:cxn>
                      <a:cxn ang="0">
                        <a:pos x="T8" y="T9"/>
                      </a:cxn>
                    </a:cxnLst>
                    <a:rect l="0" t="0" r="r" b="b"/>
                    <a:pathLst>
                      <a:path w="52" h="211">
                        <a:moveTo>
                          <a:pt x="0" y="57"/>
                        </a:moveTo>
                        <a:lnTo>
                          <a:pt x="0" y="207"/>
                        </a:lnTo>
                        <a:lnTo>
                          <a:pt x="52" y="211"/>
                        </a:lnTo>
                        <a:lnTo>
                          <a:pt x="51" y="0"/>
                        </a:lnTo>
                        <a:lnTo>
                          <a:pt x="0" y="57"/>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87" name="Freeform 567">
                    <a:extLst>
                      <a:ext uri="{FF2B5EF4-FFF2-40B4-BE49-F238E27FC236}">
                        <a16:creationId xmlns:a16="http://schemas.microsoft.com/office/drawing/2014/main" id="{A44D1053-9976-C5B5-9F7A-121721771B51}"/>
                      </a:ext>
                    </a:extLst>
                  </p:cNvPr>
                  <p:cNvSpPr>
                    <a:spLocks/>
                  </p:cNvSpPr>
                  <p:nvPr/>
                </p:nvSpPr>
                <p:spPr bwMode="auto">
                  <a:xfrm rot="-446074">
                    <a:off x="595" y="3279"/>
                    <a:ext cx="189" cy="186"/>
                  </a:xfrm>
                  <a:custGeom>
                    <a:avLst/>
                    <a:gdLst>
                      <a:gd name="T0" fmla="*/ 150 w 189"/>
                      <a:gd name="T1" fmla="*/ 0 h 186"/>
                      <a:gd name="T2" fmla="*/ 0 w 189"/>
                      <a:gd name="T3" fmla="*/ 147 h 186"/>
                      <a:gd name="T4" fmla="*/ 48 w 189"/>
                      <a:gd name="T5" fmla="*/ 186 h 186"/>
                      <a:gd name="T6" fmla="*/ 189 w 189"/>
                      <a:gd name="T7" fmla="*/ 45 h 186"/>
                      <a:gd name="T8" fmla="*/ 150 w 189"/>
                      <a:gd name="T9" fmla="*/ 0 h 186"/>
                    </a:gdLst>
                    <a:ahLst/>
                    <a:cxnLst>
                      <a:cxn ang="0">
                        <a:pos x="T0" y="T1"/>
                      </a:cxn>
                      <a:cxn ang="0">
                        <a:pos x="T2" y="T3"/>
                      </a:cxn>
                      <a:cxn ang="0">
                        <a:pos x="T4" y="T5"/>
                      </a:cxn>
                      <a:cxn ang="0">
                        <a:pos x="T6" y="T7"/>
                      </a:cxn>
                      <a:cxn ang="0">
                        <a:pos x="T8" y="T9"/>
                      </a:cxn>
                    </a:cxnLst>
                    <a:rect l="0" t="0" r="r" b="b"/>
                    <a:pathLst>
                      <a:path w="189" h="186">
                        <a:moveTo>
                          <a:pt x="150" y="0"/>
                        </a:moveTo>
                        <a:lnTo>
                          <a:pt x="0" y="147"/>
                        </a:lnTo>
                        <a:lnTo>
                          <a:pt x="48" y="186"/>
                        </a:lnTo>
                        <a:lnTo>
                          <a:pt x="189" y="45"/>
                        </a:lnTo>
                        <a:lnTo>
                          <a:pt x="150" y="0"/>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88" name="Line 568">
                    <a:extLst>
                      <a:ext uri="{FF2B5EF4-FFF2-40B4-BE49-F238E27FC236}">
                        <a16:creationId xmlns:a16="http://schemas.microsoft.com/office/drawing/2014/main" id="{B9A2C454-6D39-3740-0E30-AA145BF3AE06}"/>
                      </a:ext>
                    </a:extLst>
                  </p:cNvPr>
                  <p:cNvSpPr>
                    <a:spLocks noChangeShapeType="1"/>
                  </p:cNvSpPr>
                  <p:nvPr/>
                </p:nvSpPr>
                <p:spPr bwMode="auto">
                  <a:xfrm rot="-446074">
                    <a:off x="669" y="3264"/>
                    <a:ext cx="44" cy="3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89" name="Line 569">
                    <a:extLst>
                      <a:ext uri="{FF2B5EF4-FFF2-40B4-BE49-F238E27FC236}">
                        <a16:creationId xmlns:a16="http://schemas.microsoft.com/office/drawing/2014/main" id="{BFCCF1F4-29EC-5D75-3906-24BB8BA9F13B}"/>
                      </a:ext>
                    </a:extLst>
                  </p:cNvPr>
                  <p:cNvSpPr>
                    <a:spLocks noChangeShapeType="1"/>
                  </p:cNvSpPr>
                  <p:nvPr/>
                </p:nvSpPr>
                <p:spPr bwMode="auto">
                  <a:xfrm rot="-446074">
                    <a:off x="576" y="3382"/>
                    <a:ext cx="38" cy="3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290" name="Group 570">
                <a:extLst>
                  <a:ext uri="{FF2B5EF4-FFF2-40B4-BE49-F238E27FC236}">
                    <a16:creationId xmlns:a16="http://schemas.microsoft.com/office/drawing/2014/main" id="{DE844497-EEE6-D9EB-95C7-05929467B6A7}"/>
                  </a:ext>
                </a:extLst>
              </p:cNvPr>
              <p:cNvGrpSpPr>
                <a:grpSpLocks/>
              </p:cNvGrpSpPr>
              <p:nvPr/>
            </p:nvGrpSpPr>
            <p:grpSpPr bwMode="auto">
              <a:xfrm>
                <a:off x="1344" y="2987"/>
                <a:ext cx="141" cy="403"/>
                <a:chOff x="460" y="3016"/>
                <a:chExt cx="173" cy="496"/>
              </a:xfrm>
            </p:grpSpPr>
            <p:sp>
              <p:nvSpPr>
                <p:cNvPr id="31291" name="Line 571">
                  <a:extLst>
                    <a:ext uri="{FF2B5EF4-FFF2-40B4-BE49-F238E27FC236}">
                      <a16:creationId xmlns:a16="http://schemas.microsoft.com/office/drawing/2014/main" id="{67A67B00-C18D-854A-AE12-7980AF79817B}"/>
                    </a:ext>
                  </a:extLst>
                </p:cNvPr>
                <p:cNvSpPr>
                  <a:spLocks noChangeShapeType="1"/>
                </p:cNvSpPr>
                <p:nvPr/>
              </p:nvSpPr>
              <p:spPr bwMode="auto">
                <a:xfrm>
                  <a:off x="472" y="3292"/>
                  <a:ext cx="0" cy="22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292" name="Line 572">
                  <a:extLst>
                    <a:ext uri="{FF2B5EF4-FFF2-40B4-BE49-F238E27FC236}">
                      <a16:creationId xmlns:a16="http://schemas.microsoft.com/office/drawing/2014/main" id="{A09C63A5-F8D2-FA4F-04EA-D5F8FC0CF3C0}"/>
                    </a:ext>
                  </a:extLst>
                </p:cNvPr>
                <p:cNvSpPr>
                  <a:spLocks noChangeShapeType="1"/>
                </p:cNvSpPr>
                <p:nvPr/>
              </p:nvSpPr>
              <p:spPr bwMode="auto">
                <a:xfrm>
                  <a:off x="620" y="3300"/>
                  <a:ext cx="0" cy="20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293" name="Group 573">
                  <a:extLst>
                    <a:ext uri="{FF2B5EF4-FFF2-40B4-BE49-F238E27FC236}">
                      <a16:creationId xmlns:a16="http://schemas.microsoft.com/office/drawing/2014/main" id="{FF675546-733B-9DC5-0D8B-4CAD3BF5AE27}"/>
                    </a:ext>
                  </a:extLst>
                </p:cNvPr>
                <p:cNvGrpSpPr>
                  <a:grpSpLocks/>
                </p:cNvGrpSpPr>
                <p:nvPr/>
              </p:nvGrpSpPr>
              <p:grpSpPr bwMode="auto">
                <a:xfrm>
                  <a:off x="460" y="3016"/>
                  <a:ext cx="173" cy="322"/>
                  <a:chOff x="2496" y="2112"/>
                  <a:chExt cx="181" cy="333"/>
                </a:xfrm>
              </p:grpSpPr>
              <p:sp>
                <p:nvSpPr>
                  <p:cNvPr id="31294" name="Freeform 574">
                    <a:extLst>
                      <a:ext uri="{FF2B5EF4-FFF2-40B4-BE49-F238E27FC236}">
                        <a16:creationId xmlns:a16="http://schemas.microsoft.com/office/drawing/2014/main" id="{E5057751-5A34-F60A-FA81-602DE7A0E798}"/>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95" name="Line 575">
                    <a:extLst>
                      <a:ext uri="{FF2B5EF4-FFF2-40B4-BE49-F238E27FC236}">
                        <a16:creationId xmlns:a16="http://schemas.microsoft.com/office/drawing/2014/main" id="{93E59681-81C9-31CA-C33D-998E688A4FD2}"/>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96" name="Line 576">
                    <a:extLst>
                      <a:ext uri="{FF2B5EF4-FFF2-40B4-BE49-F238E27FC236}">
                        <a16:creationId xmlns:a16="http://schemas.microsoft.com/office/drawing/2014/main" id="{1D29877F-90FB-4F28-01BC-74D41339A2EF}"/>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297" name="Freeform 577">
                <a:extLst>
                  <a:ext uri="{FF2B5EF4-FFF2-40B4-BE49-F238E27FC236}">
                    <a16:creationId xmlns:a16="http://schemas.microsoft.com/office/drawing/2014/main" id="{CCEC551D-3A95-F800-0F9F-9D6EF93DBB7B}"/>
                  </a:ext>
                </a:extLst>
              </p:cNvPr>
              <p:cNvSpPr>
                <a:spLocks/>
              </p:cNvSpPr>
              <p:nvPr/>
            </p:nvSpPr>
            <p:spPr bwMode="auto">
              <a:xfrm rot="-758543">
                <a:off x="1442" y="2880"/>
                <a:ext cx="247" cy="146"/>
              </a:xfrm>
              <a:custGeom>
                <a:avLst/>
                <a:gdLst>
                  <a:gd name="T0" fmla="*/ 0 w 304"/>
                  <a:gd name="T1" fmla="*/ 40 h 180"/>
                  <a:gd name="T2" fmla="*/ 188 w 304"/>
                  <a:gd name="T3" fmla="*/ 52 h 180"/>
                  <a:gd name="T4" fmla="*/ 304 w 304"/>
                  <a:gd name="T5" fmla="*/ 180 h 180"/>
                </a:gdLst>
                <a:ahLst/>
                <a:cxnLst>
                  <a:cxn ang="0">
                    <a:pos x="T0" y="T1"/>
                  </a:cxn>
                  <a:cxn ang="0">
                    <a:pos x="T2" y="T3"/>
                  </a:cxn>
                  <a:cxn ang="0">
                    <a:pos x="T4" y="T5"/>
                  </a:cxn>
                </a:cxnLst>
                <a:rect l="0" t="0" r="r" b="b"/>
                <a:pathLst>
                  <a:path w="304" h="180">
                    <a:moveTo>
                      <a:pt x="0" y="40"/>
                    </a:moveTo>
                    <a:cubicBezTo>
                      <a:pt x="31" y="42"/>
                      <a:pt x="100" y="0"/>
                      <a:pt x="188" y="52"/>
                    </a:cubicBezTo>
                    <a:cubicBezTo>
                      <a:pt x="276" y="104"/>
                      <a:pt x="280" y="153"/>
                      <a:pt x="304" y="180"/>
                    </a:cubicBezTo>
                  </a:path>
                </a:pathLst>
              </a:custGeom>
              <a:noFill/>
              <a:ln w="12700">
                <a:solidFill>
                  <a:schemeClr val="tx1"/>
                </a:solidFill>
                <a:round/>
                <a:headEnd type="none" w="sm" len="sm"/>
                <a:tailEnd type="stealth"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298" name="Text Box 578">
              <a:extLst>
                <a:ext uri="{FF2B5EF4-FFF2-40B4-BE49-F238E27FC236}">
                  <a16:creationId xmlns:a16="http://schemas.microsoft.com/office/drawing/2014/main" id="{A8CE0182-ED9A-2C58-FF5C-3B5837EDEA5F}"/>
                </a:ext>
              </a:extLst>
            </p:cNvPr>
            <p:cNvSpPr txBox="1">
              <a:spLocks noChangeArrowheads="1"/>
            </p:cNvSpPr>
            <p:nvPr/>
          </p:nvSpPr>
          <p:spPr bwMode="auto">
            <a:xfrm>
              <a:off x="1296" y="3486"/>
              <a:ext cx="261" cy="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a:spcBef>
                  <a:spcPct val="50000"/>
                </a:spcBef>
              </a:pPr>
              <a:r>
                <a:rPr lang="en-US" altLang="en-US" sz="800"/>
                <a:t>Drop Out Shoot</a:t>
              </a:r>
            </a:p>
          </p:txBody>
        </p:sp>
      </p:grpSp>
      <p:grpSp>
        <p:nvGrpSpPr>
          <p:cNvPr id="31299" name="Group 579">
            <a:extLst>
              <a:ext uri="{FF2B5EF4-FFF2-40B4-BE49-F238E27FC236}">
                <a16:creationId xmlns:a16="http://schemas.microsoft.com/office/drawing/2014/main" id="{2C4AE45C-C670-9B67-7E09-DAD4726D3224}"/>
              </a:ext>
            </a:extLst>
          </p:cNvPr>
          <p:cNvGrpSpPr>
            <a:grpSpLocks/>
          </p:cNvGrpSpPr>
          <p:nvPr/>
        </p:nvGrpSpPr>
        <p:grpSpPr bwMode="auto">
          <a:xfrm>
            <a:off x="3784600" y="4368800"/>
            <a:ext cx="709613" cy="1189038"/>
            <a:chOff x="1872" y="2832"/>
            <a:chExt cx="447" cy="749"/>
          </a:xfrm>
        </p:grpSpPr>
        <p:grpSp>
          <p:nvGrpSpPr>
            <p:cNvPr id="31300" name="Group 580">
              <a:extLst>
                <a:ext uri="{FF2B5EF4-FFF2-40B4-BE49-F238E27FC236}">
                  <a16:creationId xmlns:a16="http://schemas.microsoft.com/office/drawing/2014/main" id="{58D03C85-C50B-0066-C674-0196079280CC}"/>
                </a:ext>
              </a:extLst>
            </p:cNvPr>
            <p:cNvGrpSpPr>
              <a:grpSpLocks/>
            </p:cNvGrpSpPr>
            <p:nvPr/>
          </p:nvGrpSpPr>
          <p:grpSpPr bwMode="auto">
            <a:xfrm>
              <a:off x="1872" y="2832"/>
              <a:ext cx="419" cy="648"/>
              <a:chOff x="1872" y="2832"/>
              <a:chExt cx="419" cy="648"/>
            </a:xfrm>
          </p:grpSpPr>
          <p:grpSp>
            <p:nvGrpSpPr>
              <p:cNvPr id="31301" name="Group 581">
                <a:extLst>
                  <a:ext uri="{FF2B5EF4-FFF2-40B4-BE49-F238E27FC236}">
                    <a16:creationId xmlns:a16="http://schemas.microsoft.com/office/drawing/2014/main" id="{A4F62763-F539-7A3A-61D8-2AE6D18A7C74}"/>
                  </a:ext>
                </a:extLst>
              </p:cNvPr>
              <p:cNvGrpSpPr>
                <a:grpSpLocks/>
              </p:cNvGrpSpPr>
              <p:nvPr/>
            </p:nvGrpSpPr>
            <p:grpSpPr bwMode="auto">
              <a:xfrm>
                <a:off x="2153" y="2881"/>
                <a:ext cx="138" cy="442"/>
                <a:chOff x="4184" y="2940"/>
                <a:chExt cx="179" cy="576"/>
              </a:xfrm>
            </p:grpSpPr>
            <p:sp>
              <p:nvSpPr>
                <p:cNvPr id="31302" name="Freeform 582">
                  <a:extLst>
                    <a:ext uri="{FF2B5EF4-FFF2-40B4-BE49-F238E27FC236}">
                      <a16:creationId xmlns:a16="http://schemas.microsoft.com/office/drawing/2014/main" id="{D902E0E5-EB60-A3E0-DFFE-04708C4B88FC}"/>
                    </a:ext>
                  </a:extLst>
                </p:cNvPr>
                <p:cNvSpPr>
                  <a:spLocks/>
                </p:cNvSpPr>
                <p:nvPr/>
              </p:nvSpPr>
              <p:spPr bwMode="auto">
                <a:xfrm>
                  <a:off x="4356" y="3154"/>
                  <a:ext cx="1" cy="362"/>
                </a:xfrm>
                <a:custGeom>
                  <a:avLst/>
                  <a:gdLst>
                    <a:gd name="T0" fmla="*/ 1 w 1"/>
                    <a:gd name="T1" fmla="*/ 0 h 362"/>
                    <a:gd name="T2" fmla="*/ 0 w 1"/>
                    <a:gd name="T3" fmla="*/ 362 h 362"/>
                  </a:gdLst>
                  <a:ahLst/>
                  <a:cxnLst>
                    <a:cxn ang="0">
                      <a:pos x="T0" y="T1"/>
                    </a:cxn>
                    <a:cxn ang="0">
                      <a:pos x="T2" y="T3"/>
                    </a:cxn>
                  </a:cxnLst>
                  <a:rect l="0" t="0" r="r" b="b"/>
                  <a:pathLst>
                    <a:path w="1" h="362">
                      <a:moveTo>
                        <a:pt x="1" y="0"/>
                      </a:moveTo>
                      <a:lnTo>
                        <a:pt x="0" y="362"/>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03" name="Freeform 583">
                  <a:extLst>
                    <a:ext uri="{FF2B5EF4-FFF2-40B4-BE49-F238E27FC236}">
                      <a16:creationId xmlns:a16="http://schemas.microsoft.com/office/drawing/2014/main" id="{13A171AC-3C60-C357-AFED-F5A85DD1B2C9}"/>
                    </a:ext>
                  </a:extLst>
                </p:cNvPr>
                <p:cNvSpPr>
                  <a:spLocks/>
                </p:cNvSpPr>
                <p:nvPr/>
              </p:nvSpPr>
              <p:spPr bwMode="auto">
                <a:xfrm>
                  <a:off x="4192" y="3166"/>
                  <a:ext cx="1" cy="342"/>
                </a:xfrm>
                <a:custGeom>
                  <a:avLst/>
                  <a:gdLst>
                    <a:gd name="T0" fmla="*/ 1 w 1"/>
                    <a:gd name="T1" fmla="*/ 0 h 342"/>
                    <a:gd name="T2" fmla="*/ 0 w 1"/>
                    <a:gd name="T3" fmla="*/ 342 h 342"/>
                  </a:gdLst>
                  <a:ahLst/>
                  <a:cxnLst>
                    <a:cxn ang="0">
                      <a:pos x="T0" y="T1"/>
                    </a:cxn>
                    <a:cxn ang="0">
                      <a:pos x="T2" y="T3"/>
                    </a:cxn>
                  </a:cxnLst>
                  <a:rect l="0" t="0" r="r" b="b"/>
                  <a:pathLst>
                    <a:path w="1" h="342">
                      <a:moveTo>
                        <a:pt x="1" y="0"/>
                      </a:moveTo>
                      <a:lnTo>
                        <a:pt x="0" y="342"/>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04" name="Freeform 584">
                  <a:extLst>
                    <a:ext uri="{FF2B5EF4-FFF2-40B4-BE49-F238E27FC236}">
                      <a16:creationId xmlns:a16="http://schemas.microsoft.com/office/drawing/2014/main" id="{25FA7470-DE32-59D0-FD1F-ABB0F6FD0F9F}"/>
                    </a:ext>
                  </a:extLst>
                </p:cNvPr>
                <p:cNvSpPr>
                  <a:spLocks/>
                </p:cNvSpPr>
                <p:nvPr/>
              </p:nvSpPr>
              <p:spPr bwMode="auto">
                <a:xfrm flipH="1">
                  <a:off x="4184" y="2940"/>
                  <a:ext cx="179" cy="307"/>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305" name="Group 585">
                <a:extLst>
                  <a:ext uri="{FF2B5EF4-FFF2-40B4-BE49-F238E27FC236}">
                    <a16:creationId xmlns:a16="http://schemas.microsoft.com/office/drawing/2014/main" id="{41EDB617-EE7D-E9D8-4B5A-43DCCE6D32A2}"/>
                  </a:ext>
                </a:extLst>
              </p:cNvPr>
              <p:cNvGrpSpPr>
                <a:grpSpLocks/>
              </p:cNvGrpSpPr>
              <p:nvPr/>
            </p:nvGrpSpPr>
            <p:grpSpPr bwMode="auto">
              <a:xfrm>
                <a:off x="1872" y="3027"/>
                <a:ext cx="343" cy="453"/>
                <a:chOff x="3818" y="3130"/>
                <a:chExt cx="446" cy="590"/>
              </a:xfrm>
            </p:grpSpPr>
            <p:grpSp>
              <p:nvGrpSpPr>
                <p:cNvPr id="31306" name="Group 586">
                  <a:extLst>
                    <a:ext uri="{FF2B5EF4-FFF2-40B4-BE49-F238E27FC236}">
                      <a16:creationId xmlns:a16="http://schemas.microsoft.com/office/drawing/2014/main" id="{D8CB8BD9-1D2F-B4A9-058B-5C376A048E4C}"/>
                    </a:ext>
                  </a:extLst>
                </p:cNvPr>
                <p:cNvGrpSpPr>
                  <a:grpSpLocks/>
                </p:cNvGrpSpPr>
                <p:nvPr/>
              </p:nvGrpSpPr>
              <p:grpSpPr bwMode="auto">
                <a:xfrm>
                  <a:off x="4021" y="3231"/>
                  <a:ext cx="243" cy="489"/>
                  <a:chOff x="4021" y="3231"/>
                  <a:chExt cx="243" cy="489"/>
                </a:xfrm>
              </p:grpSpPr>
              <p:sp>
                <p:nvSpPr>
                  <p:cNvPr id="31307" name="Freeform 587">
                    <a:extLst>
                      <a:ext uri="{FF2B5EF4-FFF2-40B4-BE49-F238E27FC236}">
                        <a16:creationId xmlns:a16="http://schemas.microsoft.com/office/drawing/2014/main" id="{BF58E6A8-039C-23C4-2B11-30905EAD8DB3}"/>
                      </a:ext>
                    </a:extLst>
                  </p:cNvPr>
                  <p:cNvSpPr>
                    <a:spLocks/>
                  </p:cNvSpPr>
                  <p:nvPr/>
                </p:nvSpPr>
                <p:spPr bwMode="auto">
                  <a:xfrm>
                    <a:off x="4050" y="3555"/>
                    <a:ext cx="214" cy="165"/>
                  </a:xfrm>
                  <a:custGeom>
                    <a:avLst/>
                    <a:gdLst>
                      <a:gd name="T0" fmla="*/ 0 w 214"/>
                      <a:gd name="T1" fmla="*/ 0 h 165"/>
                      <a:gd name="T2" fmla="*/ 214 w 214"/>
                      <a:gd name="T3" fmla="*/ 21 h 165"/>
                      <a:gd name="T4" fmla="*/ 210 w 214"/>
                      <a:gd name="T5" fmla="*/ 165 h 165"/>
                      <a:gd name="T6" fmla="*/ 0 w 214"/>
                      <a:gd name="T7" fmla="*/ 140 h 165"/>
                      <a:gd name="T8" fmla="*/ 0 w 214"/>
                      <a:gd name="T9" fmla="*/ 0 h 165"/>
                    </a:gdLst>
                    <a:ahLst/>
                    <a:cxnLst>
                      <a:cxn ang="0">
                        <a:pos x="T0" y="T1"/>
                      </a:cxn>
                      <a:cxn ang="0">
                        <a:pos x="T2" y="T3"/>
                      </a:cxn>
                      <a:cxn ang="0">
                        <a:pos x="T4" y="T5"/>
                      </a:cxn>
                      <a:cxn ang="0">
                        <a:pos x="T6" y="T7"/>
                      </a:cxn>
                      <a:cxn ang="0">
                        <a:pos x="T8" y="T9"/>
                      </a:cxn>
                    </a:cxnLst>
                    <a:rect l="0" t="0" r="r" b="b"/>
                    <a:pathLst>
                      <a:path w="214" h="165">
                        <a:moveTo>
                          <a:pt x="0" y="0"/>
                        </a:moveTo>
                        <a:lnTo>
                          <a:pt x="214" y="21"/>
                        </a:lnTo>
                        <a:lnTo>
                          <a:pt x="210" y="165"/>
                        </a:lnTo>
                        <a:lnTo>
                          <a:pt x="0" y="140"/>
                        </a:lnTo>
                        <a:lnTo>
                          <a:pt x="0"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08" name="Freeform 588">
                    <a:extLst>
                      <a:ext uri="{FF2B5EF4-FFF2-40B4-BE49-F238E27FC236}">
                        <a16:creationId xmlns:a16="http://schemas.microsoft.com/office/drawing/2014/main" id="{CC198259-CF2A-BB46-F458-FA1B29EC59FF}"/>
                      </a:ext>
                    </a:extLst>
                  </p:cNvPr>
                  <p:cNvSpPr>
                    <a:spLocks/>
                  </p:cNvSpPr>
                  <p:nvPr/>
                </p:nvSpPr>
                <p:spPr bwMode="auto">
                  <a:xfrm>
                    <a:off x="4133" y="3316"/>
                    <a:ext cx="52" cy="296"/>
                  </a:xfrm>
                  <a:custGeom>
                    <a:avLst/>
                    <a:gdLst>
                      <a:gd name="T0" fmla="*/ 0 w 52"/>
                      <a:gd name="T1" fmla="*/ 57 h 296"/>
                      <a:gd name="T2" fmla="*/ 1 w 52"/>
                      <a:gd name="T3" fmla="*/ 296 h 296"/>
                      <a:gd name="T4" fmla="*/ 52 w 52"/>
                      <a:gd name="T5" fmla="*/ 295 h 296"/>
                      <a:gd name="T6" fmla="*/ 51 w 52"/>
                      <a:gd name="T7" fmla="*/ 0 h 296"/>
                      <a:gd name="T8" fmla="*/ 0 w 52"/>
                      <a:gd name="T9" fmla="*/ 57 h 296"/>
                    </a:gdLst>
                    <a:ahLst/>
                    <a:cxnLst>
                      <a:cxn ang="0">
                        <a:pos x="T0" y="T1"/>
                      </a:cxn>
                      <a:cxn ang="0">
                        <a:pos x="T2" y="T3"/>
                      </a:cxn>
                      <a:cxn ang="0">
                        <a:pos x="T4" y="T5"/>
                      </a:cxn>
                      <a:cxn ang="0">
                        <a:pos x="T6" y="T7"/>
                      </a:cxn>
                      <a:cxn ang="0">
                        <a:pos x="T8" y="T9"/>
                      </a:cxn>
                    </a:cxnLst>
                    <a:rect l="0" t="0" r="r" b="b"/>
                    <a:pathLst>
                      <a:path w="52" h="296">
                        <a:moveTo>
                          <a:pt x="0" y="57"/>
                        </a:moveTo>
                        <a:lnTo>
                          <a:pt x="1" y="296"/>
                        </a:lnTo>
                        <a:lnTo>
                          <a:pt x="52" y="295"/>
                        </a:lnTo>
                        <a:lnTo>
                          <a:pt x="51" y="0"/>
                        </a:lnTo>
                        <a:lnTo>
                          <a:pt x="0" y="57"/>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09" name="Freeform 589">
                    <a:extLst>
                      <a:ext uri="{FF2B5EF4-FFF2-40B4-BE49-F238E27FC236}">
                        <a16:creationId xmlns:a16="http://schemas.microsoft.com/office/drawing/2014/main" id="{9D39F1F1-3531-C02F-CCDA-E07DEBBE7A98}"/>
                      </a:ext>
                    </a:extLst>
                  </p:cNvPr>
                  <p:cNvSpPr>
                    <a:spLocks/>
                  </p:cNvSpPr>
                  <p:nvPr/>
                </p:nvSpPr>
                <p:spPr bwMode="auto">
                  <a:xfrm rot="-446074">
                    <a:off x="4040" y="3246"/>
                    <a:ext cx="189" cy="186"/>
                  </a:xfrm>
                  <a:custGeom>
                    <a:avLst/>
                    <a:gdLst>
                      <a:gd name="T0" fmla="*/ 150 w 189"/>
                      <a:gd name="T1" fmla="*/ 0 h 186"/>
                      <a:gd name="T2" fmla="*/ 0 w 189"/>
                      <a:gd name="T3" fmla="*/ 147 h 186"/>
                      <a:gd name="T4" fmla="*/ 48 w 189"/>
                      <a:gd name="T5" fmla="*/ 186 h 186"/>
                      <a:gd name="T6" fmla="*/ 189 w 189"/>
                      <a:gd name="T7" fmla="*/ 45 h 186"/>
                      <a:gd name="T8" fmla="*/ 150 w 189"/>
                      <a:gd name="T9" fmla="*/ 0 h 186"/>
                    </a:gdLst>
                    <a:ahLst/>
                    <a:cxnLst>
                      <a:cxn ang="0">
                        <a:pos x="T0" y="T1"/>
                      </a:cxn>
                      <a:cxn ang="0">
                        <a:pos x="T2" y="T3"/>
                      </a:cxn>
                      <a:cxn ang="0">
                        <a:pos x="T4" y="T5"/>
                      </a:cxn>
                      <a:cxn ang="0">
                        <a:pos x="T6" y="T7"/>
                      </a:cxn>
                      <a:cxn ang="0">
                        <a:pos x="T8" y="T9"/>
                      </a:cxn>
                    </a:cxnLst>
                    <a:rect l="0" t="0" r="r" b="b"/>
                    <a:pathLst>
                      <a:path w="189" h="186">
                        <a:moveTo>
                          <a:pt x="150" y="0"/>
                        </a:moveTo>
                        <a:lnTo>
                          <a:pt x="0" y="147"/>
                        </a:lnTo>
                        <a:lnTo>
                          <a:pt x="48" y="186"/>
                        </a:lnTo>
                        <a:lnTo>
                          <a:pt x="189" y="45"/>
                        </a:lnTo>
                        <a:lnTo>
                          <a:pt x="150" y="0"/>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10" name="Line 590">
                    <a:extLst>
                      <a:ext uri="{FF2B5EF4-FFF2-40B4-BE49-F238E27FC236}">
                        <a16:creationId xmlns:a16="http://schemas.microsoft.com/office/drawing/2014/main" id="{AC51CF9A-27C3-09F2-CB4B-172908BDA7F9}"/>
                      </a:ext>
                    </a:extLst>
                  </p:cNvPr>
                  <p:cNvSpPr>
                    <a:spLocks noChangeShapeType="1"/>
                  </p:cNvSpPr>
                  <p:nvPr/>
                </p:nvSpPr>
                <p:spPr bwMode="auto">
                  <a:xfrm rot="-446074">
                    <a:off x="4114" y="3231"/>
                    <a:ext cx="44" cy="3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11" name="Line 591">
                    <a:extLst>
                      <a:ext uri="{FF2B5EF4-FFF2-40B4-BE49-F238E27FC236}">
                        <a16:creationId xmlns:a16="http://schemas.microsoft.com/office/drawing/2014/main" id="{A2EDA231-F662-2D62-E088-C53711EDB155}"/>
                      </a:ext>
                    </a:extLst>
                  </p:cNvPr>
                  <p:cNvSpPr>
                    <a:spLocks noChangeShapeType="1"/>
                  </p:cNvSpPr>
                  <p:nvPr/>
                </p:nvSpPr>
                <p:spPr bwMode="auto">
                  <a:xfrm rot="-446074">
                    <a:off x="4021" y="3349"/>
                    <a:ext cx="38" cy="3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312" name="Group 592">
                  <a:extLst>
                    <a:ext uri="{FF2B5EF4-FFF2-40B4-BE49-F238E27FC236}">
                      <a16:creationId xmlns:a16="http://schemas.microsoft.com/office/drawing/2014/main" id="{57C072D2-78ED-F9A3-94D6-D20CA9694A52}"/>
                    </a:ext>
                  </a:extLst>
                </p:cNvPr>
                <p:cNvGrpSpPr>
                  <a:grpSpLocks/>
                </p:cNvGrpSpPr>
                <p:nvPr/>
              </p:nvGrpSpPr>
              <p:grpSpPr bwMode="auto">
                <a:xfrm rot="18362009" flipH="1">
                  <a:off x="3880" y="3068"/>
                  <a:ext cx="178" cy="302"/>
                  <a:chOff x="2496" y="2112"/>
                  <a:chExt cx="181" cy="333"/>
                </a:xfrm>
              </p:grpSpPr>
              <p:sp>
                <p:nvSpPr>
                  <p:cNvPr id="31313" name="Freeform 593">
                    <a:extLst>
                      <a:ext uri="{FF2B5EF4-FFF2-40B4-BE49-F238E27FC236}">
                        <a16:creationId xmlns:a16="http://schemas.microsoft.com/office/drawing/2014/main" id="{EC6B6952-2EC0-2E11-CCDB-298C51A478DD}"/>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14" name="Line 594">
                    <a:extLst>
                      <a:ext uri="{FF2B5EF4-FFF2-40B4-BE49-F238E27FC236}">
                        <a16:creationId xmlns:a16="http://schemas.microsoft.com/office/drawing/2014/main" id="{FFF43338-94FA-8776-A69C-E15A611D586A}"/>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15" name="Line 595">
                    <a:extLst>
                      <a:ext uri="{FF2B5EF4-FFF2-40B4-BE49-F238E27FC236}">
                        <a16:creationId xmlns:a16="http://schemas.microsoft.com/office/drawing/2014/main" id="{768FC9C3-1566-9350-B7D9-02D161FA5B58}"/>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316" name="Freeform 596">
                <a:extLst>
                  <a:ext uri="{FF2B5EF4-FFF2-40B4-BE49-F238E27FC236}">
                    <a16:creationId xmlns:a16="http://schemas.microsoft.com/office/drawing/2014/main" id="{6731B47F-8D2B-4962-5BB7-9E4C7DB8B554}"/>
                  </a:ext>
                </a:extLst>
              </p:cNvPr>
              <p:cNvSpPr>
                <a:spLocks/>
              </p:cNvSpPr>
              <p:nvPr/>
            </p:nvSpPr>
            <p:spPr bwMode="auto">
              <a:xfrm rot="21508021" flipH="1">
                <a:off x="1898" y="2832"/>
                <a:ext cx="234" cy="138"/>
              </a:xfrm>
              <a:custGeom>
                <a:avLst/>
                <a:gdLst>
                  <a:gd name="T0" fmla="*/ 0 w 304"/>
                  <a:gd name="T1" fmla="*/ 40 h 180"/>
                  <a:gd name="T2" fmla="*/ 188 w 304"/>
                  <a:gd name="T3" fmla="*/ 52 h 180"/>
                  <a:gd name="T4" fmla="*/ 304 w 304"/>
                  <a:gd name="T5" fmla="*/ 180 h 180"/>
                </a:gdLst>
                <a:ahLst/>
                <a:cxnLst>
                  <a:cxn ang="0">
                    <a:pos x="T0" y="T1"/>
                  </a:cxn>
                  <a:cxn ang="0">
                    <a:pos x="T2" y="T3"/>
                  </a:cxn>
                  <a:cxn ang="0">
                    <a:pos x="T4" y="T5"/>
                  </a:cxn>
                </a:cxnLst>
                <a:rect l="0" t="0" r="r" b="b"/>
                <a:pathLst>
                  <a:path w="304" h="180">
                    <a:moveTo>
                      <a:pt x="0" y="40"/>
                    </a:moveTo>
                    <a:cubicBezTo>
                      <a:pt x="31" y="42"/>
                      <a:pt x="100" y="0"/>
                      <a:pt x="188" y="52"/>
                    </a:cubicBezTo>
                    <a:cubicBezTo>
                      <a:pt x="276" y="104"/>
                      <a:pt x="280" y="153"/>
                      <a:pt x="304" y="180"/>
                    </a:cubicBezTo>
                  </a:path>
                </a:pathLst>
              </a:custGeom>
              <a:noFill/>
              <a:ln w="12700">
                <a:solidFill>
                  <a:schemeClr val="tx1"/>
                </a:solidFill>
                <a:round/>
                <a:headEnd type="none" w="sm" len="sm"/>
                <a:tailEnd type="stealth"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317" name="Text Box 597">
              <a:extLst>
                <a:ext uri="{FF2B5EF4-FFF2-40B4-BE49-F238E27FC236}">
                  <a16:creationId xmlns:a16="http://schemas.microsoft.com/office/drawing/2014/main" id="{27C23144-8098-B516-33A2-EF922EA1F0A4}"/>
                </a:ext>
              </a:extLst>
            </p:cNvPr>
            <p:cNvSpPr txBox="1">
              <a:spLocks noChangeArrowheads="1"/>
            </p:cNvSpPr>
            <p:nvPr/>
          </p:nvSpPr>
          <p:spPr bwMode="auto">
            <a:xfrm>
              <a:off x="2058" y="3504"/>
              <a:ext cx="261" cy="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a:spcBef>
                  <a:spcPct val="50000"/>
                </a:spcBef>
              </a:pPr>
              <a:r>
                <a:rPr lang="en-US" altLang="en-US" sz="800"/>
                <a:t>Drop Out Penalty</a:t>
              </a:r>
            </a:p>
          </p:txBody>
        </p:sp>
      </p:grpSp>
      <p:grpSp>
        <p:nvGrpSpPr>
          <p:cNvPr id="31318" name="Group 598">
            <a:extLst>
              <a:ext uri="{FF2B5EF4-FFF2-40B4-BE49-F238E27FC236}">
                <a16:creationId xmlns:a16="http://schemas.microsoft.com/office/drawing/2014/main" id="{636B4B22-5BA3-7835-75D1-628CD6E1FE06}"/>
              </a:ext>
            </a:extLst>
          </p:cNvPr>
          <p:cNvGrpSpPr>
            <a:grpSpLocks/>
          </p:cNvGrpSpPr>
          <p:nvPr/>
        </p:nvGrpSpPr>
        <p:grpSpPr bwMode="auto">
          <a:xfrm flipH="1">
            <a:off x="1346200" y="4445000"/>
            <a:ext cx="698500" cy="1084263"/>
            <a:chOff x="1296" y="2880"/>
            <a:chExt cx="440" cy="683"/>
          </a:xfrm>
        </p:grpSpPr>
        <p:grpSp>
          <p:nvGrpSpPr>
            <p:cNvPr id="31319" name="Group 599">
              <a:extLst>
                <a:ext uri="{FF2B5EF4-FFF2-40B4-BE49-F238E27FC236}">
                  <a16:creationId xmlns:a16="http://schemas.microsoft.com/office/drawing/2014/main" id="{1A74B04A-2578-4AAB-CA51-5CF7AD4B9F81}"/>
                </a:ext>
              </a:extLst>
            </p:cNvPr>
            <p:cNvGrpSpPr>
              <a:grpSpLocks/>
            </p:cNvGrpSpPr>
            <p:nvPr/>
          </p:nvGrpSpPr>
          <p:grpSpPr bwMode="auto">
            <a:xfrm>
              <a:off x="1344" y="2880"/>
              <a:ext cx="392" cy="576"/>
              <a:chOff x="1344" y="2880"/>
              <a:chExt cx="392" cy="576"/>
            </a:xfrm>
          </p:grpSpPr>
          <p:grpSp>
            <p:nvGrpSpPr>
              <p:cNvPr id="31320" name="Group 600">
                <a:extLst>
                  <a:ext uri="{FF2B5EF4-FFF2-40B4-BE49-F238E27FC236}">
                    <a16:creationId xmlns:a16="http://schemas.microsoft.com/office/drawing/2014/main" id="{608B1FC9-8C64-387C-1353-BBC1434C021F}"/>
                  </a:ext>
                </a:extLst>
              </p:cNvPr>
              <p:cNvGrpSpPr>
                <a:grpSpLocks/>
              </p:cNvGrpSpPr>
              <p:nvPr/>
            </p:nvGrpSpPr>
            <p:grpSpPr bwMode="auto">
              <a:xfrm>
                <a:off x="1360" y="3055"/>
                <a:ext cx="376" cy="401"/>
                <a:chOff x="576" y="3156"/>
                <a:chExt cx="462" cy="493"/>
              </a:xfrm>
            </p:grpSpPr>
            <p:sp>
              <p:nvSpPr>
                <p:cNvPr id="31321" name="Freeform 601">
                  <a:extLst>
                    <a:ext uri="{FF2B5EF4-FFF2-40B4-BE49-F238E27FC236}">
                      <a16:creationId xmlns:a16="http://schemas.microsoft.com/office/drawing/2014/main" id="{4D788F51-A241-4265-673E-0B22B91BBB30}"/>
                    </a:ext>
                  </a:extLst>
                </p:cNvPr>
                <p:cNvSpPr>
                  <a:spLocks/>
                </p:cNvSpPr>
                <p:nvPr/>
              </p:nvSpPr>
              <p:spPr bwMode="auto">
                <a:xfrm rot="3009029">
                  <a:off x="796" y="3079"/>
                  <a:ext cx="166" cy="319"/>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322" name="Group 602">
                  <a:extLst>
                    <a:ext uri="{FF2B5EF4-FFF2-40B4-BE49-F238E27FC236}">
                      <a16:creationId xmlns:a16="http://schemas.microsoft.com/office/drawing/2014/main" id="{382A602E-5BEF-55DB-0372-2815CA8ABE27}"/>
                    </a:ext>
                  </a:extLst>
                </p:cNvPr>
                <p:cNvGrpSpPr>
                  <a:grpSpLocks/>
                </p:cNvGrpSpPr>
                <p:nvPr/>
              </p:nvGrpSpPr>
              <p:grpSpPr bwMode="auto">
                <a:xfrm flipH="1">
                  <a:off x="576" y="3264"/>
                  <a:ext cx="255" cy="385"/>
                  <a:chOff x="576" y="3264"/>
                  <a:chExt cx="255" cy="385"/>
                </a:xfrm>
              </p:grpSpPr>
              <p:sp>
                <p:nvSpPr>
                  <p:cNvPr id="31323" name="Freeform 603">
                    <a:extLst>
                      <a:ext uri="{FF2B5EF4-FFF2-40B4-BE49-F238E27FC236}">
                        <a16:creationId xmlns:a16="http://schemas.microsoft.com/office/drawing/2014/main" id="{4602372D-D823-12D5-0A25-8817FB8E45A9}"/>
                      </a:ext>
                    </a:extLst>
                  </p:cNvPr>
                  <p:cNvSpPr>
                    <a:spLocks/>
                  </p:cNvSpPr>
                  <p:nvPr/>
                </p:nvSpPr>
                <p:spPr bwMode="auto">
                  <a:xfrm>
                    <a:off x="617" y="3484"/>
                    <a:ext cx="214" cy="165"/>
                  </a:xfrm>
                  <a:custGeom>
                    <a:avLst/>
                    <a:gdLst>
                      <a:gd name="T0" fmla="*/ 0 w 214"/>
                      <a:gd name="T1" fmla="*/ 0 h 165"/>
                      <a:gd name="T2" fmla="*/ 214 w 214"/>
                      <a:gd name="T3" fmla="*/ 21 h 165"/>
                      <a:gd name="T4" fmla="*/ 210 w 214"/>
                      <a:gd name="T5" fmla="*/ 165 h 165"/>
                      <a:gd name="T6" fmla="*/ 0 w 214"/>
                      <a:gd name="T7" fmla="*/ 140 h 165"/>
                      <a:gd name="T8" fmla="*/ 0 w 214"/>
                      <a:gd name="T9" fmla="*/ 0 h 165"/>
                    </a:gdLst>
                    <a:ahLst/>
                    <a:cxnLst>
                      <a:cxn ang="0">
                        <a:pos x="T0" y="T1"/>
                      </a:cxn>
                      <a:cxn ang="0">
                        <a:pos x="T2" y="T3"/>
                      </a:cxn>
                      <a:cxn ang="0">
                        <a:pos x="T4" y="T5"/>
                      </a:cxn>
                      <a:cxn ang="0">
                        <a:pos x="T6" y="T7"/>
                      </a:cxn>
                      <a:cxn ang="0">
                        <a:pos x="T8" y="T9"/>
                      </a:cxn>
                    </a:cxnLst>
                    <a:rect l="0" t="0" r="r" b="b"/>
                    <a:pathLst>
                      <a:path w="214" h="165">
                        <a:moveTo>
                          <a:pt x="0" y="0"/>
                        </a:moveTo>
                        <a:lnTo>
                          <a:pt x="214" y="21"/>
                        </a:lnTo>
                        <a:lnTo>
                          <a:pt x="210" y="165"/>
                        </a:lnTo>
                        <a:lnTo>
                          <a:pt x="0" y="140"/>
                        </a:lnTo>
                        <a:lnTo>
                          <a:pt x="0"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24" name="Freeform 604">
                    <a:extLst>
                      <a:ext uri="{FF2B5EF4-FFF2-40B4-BE49-F238E27FC236}">
                        <a16:creationId xmlns:a16="http://schemas.microsoft.com/office/drawing/2014/main" id="{1BF14371-7821-C13A-E70D-D4AE8E7DFBC7}"/>
                      </a:ext>
                    </a:extLst>
                  </p:cNvPr>
                  <p:cNvSpPr>
                    <a:spLocks/>
                  </p:cNvSpPr>
                  <p:nvPr/>
                </p:nvSpPr>
                <p:spPr bwMode="auto">
                  <a:xfrm>
                    <a:off x="688" y="3349"/>
                    <a:ext cx="52" cy="211"/>
                  </a:xfrm>
                  <a:custGeom>
                    <a:avLst/>
                    <a:gdLst>
                      <a:gd name="T0" fmla="*/ 0 w 52"/>
                      <a:gd name="T1" fmla="*/ 57 h 211"/>
                      <a:gd name="T2" fmla="*/ 0 w 52"/>
                      <a:gd name="T3" fmla="*/ 207 h 211"/>
                      <a:gd name="T4" fmla="*/ 52 w 52"/>
                      <a:gd name="T5" fmla="*/ 211 h 211"/>
                      <a:gd name="T6" fmla="*/ 51 w 52"/>
                      <a:gd name="T7" fmla="*/ 0 h 211"/>
                      <a:gd name="T8" fmla="*/ 0 w 52"/>
                      <a:gd name="T9" fmla="*/ 57 h 211"/>
                    </a:gdLst>
                    <a:ahLst/>
                    <a:cxnLst>
                      <a:cxn ang="0">
                        <a:pos x="T0" y="T1"/>
                      </a:cxn>
                      <a:cxn ang="0">
                        <a:pos x="T2" y="T3"/>
                      </a:cxn>
                      <a:cxn ang="0">
                        <a:pos x="T4" y="T5"/>
                      </a:cxn>
                      <a:cxn ang="0">
                        <a:pos x="T6" y="T7"/>
                      </a:cxn>
                      <a:cxn ang="0">
                        <a:pos x="T8" y="T9"/>
                      </a:cxn>
                    </a:cxnLst>
                    <a:rect l="0" t="0" r="r" b="b"/>
                    <a:pathLst>
                      <a:path w="52" h="211">
                        <a:moveTo>
                          <a:pt x="0" y="57"/>
                        </a:moveTo>
                        <a:lnTo>
                          <a:pt x="0" y="207"/>
                        </a:lnTo>
                        <a:lnTo>
                          <a:pt x="52" y="211"/>
                        </a:lnTo>
                        <a:lnTo>
                          <a:pt x="51" y="0"/>
                        </a:lnTo>
                        <a:lnTo>
                          <a:pt x="0" y="57"/>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25" name="Freeform 605">
                    <a:extLst>
                      <a:ext uri="{FF2B5EF4-FFF2-40B4-BE49-F238E27FC236}">
                        <a16:creationId xmlns:a16="http://schemas.microsoft.com/office/drawing/2014/main" id="{E7B8DA71-D9FF-7EE0-C443-6D37458A65F3}"/>
                      </a:ext>
                    </a:extLst>
                  </p:cNvPr>
                  <p:cNvSpPr>
                    <a:spLocks/>
                  </p:cNvSpPr>
                  <p:nvPr/>
                </p:nvSpPr>
                <p:spPr bwMode="auto">
                  <a:xfrm rot="-446074">
                    <a:off x="595" y="3279"/>
                    <a:ext cx="189" cy="186"/>
                  </a:xfrm>
                  <a:custGeom>
                    <a:avLst/>
                    <a:gdLst>
                      <a:gd name="T0" fmla="*/ 150 w 189"/>
                      <a:gd name="T1" fmla="*/ 0 h 186"/>
                      <a:gd name="T2" fmla="*/ 0 w 189"/>
                      <a:gd name="T3" fmla="*/ 147 h 186"/>
                      <a:gd name="T4" fmla="*/ 48 w 189"/>
                      <a:gd name="T5" fmla="*/ 186 h 186"/>
                      <a:gd name="T6" fmla="*/ 189 w 189"/>
                      <a:gd name="T7" fmla="*/ 45 h 186"/>
                      <a:gd name="T8" fmla="*/ 150 w 189"/>
                      <a:gd name="T9" fmla="*/ 0 h 186"/>
                    </a:gdLst>
                    <a:ahLst/>
                    <a:cxnLst>
                      <a:cxn ang="0">
                        <a:pos x="T0" y="T1"/>
                      </a:cxn>
                      <a:cxn ang="0">
                        <a:pos x="T2" y="T3"/>
                      </a:cxn>
                      <a:cxn ang="0">
                        <a:pos x="T4" y="T5"/>
                      </a:cxn>
                      <a:cxn ang="0">
                        <a:pos x="T6" y="T7"/>
                      </a:cxn>
                      <a:cxn ang="0">
                        <a:pos x="T8" y="T9"/>
                      </a:cxn>
                    </a:cxnLst>
                    <a:rect l="0" t="0" r="r" b="b"/>
                    <a:pathLst>
                      <a:path w="189" h="186">
                        <a:moveTo>
                          <a:pt x="150" y="0"/>
                        </a:moveTo>
                        <a:lnTo>
                          <a:pt x="0" y="147"/>
                        </a:lnTo>
                        <a:lnTo>
                          <a:pt x="48" y="186"/>
                        </a:lnTo>
                        <a:lnTo>
                          <a:pt x="189" y="45"/>
                        </a:lnTo>
                        <a:lnTo>
                          <a:pt x="150" y="0"/>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26" name="Line 606">
                    <a:extLst>
                      <a:ext uri="{FF2B5EF4-FFF2-40B4-BE49-F238E27FC236}">
                        <a16:creationId xmlns:a16="http://schemas.microsoft.com/office/drawing/2014/main" id="{D2B122C2-259D-5399-F03C-8D84FF95FEDF}"/>
                      </a:ext>
                    </a:extLst>
                  </p:cNvPr>
                  <p:cNvSpPr>
                    <a:spLocks noChangeShapeType="1"/>
                  </p:cNvSpPr>
                  <p:nvPr/>
                </p:nvSpPr>
                <p:spPr bwMode="auto">
                  <a:xfrm rot="-446074">
                    <a:off x="669" y="3264"/>
                    <a:ext cx="44" cy="3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27" name="Line 607">
                    <a:extLst>
                      <a:ext uri="{FF2B5EF4-FFF2-40B4-BE49-F238E27FC236}">
                        <a16:creationId xmlns:a16="http://schemas.microsoft.com/office/drawing/2014/main" id="{D8686394-D165-FD8A-8370-EA8AB4F0AD2D}"/>
                      </a:ext>
                    </a:extLst>
                  </p:cNvPr>
                  <p:cNvSpPr>
                    <a:spLocks noChangeShapeType="1"/>
                  </p:cNvSpPr>
                  <p:nvPr/>
                </p:nvSpPr>
                <p:spPr bwMode="auto">
                  <a:xfrm rot="-446074">
                    <a:off x="576" y="3382"/>
                    <a:ext cx="38" cy="3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328" name="Group 608">
                <a:extLst>
                  <a:ext uri="{FF2B5EF4-FFF2-40B4-BE49-F238E27FC236}">
                    <a16:creationId xmlns:a16="http://schemas.microsoft.com/office/drawing/2014/main" id="{8C82DF51-5D4B-F501-752C-7F4CB71F082A}"/>
                  </a:ext>
                </a:extLst>
              </p:cNvPr>
              <p:cNvGrpSpPr>
                <a:grpSpLocks/>
              </p:cNvGrpSpPr>
              <p:nvPr/>
            </p:nvGrpSpPr>
            <p:grpSpPr bwMode="auto">
              <a:xfrm>
                <a:off x="1344" y="2987"/>
                <a:ext cx="141" cy="403"/>
                <a:chOff x="460" y="3016"/>
                <a:chExt cx="173" cy="496"/>
              </a:xfrm>
            </p:grpSpPr>
            <p:sp>
              <p:nvSpPr>
                <p:cNvPr id="31329" name="Line 609">
                  <a:extLst>
                    <a:ext uri="{FF2B5EF4-FFF2-40B4-BE49-F238E27FC236}">
                      <a16:creationId xmlns:a16="http://schemas.microsoft.com/office/drawing/2014/main" id="{96BF4E46-9638-CF24-D40F-AE2EAF0B95A1}"/>
                    </a:ext>
                  </a:extLst>
                </p:cNvPr>
                <p:cNvSpPr>
                  <a:spLocks noChangeShapeType="1"/>
                </p:cNvSpPr>
                <p:nvPr/>
              </p:nvSpPr>
              <p:spPr bwMode="auto">
                <a:xfrm>
                  <a:off x="472" y="3292"/>
                  <a:ext cx="0" cy="22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30" name="Line 610">
                  <a:extLst>
                    <a:ext uri="{FF2B5EF4-FFF2-40B4-BE49-F238E27FC236}">
                      <a16:creationId xmlns:a16="http://schemas.microsoft.com/office/drawing/2014/main" id="{4F673286-6714-CE13-A7CC-23B54736D453}"/>
                    </a:ext>
                  </a:extLst>
                </p:cNvPr>
                <p:cNvSpPr>
                  <a:spLocks noChangeShapeType="1"/>
                </p:cNvSpPr>
                <p:nvPr/>
              </p:nvSpPr>
              <p:spPr bwMode="auto">
                <a:xfrm>
                  <a:off x="620" y="3300"/>
                  <a:ext cx="0" cy="20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331" name="Group 611">
                  <a:extLst>
                    <a:ext uri="{FF2B5EF4-FFF2-40B4-BE49-F238E27FC236}">
                      <a16:creationId xmlns:a16="http://schemas.microsoft.com/office/drawing/2014/main" id="{0147F1FA-E076-E387-B480-2A8B5B603B78}"/>
                    </a:ext>
                  </a:extLst>
                </p:cNvPr>
                <p:cNvGrpSpPr>
                  <a:grpSpLocks/>
                </p:cNvGrpSpPr>
                <p:nvPr/>
              </p:nvGrpSpPr>
              <p:grpSpPr bwMode="auto">
                <a:xfrm>
                  <a:off x="460" y="3016"/>
                  <a:ext cx="173" cy="322"/>
                  <a:chOff x="2496" y="2112"/>
                  <a:chExt cx="181" cy="333"/>
                </a:xfrm>
              </p:grpSpPr>
              <p:sp>
                <p:nvSpPr>
                  <p:cNvPr id="31332" name="Freeform 612">
                    <a:extLst>
                      <a:ext uri="{FF2B5EF4-FFF2-40B4-BE49-F238E27FC236}">
                        <a16:creationId xmlns:a16="http://schemas.microsoft.com/office/drawing/2014/main" id="{A64C65A9-EE69-9E27-6F80-5E58BD8E42DF}"/>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33" name="Line 613">
                    <a:extLst>
                      <a:ext uri="{FF2B5EF4-FFF2-40B4-BE49-F238E27FC236}">
                        <a16:creationId xmlns:a16="http://schemas.microsoft.com/office/drawing/2014/main" id="{254B5238-BA2D-AA0B-DB52-F5E13072CC41}"/>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34" name="Line 614">
                    <a:extLst>
                      <a:ext uri="{FF2B5EF4-FFF2-40B4-BE49-F238E27FC236}">
                        <a16:creationId xmlns:a16="http://schemas.microsoft.com/office/drawing/2014/main" id="{E9F6AF8A-92F9-6099-BA1D-C201A1D76080}"/>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335" name="Freeform 615">
                <a:extLst>
                  <a:ext uri="{FF2B5EF4-FFF2-40B4-BE49-F238E27FC236}">
                    <a16:creationId xmlns:a16="http://schemas.microsoft.com/office/drawing/2014/main" id="{F8DD7ACC-0846-8756-2D41-7A0CF416DBB1}"/>
                  </a:ext>
                </a:extLst>
              </p:cNvPr>
              <p:cNvSpPr>
                <a:spLocks/>
              </p:cNvSpPr>
              <p:nvPr/>
            </p:nvSpPr>
            <p:spPr bwMode="auto">
              <a:xfrm rot="-758543">
                <a:off x="1442" y="2880"/>
                <a:ext cx="247" cy="146"/>
              </a:xfrm>
              <a:custGeom>
                <a:avLst/>
                <a:gdLst>
                  <a:gd name="T0" fmla="*/ 0 w 304"/>
                  <a:gd name="T1" fmla="*/ 40 h 180"/>
                  <a:gd name="T2" fmla="*/ 188 w 304"/>
                  <a:gd name="T3" fmla="*/ 52 h 180"/>
                  <a:gd name="T4" fmla="*/ 304 w 304"/>
                  <a:gd name="T5" fmla="*/ 180 h 180"/>
                </a:gdLst>
                <a:ahLst/>
                <a:cxnLst>
                  <a:cxn ang="0">
                    <a:pos x="T0" y="T1"/>
                  </a:cxn>
                  <a:cxn ang="0">
                    <a:pos x="T2" y="T3"/>
                  </a:cxn>
                  <a:cxn ang="0">
                    <a:pos x="T4" y="T5"/>
                  </a:cxn>
                </a:cxnLst>
                <a:rect l="0" t="0" r="r" b="b"/>
                <a:pathLst>
                  <a:path w="304" h="180">
                    <a:moveTo>
                      <a:pt x="0" y="40"/>
                    </a:moveTo>
                    <a:cubicBezTo>
                      <a:pt x="31" y="42"/>
                      <a:pt x="100" y="0"/>
                      <a:pt x="188" y="52"/>
                    </a:cubicBezTo>
                    <a:cubicBezTo>
                      <a:pt x="276" y="104"/>
                      <a:pt x="280" y="153"/>
                      <a:pt x="304" y="180"/>
                    </a:cubicBezTo>
                  </a:path>
                </a:pathLst>
              </a:custGeom>
              <a:noFill/>
              <a:ln w="12700">
                <a:solidFill>
                  <a:schemeClr val="tx1"/>
                </a:solidFill>
                <a:round/>
                <a:headEnd type="none" w="sm" len="sm"/>
                <a:tailEnd type="stealth"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336" name="Text Box 616">
              <a:extLst>
                <a:ext uri="{FF2B5EF4-FFF2-40B4-BE49-F238E27FC236}">
                  <a16:creationId xmlns:a16="http://schemas.microsoft.com/office/drawing/2014/main" id="{15C3B323-5F6F-FF74-190F-D1F92D63323F}"/>
                </a:ext>
              </a:extLst>
            </p:cNvPr>
            <p:cNvSpPr txBox="1">
              <a:spLocks noChangeArrowheads="1"/>
            </p:cNvSpPr>
            <p:nvPr/>
          </p:nvSpPr>
          <p:spPr bwMode="auto">
            <a:xfrm>
              <a:off x="1296" y="3486"/>
              <a:ext cx="261" cy="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a:spcBef>
                  <a:spcPct val="50000"/>
                </a:spcBef>
              </a:pPr>
              <a:r>
                <a:rPr lang="en-US" altLang="en-US" sz="800"/>
                <a:t>Drop Out Shoot</a:t>
              </a:r>
            </a:p>
          </p:txBody>
        </p:sp>
      </p:grpSp>
      <p:grpSp>
        <p:nvGrpSpPr>
          <p:cNvPr id="31337" name="Group 617">
            <a:extLst>
              <a:ext uri="{FF2B5EF4-FFF2-40B4-BE49-F238E27FC236}">
                <a16:creationId xmlns:a16="http://schemas.microsoft.com/office/drawing/2014/main" id="{BBEFA6C4-05CC-F477-C4BD-32E7C29BA44E}"/>
              </a:ext>
            </a:extLst>
          </p:cNvPr>
          <p:cNvGrpSpPr>
            <a:grpSpLocks/>
          </p:cNvGrpSpPr>
          <p:nvPr/>
        </p:nvGrpSpPr>
        <p:grpSpPr bwMode="auto">
          <a:xfrm flipH="1">
            <a:off x="3022600" y="4368800"/>
            <a:ext cx="709613" cy="1189038"/>
            <a:chOff x="1872" y="2832"/>
            <a:chExt cx="447" cy="749"/>
          </a:xfrm>
        </p:grpSpPr>
        <p:grpSp>
          <p:nvGrpSpPr>
            <p:cNvPr id="31338" name="Group 618">
              <a:extLst>
                <a:ext uri="{FF2B5EF4-FFF2-40B4-BE49-F238E27FC236}">
                  <a16:creationId xmlns:a16="http://schemas.microsoft.com/office/drawing/2014/main" id="{F0862E91-23EA-AF1A-45F8-9DB74C804D02}"/>
                </a:ext>
              </a:extLst>
            </p:cNvPr>
            <p:cNvGrpSpPr>
              <a:grpSpLocks/>
            </p:cNvGrpSpPr>
            <p:nvPr/>
          </p:nvGrpSpPr>
          <p:grpSpPr bwMode="auto">
            <a:xfrm>
              <a:off x="1872" y="2832"/>
              <a:ext cx="419" cy="648"/>
              <a:chOff x="1872" y="2832"/>
              <a:chExt cx="419" cy="648"/>
            </a:xfrm>
          </p:grpSpPr>
          <p:grpSp>
            <p:nvGrpSpPr>
              <p:cNvPr id="31339" name="Group 619">
                <a:extLst>
                  <a:ext uri="{FF2B5EF4-FFF2-40B4-BE49-F238E27FC236}">
                    <a16:creationId xmlns:a16="http://schemas.microsoft.com/office/drawing/2014/main" id="{A3D23DA7-329E-D3C0-5581-00B28CC0F17D}"/>
                  </a:ext>
                </a:extLst>
              </p:cNvPr>
              <p:cNvGrpSpPr>
                <a:grpSpLocks/>
              </p:cNvGrpSpPr>
              <p:nvPr/>
            </p:nvGrpSpPr>
            <p:grpSpPr bwMode="auto">
              <a:xfrm>
                <a:off x="2153" y="2881"/>
                <a:ext cx="138" cy="442"/>
                <a:chOff x="4184" y="2940"/>
                <a:chExt cx="179" cy="576"/>
              </a:xfrm>
            </p:grpSpPr>
            <p:sp>
              <p:nvSpPr>
                <p:cNvPr id="31340" name="Freeform 620">
                  <a:extLst>
                    <a:ext uri="{FF2B5EF4-FFF2-40B4-BE49-F238E27FC236}">
                      <a16:creationId xmlns:a16="http://schemas.microsoft.com/office/drawing/2014/main" id="{42ABF3CD-D5FB-2953-C522-B952F0CE74F9}"/>
                    </a:ext>
                  </a:extLst>
                </p:cNvPr>
                <p:cNvSpPr>
                  <a:spLocks/>
                </p:cNvSpPr>
                <p:nvPr/>
              </p:nvSpPr>
              <p:spPr bwMode="auto">
                <a:xfrm>
                  <a:off x="4356" y="3154"/>
                  <a:ext cx="1" cy="362"/>
                </a:xfrm>
                <a:custGeom>
                  <a:avLst/>
                  <a:gdLst>
                    <a:gd name="T0" fmla="*/ 1 w 1"/>
                    <a:gd name="T1" fmla="*/ 0 h 362"/>
                    <a:gd name="T2" fmla="*/ 0 w 1"/>
                    <a:gd name="T3" fmla="*/ 362 h 362"/>
                  </a:gdLst>
                  <a:ahLst/>
                  <a:cxnLst>
                    <a:cxn ang="0">
                      <a:pos x="T0" y="T1"/>
                    </a:cxn>
                    <a:cxn ang="0">
                      <a:pos x="T2" y="T3"/>
                    </a:cxn>
                  </a:cxnLst>
                  <a:rect l="0" t="0" r="r" b="b"/>
                  <a:pathLst>
                    <a:path w="1" h="362">
                      <a:moveTo>
                        <a:pt x="1" y="0"/>
                      </a:moveTo>
                      <a:lnTo>
                        <a:pt x="0" y="362"/>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41" name="Freeform 621">
                  <a:extLst>
                    <a:ext uri="{FF2B5EF4-FFF2-40B4-BE49-F238E27FC236}">
                      <a16:creationId xmlns:a16="http://schemas.microsoft.com/office/drawing/2014/main" id="{15D69FB9-60F9-466F-1756-9E9C26F45D3F}"/>
                    </a:ext>
                  </a:extLst>
                </p:cNvPr>
                <p:cNvSpPr>
                  <a:spLocks/>
                </p:cNvSpPr>
                <p:nvPr/>
              </p:nvSpPr>
              <p:spPr bwMode="auto">
                <a:xfrm>
                  <a:off x="4192" y="3166"/>
                  <a:ext cx="1" cy="342"/>
                </a:xfrm>
                <a:custGeom>
                  <a:avLst/>
                  <a:gdLst>
                    <a:gd name="T0" fmla="*/ 1 w 1"/>
                    <a:gd name="T1" fmla="*/ 0 h 342"/>
                    <a:gd name="T2" fmla="*/ 0 w 1"/>
                    <a:gd name="T3" fmla="*/ 342 h 342"/>
                  </a:gdLst>
                  <a:ahLst/>
                  <a:cxnLst>
                    <a:cxn ang="0">
                      <a:pos x="T0" y="T1"/>
                    </a:cxn>
                    <a:cxn ang="0">
                      <a:pos x="T2" y="T3"/>
                    </a:cxn>
                  </a:cxnLst>
                  <a:rect l="0" t="0" r="r" b="b"/>
                  <a:pathLst>
                    <a:path w="1" h="342">
                      <a:moveTo>
                        <a:pt x="1" y="0"/>
                      </a:moveTo>
                      <a:lnTo>
                        <a:pt x="0" y="342"/>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42" name="Freeform 622">
                  <a:extLst>
                    <a:ext uri="{FF2B5EF4-FFF2-40B4-BE49-F238E27FC236}">
                      <a16:creationId xmlns:a16="http://schemas.microsoft.com/office/drawing/2014/main" id="{42642918-E448-0E15-F2D5-BD9EEFB369C9}"/>
                    </a:ext>
                  </a:extLst>
                </p:cNvPr>
                <p:cNvSpPr>
                  <a:spLocks/>
                </p:cNvSpPr>
                <p:nvPr/>
              </p:nvSpPr>
              <p:spPr bwMode="auto">
                <a:xfrm flipH="1">
                  <a:off x="4184" y="2940"/>
                  <a:ext cx="179" cy="307"/>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343" name="Group 623">
                <a:extLst>
                  <a:ext uri="{FF2B5EF4-FFF2-40B4-BE49-F238E27FC236}">
                    <a16:creationId xmlns:a16="http://schemas.microsoft.com/office/drawing/2014/main" id="{667D350D-99C4-FECD-708C-3CD8EA84FEDA}"/>
                  </a:ext>
                </a:extLst>
              </p:cNvPr>
              <p:cNvGrpSpPr>
                <a:grpSpLocks/>
              </p:cNvGrpSpPr>
              <p:nvPr/>
            </p:nvGrpSpPr>
            <p:grpSpPr bwMode="auto">
              <a:xfrm>
                <a:off x="1872" y="3027"/>
                <a:ext cx="343" cy="453"/>
                <a:chOff x="3818" y="3130"/>
                <a:chExt cx="446" cy="590"/>
              </a:xfrm>
            </p:grpSpPr>
            <p:grpSp>
              <p:nvGrpSpPr>
                <p:cNvPr id="31344" name="Group 624">
                  <a:extLst>
                    <a:ext uri="{FF2B5EF4-FFF2-40B4-BE49-F238E27FC236}">
                      <a16:creationId xmlns:a16="http://schemas.microsoft.com/office/drawing/2014/main" id="{D54CEDD8-F2E7-D522-F56C-D26D43C845A0}"/>
                    </a:ext>
                  </a:extLst>
                </p:cNvPr>
                <p:cNvGrpSpPr>
                  <a:grpSpLocks/>
                </p:cNvGrpSpPr>
                <p:nvPr/>
              </p:nvGrpSpPr>
              <p:grpSpPr bwMode="auto">
                <a:xfrm>
                  <a:off x="4021" y="3231"/>
                  <a:ext cx="243" cy="489"/>
                  <a:chOff x="4021" y="3231"/>
                  <a:chExt cx="243" cy="489"/>
                </a:xfrm>
              </p:grpSpPr>
              <p:sp>
                <p:nvSpPr>
                  <p:cNvPr id="31345" name="Freeform 625">
                    <a:extLst>
                      <a:ext uri="{FF2B5EF4-FFF2-40B4-BE49-F238E27FC236}">
                        <a16:creationId xmlns:a16="http://schemas.microsoft.com/office/drawing/2014/main" id="{D98BE674-BB7C-2971-9595-5F3491B227F8}"/>
                      </a:ext>
                    </a:extLst>
                  </p:cNvPr>
                  <p:cNvSpPr>
                    <a:spLocks/>
                  </p:cNvSpPr>
                  <p:nvPr/>
                </p:nvSpPr>
                <p:spPr bwMode="auto">
                  <a:xfrm>
                    <a:off x="4050" y="3555"/>
                    <a:ext cx="214" cy="165"/>
                  </a:xfrm>
                  <a:custGeom>
                    <a:avLst/>
                    <a:gdLst>
                      <a:gd name="T0" fmla="*/ 0 w 214"/>
                      <a:gd name="T1" fmla="*/ 0 h 165"/>
                      <a:gd name="T2" fmla="*/ 214 w 214"/>
                      <a:gd name="T3" fmla="*/ 21 h 165"/>
                      <a:gd name="T4" fmla="*/ 210 w 214"/>
                      <a:gd name="T5" fmla="*/ 165 h 165"/>
                      <a:gd name="T6" fmla="*/ 0 w 214"/>
                      <a:gd name="T7" fmla="*/ 140 h 165"/>
                      <a:gd name="T8" fmla="*/ 0 w 214"/>
                      <a:gd name="T9" fmla="*/ 0 h 165"/>
                    </a:gdLst>
                    <a:ahLst/>
                    <a:cxnLst>
                      <a:cxn ang="0">
                        <a:pos x="T0" y="T1"/>
                      </a:cxn>
                      <a:cxn ang="0">
                        <a:pos x="T2" y="T3"/>
                      </a:cxn>
                      <a:cxn ang="0">
                        <a:pos x="T4" y="T5"/>
                      </a:cxn>
                      <a:cxn ang="0">
                        <a:pos x="T6" y="T7"/>
                      </a:cxn>
                      <a:cxn ang="0">
                        <a:pos x="T8" y="T9"/>
                      </a:cxn>
                    </a:cxnLst>
                    <a:rect l="0" t="0" r="r" b="b"/>
                    <a:pathLst>
                      <a:path w="214" h="165">
                        <a:moveTo>
                          <a:pt x="0" y="0"/>
                        </a:moveTo>
                        <a:lnTo>
                          <a:pt x="214" y="21"/>
                        </a:lnTo>
                        <a:lnTo>
                          <a:pt x="210" y="165"/>
                        </a:lnTo>
                        <a:lnTo>
                          <a:pt x="0" y="140"/>
                        </a:lnTo>
                        <a:lnTo>
                          <a:pt x="0"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46" name="Freeform 626">
                    <a:extLst>
                      <a:ext uri="{FF2B5EF4-FFF2-40B4-BE49-F238E27FC236}">
                        <a16:creationId xmlns:a16="http://schemas.microsoft.com/office/drawing/2014/main" id="{378F5AF0-CE16-A3AC-459B-94883D1F46FC}"/>
                      </a:ext>
                    </a:extLst>
                  </p:cNvPr>
                  <p:cNvSpPr>
                    <a:spLocks/>
                  </p:cNvSpPr>
                  <p:nvPr/>
                </p:nvSpPr>
                <p:spPr bwMode="auto">
                  <a:xfrm>
                    <a:off x="4133" y="3316"/>
                    <a:ext cx="52" cy="296"/>
                  </a:xfrm>
                  <a:custGeom>
                    <a:avLst/>
                    <a:gdLst>
                      <a:gd name="T0" fmla="*/ 0 w 52"/>
                      <a:gd name="T1" fmla="*/ 57 h 296"/>
                      <a:gd name="T2" fmla="*/ 1 w 52"/>
                      <a:gd name="T3" fmla="*/ 296 h 296"/>
                      <a:gd name="T4" fmla="*/ 52 w 52"/>
                      <a:gd name="T5" fmla="*/ 295 h 296"/>
                      <a:gd name="T6" fmla="*/ 51 w 52"/>
                      <a:gd name="T7" fmla="*/ 0 h 296"/>
                      <a:gd name="T8" fmla="*/ 0 w 52"/>
                      <a:gd name="T9" fmla="*/ 57 h 296"/>
                    </a:gdLst>
                    <a:ahLst/>
                    <a:cxnLst>
                      <a:cxn ang="0">
                        <a:pos x="T0" y="T1"/>
                      </a:cxn>
                      <a:cxn ang="0">
                        <a:pos x="T2" y="T3"/>
                      </a:cxn>
                      <a:cxn ang="0">
                        <a:pos x="T4" y="T5"/>
                      </a:cxn>
                      <a:cxn ang="0">
                        <a:pos x="T6" y="T7"/>
                      </a:cxn>
                      <a:cxn ang="0">
                        <a:pos x="T8" y="T9"/>
                      </a:cxn>
                    </a:cxnLst>
                    <a:rect l="0" t="0" r="r" b="b"/>
                    <a:pathLst>
                      <a:path w="52" h="296">
                        <a:moveTo>
                          <a:pt x="0" y="57"/>
                        </a:moveTo>
                        <a:lnTo>
                          <a:pt x="1" y="296"/>
                        </a:lnTo>
                        <a:lnTo>
                          <a:pt x="52" y="295"/>
                        </a:lnTo>
                        <a:lnTo>
                          <a:pt x="51" y="0"/>
                        </a:lnTo>
                        <a:lnTo>
                          <a:pt x="0" y="57"/>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47" name="Freeform 627">
                    <a:extLst>
                      <a:ext uri="{FF2B5EF4-FFF2-40B4-BE49-F238E27FC236}">
                        <a16:creationId xmlns:a16="http://schemas.microsoft.com/office/drawing/2014/main" id="{EC2F141D-0A40-0571-D9F5-45B6707D67BD}"/>
                      </a:ext>
                    </a:extLst>
                  </p:cNvPr>
                  <p:cNvSpPr>
                    <a:spLocks/>
                  </p:cNvSpPr>
                  <p:nvPr/>
                </p:nvSpPr>
                <p:spPr bwMode="auto">
                  <a:xfrm rot="-446074">
                    <a:off x="4040" y="3246"/>
                    <a:ext cx="189" cy="186"/>
                  </a:xfrm>
                  <a:custGeom>
                    <a:avLst/>
                    <a:gdLst>
                      <a:gd name="T0" fmla="*/ 150 w 189"/>
                      <a:gd name="T1" fmla="*/ 0 h 186"/>
                      <a:gd name="T2" fmla="*/ 0 w 189"/>
                      <a:gd name="T3" fmla="*/ 147 h 186"/>
                      <a:gd name="T4" fmla="*/ 48 w 189"/>
                      <a:gd name="T5" fmla="*/ 186 h 186"/>
                      <a:gd name="T6" fmla="*/ 189 w 189"/>
                      <a:gd name="T7" fmla="*/ 45 h 186"/>
                      <a:gd name="T8" fmla="*/ 150 w 189"/>
                      <a:gd name="T9" fmla="*/ 0 h 186"/>
                    </a:gdLst>
                    <a:ahLst/>
                    <a:cxnLst>
                      <a:cxn ang="0">
                        <a:pos x="T0" y="T1"/>
                      </a:cxn>
                      <a:cxn ang="0">
                        <a:pos x="T2" y="T3"/>
                      </a:cxn>
                      <a:cxn ang="0">
                        <a:pos x="T4" y="T5"/>
                      </a:cxn>
                      <a:cxn ang="0">
                        <a:pos x="T6" y="T7"/>
                      </a:cxn>
                      <a:cxn ang="0">
                        <a:pos x="T8" y="T9"/>
                      </a:cxn>
                    </a:cxnLst>
                    <a:rect l="0" t="0" r="r" b="b"/>
                    <a:pathLst>
                      <a:path w="189" h="186">
                        <a:moveTo>
                          <a:pt x="150" y="0"/>
                        </a:moveTo>
                        <a:lnTo>
                          <a:pt x="0" y="147"/>
                        </a:lnTo>
                        <a:lnTo>
                          <a:pt x="48" y="186"/>
                        </a:lnTo>
                        <a:lnTo>
                          <a:pt x="189" y="45"/>
                        </a:lnTo>
                        <a:lnTo>
                          <a:pt x="150" y="0"/>
                        </a:lnTo>
                        <a:close/>
                      </a:path>
                    </a:pathLst>
                  </a:custGeom>
                  <a:solidFill>
                    <a:schemeClr val="bg2"/>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48" name="Line 628">
                    <a:extLst>
                      <a:ext uri="{FF2B5EF4-FFF2-40B4-BE49-F238E27FC236}">
                        <a16:creationId xmlns:a16="http://schemas.microsoft.com/office/drawing/2014/main" id="{5FF9E754-EB2C-48BA-7AFF-C422BC5A3A21}"/>
                      </a:ext>
                    </a:extLst>
                  </p:cNvPr>
                  <p:cNvSpPr>
                    <a:spLocks noChangeShapeType="1"/>
                  </p:cNvSpPr>
                  <p:nvPr/>
                </p:nvSpPr>
                <p:spPr bwMode="auto">
                  <a:xfrm rot="-446074">
                    <a:off x="4114" y="3231"/>
                    <a:ext cx="44" cy="3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49" name="Line 629">
                    <a:extLst>
                      <a:ext uri="{FF2B5EF4-FFF2-40B4-BE49-F238E27FC236}">
                        <a16:creationId xmlns:a16="http://schemas.microsoft.com/office/drawing/2014/main" id="{02EBC4EC-221E-938C-3C0B-F3FBEDD37DF3}"/>
                      </a:ext>
                    </a:extLst>
                  </p:cNvPr>
                  <p:cNvSpPr>
                    <a:spLocks noChangeShapeType="1"/>
                  </p:cNvSpPr>
                  <p:nvPr/>
                </p:nvSpPr>
                <p:spPr bwMode="auto">
                  <a:xfrm rot="-446074">
                    <a:off x="4021" y="3349"/>
                    <a:ext cx="38" cy="3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350" name="Group 630">
                  <a:extLst>
                    <a:ext uri="{FF2B5EF4-FFF2-40B4-BE49-F238E27FC236}">
                      <a16:creationId xmlns:a16="http://schemas.microsoft.com/office/drawing/2014/main" id="{6752FD3B-74DA-1002-0B12-7DD3BEF08F39}"/>
                    </a:ext>
                  </a:extLst>
                </p:cNvPr>
                <p:cNvGrpSpPr>
                  <a:grpSpLocks/>
                </p:cNvGrpSpPr>
                <p:nvPr/>
              </p:nvGrpSpPr>
              <p:grpSpPr bwMode="auto">
                <a:xfrm rot="18362009" flipH="1">
                  <a:off x="3880" y="3068"/>
                  <a:ext cx="178" cy="302"/>
                  <a:chOff x="2496" y="2112"/>
                  <a:chExt cx="181" cy="333"/>
                </a:xfrm>
              </p:grpSpPr>
              <p:sp>
                <p:nvSpPr>
                  <p:cNvPr id="31351" name="Freeform 631">
                    <a:extLst>
                      <a:ext uri="{FF2B5EF4-FFF2-40B4-BE49-F238E27FC236}">
                        <a16:creationId xmlns:a16="http://schemas.microsoft.com/office/drawing/2014/main" id="{40B2C721-DE3E-8557-B1A1-4D5539C22C00}"/>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52" name="Line 632">
                    <a:extLst>
                      <a:ext uri="{FF2B5EF4-FFF2-40B4-BE49-F238E27FC236}">
                        <a16:creationId xmlns:a16="http://schemas.microsoft.com/office/drawing/2014/main" id="{A92811F2-1CA2-A02B-E658-E1B2E2D81267}"/>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53" name="Line 633">
                    <a:extLst>
                      <a:ext uri="{FF2B5EF4-FFF2-40B4-BE49-F238E27FC236}">
                        <a16:creationId xmlns:a16="http://schemas.microsoft.com/office/drawing/2014/main" id="{23277027-DD6D-831C-BF29-183402169B77}"/>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354" name="Freeform 634">
                <a:extLst>
                  <a:ext uri="{FF2B5EF4-FFF2-40B4-BE49-F238E27FC236}">
                    <a16:creationId xmlns:a16="http://schemas.microsoft.com/office/drawing/2014/main" id="{9B9D6DEE-8CC7-AAD6-D540-EEFCCED70F3E}"/>
                  </a:ext>
                </a:extLst>
              </p:cNvPr>
              <p:cNvSpPr>
                <a:spLocks/>
              </p:cNvSpPr>
              <p:nvPr/>
            </p:nvSpPr>
            <p:spPr bwMode="auto">
              <a:xfrm rot="21508021" flipH="1">
                <a:off x="1898" y="2832"/>
                <a:ext cx="234" cy="138"/>
              </a:xfrm>
              <a:custGeom>
                <a:avLst/>
                <a:gdLst>
                  <a:gd name="T0" fmla="*/ 0 w 304"/>
                  <a:gd name="T1" fmla="*/ 40 h 180"/>
                  <a:gd name="T2" fmla="*/ 188 w 304"/>
                  <a:gd name="T3" fmla="*/ 52 h 180"/>
                  <a:gd name="T4" fmla="*/ 304 w 304"/>
                  <a:gd name="T5" fmla="*/ 180 h 180"/>
                </a:gdLst>
                <a:ahLst/>
                <a:cxnLst>
                  <a:cxn ang="0">
                    <a:pos x="T0" y="T1"/>
                  </a:cxn>
                  <a:cxn ang="0">
                    <a:pos x="T2" y="T3"/>
                  </a:cxn>
                  <a:cxn ang="0">
                    <a:pos x="T4" y="T5"/>
                  </a:cxn>
                </a:cxnLst>
                <a:rect l="0" t="0" r="r" b="b"/>
                <a:pathLst>
                  <a:path w="304" h="180">
                    <a:moveTo>
                      <a:pt x="0" y="40"/>
                    </a:moveTo>
                    <a:cubicBezTo>
                      <a:pt x="31" y="42"/>
                      <a:pt x="100" y="0"/>
                      <a:pt x="188" y="52"/>
                    </a:cubicBezTo>
                    <a:cubicBezTo>
                      <a:pt x="276" y="104"/>
                      <a:pt x="280" y="153"/>
                      <a:pt x="304" y="180"/>
                    </a:cubicBezTo>
                  </a:path>
                </a:pathLst>
              </a:custGeom>
              <a:noFill/>
              <a:ln w="12700">
                <a:solidFill>
                  <a:schemeClr val="tx1"/>
                </a:solidFill>
                <a:round/>
                <a:headEnd type="none" w="sm" len="sm"/>
                <a:tailEnd type="stealth"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355" name="Text Box 635">
              <a:extLst>
                <a:ext uri="{FF2B5EF4-FFF2-40B4-BE49-F238E27FC236}">
                  <a16:creationId xmlns:a16="http://schemas.microsoft.com/office/drawing/2014/main" id="{5CAE1BF4-888E-966B-50AE-EF5F1421C888}"/>
                </a:ext>
              </a:extLst>
            </p:cNvPr>
            <p:cNvSpPr txBox="1">
              <a:spLocks noChangeArrowheads="1"/>
            </p:cNvSpPr>
            <p:nvPr/>
          </p:nvSpPr>
          <p:spPr bwMode="auto">
            <a:xfrm>
              <a:off x="2058" y="3504"/>
              <a:ext cx="261" cy="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a:spcBef>
                  <a:spcPct val="50000"/>
                </a:spcBef>
              </a:pPr>
              <a:r>
                <a:rPr lang="en-US" altLang="en-US" sz="800"/>
                <a:t>Drop Out Penalty</a:t>
              </a:r>
            </a:p>
          </p:txBody>
        </p:sp>
      </p:grpSp>
      <p:grpSp>
        <p:nvGrpSpPr>
          <p:cNvPr id="31356" name="Group 636">
            <a:extLst>
              <a:ext uri="{FF2B5EF4-FFF2-40B4-BE49-F238E27FC236}">
                <a16:creationId xmlns:a16="http://schemas.microsoft.com/office/drawing/2014/main" id="{EA88D29D-39A3-9FA4-57FA-592BFC5C328F}"/>
              </a:ext>
            </a:extLst>
          </p:cNvPr>
          <p:cNvGrpSpPr>
            <a:grpSpLocks/>
          </p:cNvGrpSpPr>
          <p:nvPr/>
        </p:nvGrpSpPr>
        <p:grpSpPr bwMode="auto">
          <a:xfrm>
            <a:off x="6400800" y="6477000"/>
            <a:ext cx="750888" cy="917575"/>
            <a:chOff x="3024" y="2832"/>
            <a:chExt cx="473" cy="578"/>
          </a:xfrm>
        </p:grpSpPr>
        <p:grpSp>
          <p:nvGrpSpPr>
            <p:cNvPr id="31357" name="Group 637">
              <a:extLst>
                <a:ext uri="{FF2B5EF4-FFF2-40B4-BE49-F238E27FC236}">
                  <a16:creationId xmlns:a16="http://schemas.microsoft.com/office/drawing/2014/main" id="{7BB1A9B3-E691-2C5D-AD4B-B931010384B1}"/>
                </a:ext>
              </a:extLst>
            </p:cNvPr>
            <p:cNvGrpSpPr>
              <a:grpSpLocks/>
            </p:cNvGrpSpPr>
            <p:nvPr/>
          </p:nvGrpSpPr>
          <p:grpSpPr bwMode="auto">
            <a:xfrm flipH="1">
              <a:off x="3024" y="2832"/>
              <a:ext cx="473" cy="472"/>
              <a:chOff x="2687" y="3583"/>
              <a:chExt cx="473" cy="472"/>
            </a:xfrm>
          </p:grpSpPr>
          <p:sp>
            <p:nvSpPr>
              <p:cNvPr id="31358" name="Freeform 638">
                <a:extLst>
                  <a:ext uri="{FF2B5EF4-FFF2-40B4-BE49-F238E27FC236}">
                    <a16:creationId xmlns:a16="http://schemas.microsoft.com/office/drawing/2014/main" id="{9B4A4DE9-AF8B-1904-C8DF-4717DA4026C8}"/>
                  </a:ext>
                </a:extLst>
              </p:cNvPr>
              <p:cNvSpPr>
                <a:spLocks/>
              </p:cNvSpPr>
              <p:nvPr/>
            </p:nvSpPr>
            <p:spPr bwMode="auto">
              <a:xfrm>
                <a:off x="3071" y="3583"/>
                <a:ext cx="89" cy="395"/>
              </a:xfrm>
              <a:custGeom>
                <a:avLst/>
                <a:gdLst>
                  <a:gd name="T0" fmla="*/ 0 w 89"/>
                  <a:gd name="T1" fmla="*/ 275 h 395"/>
                  <a:gd name="T2" fmla="*/ 0 w 89"/>
                  <a:gd name="T3" fmla="*/ 75 h 395"/>
                  <a:gd name="T4" fmla="*/ 16 w 89"/>
                  <a:gd name="T5" fmla="*/ 55 h 395"/>
                  <a:gd name="T6" fmla="*/ 30 w 89"/>
                  <a:gd name="T7" fmla="*/ 71 h 395"/>
                  <a:gd name="T8" fmla="*/ 30 w 89"/>
                  <a:gd name="T9" fmla="*/ 0 h 395"/>
                  <a:gd name="T10" fmla="*/ 59 w 89"/>
                  <a:gd name="T11" fmla="*/ 27 h 395"/>
                  <a:gd name="T12" fmla="*/ 59 w 89"/>
                  <a:gd name="T13" fmla="*/ 97 h 395"/>
                  <a:gd name="T14" fmla="*/ 79 w 89"/>
                  <a:gd name="T15" fmla="*/ 121 h 395"/>
                  <a:gd name="T16" fmla="*/ 89 w 89"/>
                  <a:gd name="T17" fmla="*/ 148 h 395"/>
                  <a:gd name="T18" fmla="*/ 89 w 89"/>
                  <a:gd name="T19" fmla="*/ 355 h 395"/>
                  <a:gd name="T20" fmla="*/ 70 w 89"/>
                  <a:gd name="T21" fmla="*/ 395 h 395"/>
                  <a:gd name="T22" fmla="*/ 12 w 89"/>
                  <a:gd name="T23" fmla="*/ 332 h 395"/>
                  <a:gd name="T24" fmla="*/ 0 w 89"/>
                  <a:gd name="T25" fmla="*/ 275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395">
                    <a:moveTo>
                      <a:pt x="0" y="275"/>
                    </a:moveTo>
                    <a:lnTo>
                      <a:pt x="0" y="75"/>
                    </a:lnTo>
                    <a:lnTo>
                      <a:pt x="16" y="55"/>
                    </a:lnTo>
                    <a:lnTo>
                      <a:pt x="30" y="71"/>
                    </a:lnTo>
                    <a:lnTo>
                      <a:pt x="30" y="0"/>
                    </a:lnTo>
                    <a:lnTo>
                      <a:pt x="59" y="27"/>
                    </a:lnTo>
                    <a:lnTo>
                      <a:pt x="59" y="97"/>
                    </a:lnTo>
                    <a:lnTo>
                      <a:pt x="79" y="121"/>
                    </a:lnTo>
                    <a:lnTo>
                      <a:pt x="89" y="148"/>
                    </a:lnTo>
                    <a:lnTo>
                      <a:pt x="89" y="355"/>
                    </a:lnTo>
                    <a:lnTo>
                      <a:pt x="70" y="395"/>
                    </a:lnTo>
                    <a:lnTo>
                      <a:pt x="12" y="332"/>
                    </a:lnTo>
                    <a:lnTo>
                      <a:pt x="0" y="275"/>
                    </a:lnTo>
                    <a:close/>
                  </a:path>
                </a:pathLst>
              </a:custGeom>
              <a:solidFill>
                <a:srgbClr val="EBB884"/>
              </a:solidFill>
              <a:ln w="1588">
                <a:solidFill>
                  <a:srgbClr val="000000"/>
                </a:solidFill>
                <a:prstDash val="solid"/>
                <a:round/>
                <a:headEnd/>
                <a:tailEnd/>
              </a:ln>
            </p:spPr>
            <p:txBody>
              <a:bodyPr/>
              <a:lstStyle/>
              <a:p>
                <a:endParaRPr lang="en-GB"/>
              </a:p>
            </p:txBody>
          </p:sp>
          <p:sp>
            <p:nvSpPr>
              <p:cNvPr id="31359" name="Freeform 639">
                <a:extLst>
                  <a:ext uri="{FF2B5EF4-FFF2-40B4-BE49-F238E27FC236}">
                    <a16:creationId xmlns:a16="http://schemas.microsoft.com/office/drawing/2014/main" id="{9DDB6B39-BB5A-AAF7-9C8B-57F219CF2E33}"/>
                  </a:ext>
                </a:extLst>
              </p:cNvPr>
              <p:cNvSpPr>
                <a:spLocks/>
              </p:cNvSpPr>
              <p:nvPr/>
            </p:nvSpPr>
            <p:spPr bwMode="auto">
              <a:xfrm>
                <a:off x="2687" y="3941"/>
                <a:ext cx="319" cy="114"/>
              </a:xfrm>
              <a:custGeom>
                <a:avLst/>
                <a:gdLst>
                  <a:gd name="T0" fmla="*/ 228 w 319"/>
                  <a:gd name="T1" fmla="*/ 114 h 114"/>
                  <a:gd name="T2" fmla="*/ 31 w 319"/>
                  <a:gd name="T3" fmla="*/ 85 h 114"/>
                  <a:gd name="T4" fmla="*/ 16 w 319"/>
                  <a:gd name="T5" fmla="*/ 66 h 114"/>
                  <a:gd name="T6" fmla="*/ 39 w 319"/>
                  <a:gd name="T7" fmla="*/ 48 h 114"/>
                  <a:gd name="T8" fmla="*/ 0 w 319"/>
                  <a:gd name="T9" fmla="*/ 40 h 114"/>
                  <a:gd name="T10" fmla="*/ 22 w 319"/>
                  <a:gd name="T11" fmla="*/ 19 h 114"/>
                  <a:gd name="T12" fmla="*/ 67 w 319"/>
                  <a:gd name="T13" fmla="*/ 24 h 114"/>
                  <a:gd name="T14" fmla="*/ 88 w 319"/>
                  <a:gd name="T15" fmla="*/ 4 h 114"/>
                  <a:gd name="T16" fmla="*/ 115 w 319"/>
                  <a:gd name="T17" fmla="*/ 0 h 114"/>
                  <a:gd name="T18" fmla="*/ 300 w 319"/>
                  <a:gd name="T19" fmla="*/ 31 h 114"/>
                  <a:gd name="T20" fmla="*/ 319 w 319"/>
                  <a:gd name="T21" fmla="*/ 60 h 114"/>
                  <a:gd name="T22" fmla="*/ 283 w 319"/>
                  <a:gd name="T23" fmla="*/ 109 h 114"/>
                  <a:gd name="T24" fmla="*/ 228 w 319"/>
                  <a:gd name="T2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9" h="114">
                    <a:moveTo>
                      <a:pt x="228" y="114"/>
                    </a:moveTo>
                    <a:lnTo>
                      <a:pt x="31" y="85"/>
                    </a:lnTo>
                    <a:lnTo>
                      <a:pt x="16" y="66"/>
                    </a:lnTo>
                    <a:lnTo>
                      <a:pt x="39" y="48"/>
                    </a:lnTo>
                    <a:lnTo>
                      <a:pt x="0" y="40"/>
                    </a:lnTo>
                    <a:lnTo>
                      <a:pt x="22" y="19"/>
                    </a:lnTo>
                    <a:lnTo>
                      <a:pt x="67" y="24"/>
                    </a:lnTo>
                    <a:lnTo>
                      <a:pt x="88" y="4"/>
                    </a:lnTo>
                    <a:lnTo>
                      <a:pt x="115" y="0"/>
                    </a:lnTo>
                    <a:lnTo>
                      <a:pt x="300" y="31"/>
                    </a:lnTo>
                    <a:lnTo>
                      <a:pt x="319" y="60"/>
                    </a:lnTo>
                    <a:lnTo>
                      <a:pt x="283" y="109"/>
                    </a:lnTo>
                    <a:lnTo>
                      <a:pt x="228" y="114"/>
                    </a:lnTo>
                    <a:close/>
                  </a:path>
                </a:pathLst>
              </a:custGeom>
              <a:solidFill>
                <a:srgbClr val="EBB884"/>
              </a:solidFill>
              <a:ln w="1588">
                <a:solidFill>
                  <a:srgbClr val="000000"/>
                </a:solidFill>
                <a:prstDash val="solid"/>
                <a:round/>
                <a:headEnd/>
                <a:tailEnd/>
              </a:ln>
            </p:spPr>
            <p:txBody>
              <a:bodyPr/>
              <a:lstStyle/>
              <a:p>
                <a:endParaRPr lang="en-GB"/>
              </a:p>
            </p:txBody>
          </p:sp>
          <p:sp>
            <p:nvSpPr>
              <p:cNvPr id="31360" name="Freeform 640">
                <a:extLst>
                  <a:ext uri="{FF2B5EF4-FFF2-40B4-BE49-F238E27FC236}">
                    <a16:creationId xmlns:a16="http://schemas.microsoft.com/office/drawing/2014/main" id="{A8AE741C-28E2-1C2B-63B4-B6896AA7BC99}"/>
                  </a:ext>
                </a:extLst>
              </p:cNvPr>
              <p:cNvSpPr>
                <a:spLocks/>
              </p:cNvSpPr>
              <p:nvPr/>
            </p:nvSpPr>
            <p:spPr bwMode="auto">
              <a:xfrm>
                <a:off x="2809" y="3744"/>
                <a:ext cx="321" cy="261"/>
              </a:xfrm>
              <a:custGeom>
                <a:avLst/>
                <a:gdLst>
                  <a:gd name="T0" fmla="*/ 0 w 191"/>
                  <a:gd name="T1" fmla="*/ 156 h 156"/>
                  <a:gd name="T2" fmla="*/ 1 w 191"/>
                  <a:gd name="T3" fmla="*/ 138 h 156"/>
                  <a:gd name="T4" fmla="*/ 5 w 191"/>
                  <a:gd name="T5" fmla="*/ 121 h 156"/>
                  <a:gd name="T6" fmla="*/ 11 w 191"/>
                  <a:gd name="T7" fmla="*/ 104 h 156"/>
                  <a:gd name="T8" fmla="*/ 19 w 191"/>
                  <a:gd name="T9" fmla="*/ 88 h 156"/>
                  <a:gd name="T10" fmla="*/ 29 w 191"/>
                  <a:gd name="T11" fmla="*/ 73 h 156"/>
                  <a:gd name="T12" fmla="*/ 42 w 191"/>
                  <a:gd name="T13" fmla="*/ 58 h 156"/>
                  <a:gd name="T14" fmla="*/ 57 w 191"/>
                  <a:gd name="T15" fmla="*/ 45 h 156"/>
                  <a:gd name="T16" fmla="*/ 72 w 191"/>
                  <a:gd name="T17" fmla="*/ 33 h 156"/>
                  <a:gd name="T18" fmla="*/ 89 w 191"/>
                  <a:gd name="T19" fmla="*/ 24 h 156"/>
                  <a:gd name="T20" fmla="*/ 108 w 191"/>
                  <a:gd name="T21" fmla="*/ 15 h 156"/>
                  <a:gd name="T22" fmla="*/ 129 w 191"/>
                  <a:gd name="T23" fmla="*/ 8 h 156"/>
                  <a:gd name="T24" fmla="*/ 149 w 191"/>
                  <a:gd name="T25" fmla="*/ 3 h 156"/>
                  <a:gd name="T26" fmla="*/ 171 w 191"/>
                  <a:gd name="T27" fmla="*/ 1 h 156"/>
                  <a:gd name="T28" fmla="*/ 191 w 191"/>
                  <a:gd name="T2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1" h="156">
                    <a:moveTo>
                      <a:pt x="0" y="156"/>
                    </a:moveTo>
                    <a:lnTo>
                      <a:pt x="1" y="138"/>
                    </a:lnTo>
                    <a:lnTo>
                      <a:pt x="5" y="121"/>
                    </a:lnTo>
                    <a:lnTo>
                      <a:pt x="11" y="104"/>
                    </a:lnTo>
                    <a:lnTo>
                      <a:pt x="19" y="88"/>
                    </a:lnTo>
                    <a:lnTo>
                      <a:pt x="29" y="73"/>
                    </a:lnTo>
                    <a:lnTo>
                      <a:pt x="42" y="58"/>
                    </a:lnTo>
                    <a:lnTo>
                      <a:pt x="57" y="45"/>
                    </a:lnTo>
                    <a:lnTo>
                      <a:pt x="72" y="33"/>
                    </a:lnTo>
                    <a:lnTo>
                      <a:pt x="89" y="24"/>
                    </a:lnTo>
                    <a:lnTo>
                      <a:pt x="108" y="15"/>
                    </a:lnTo>
                    <a:lnTo>
                      <a:pt x="129" y="8"/>
                    </a:lnTo>
                    <a:lnTo>
                      <a:pt x="149" y="3"/>
                    </a:lnTo>
                    <a:lnTo>
                      <a:pt x="171" y="1"/>
                    </a:lnTo>
                    <a:lnTo>
                      <a:pt x="191" y="0"/>
                    </a:lnTo>
                  </a:path>
                </a:pathLst>
              </a:custGeom>
              <a:noFill/>
              <a:ln w="12700">
                <a:solidFill>
                  <a:srgbClr val="000000"/>
                </a:solidFill>
                <a:prstDash val="solid"/>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1361" name="Rectangle 641">
              <a:extLst>
                <a:ext uri="{FF2B5EF4-FFF2-40B4-BE49-F238E27FC236}">
                  <a16:creationId xmlns:a16="http://schemas.microsoft.com/office/drawing/2014/main" id="{00B14772-C994-7741-62E6-40FFEA781413}"/>
                </a:ext>
              </a:extLst>
            </p:cNvPr>
            <p:cNvSpPr>
              <a:spLocks noChangeArrowheads="1"/>
            </p:cNvSpPr>
            <p:nvPr/>
          </p:nvSpPr>
          <p:spPr bwMode="auto">
            <a:xfrm flipH="1">
              <a:off x="3052" y="3296"/>
              <a:ext cx="34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Flop-Up</a:t>
              </a:r>
              <a:endParaRPr lang="en-US" altLang="en-US" sz="2400">
                <a:latin typeface="Times New Roman" panose="02020603050405020304" pitchFamily="18" charset="0"/>
              </a:endParaRPr>
            </a:p>
          </p:txBody>
        </p:sp>
      </p:grpSp>
      <p:sp>
        <p:nvSpPr>
          <p:cNvPr id="31362" name="Freeform 642">
            <a:extLst>
              <a:ext uri="{FF2B5EF4-FFF2-40B4-BE49-F238E27FC236}">
                <a16:creationId xmlns:a16="http://schemas.microsoft.com/office/drawing/2014/main" id="{0EEFFFBD-6976-EE9E-D17C-59D88DFBFD00}"/>
              </a:ext>
            </a:extLst>
          </p:cNvPr>
          <p:cNvSpPr>
            <a:spLocks/>
          </p:cNvSpPr>
          <p:nvPr/>
        </p:nvSpPr>
        <p:spPr bwMode="auto">
          <a:xfrm flipH="1">
            <a:off x="6111875" y="5257800"/>
            <a:ext cx="244475" cy="636588"/>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63" name="Freeform 643">
            <a:extLst>
              <a:ext uri="{FF2B5EF4-FFF2-40B4-BE49-F238E27FC236}">
                <a16:creationId xmlns:a16="http://schemas.microsoft.com/office/drawing/2014/main" id="{CE67CB89-0E03-015C-CE50-337828019E6A}"/>
              </a:ext>
            </a:extLst>
          </p:cNvPr>
          <p:cNvSpPr>
            <a:spLocks/>
          </p:cNvSpPr>
          <p:nvPr/>
        </p:nvSpPr>
        <p:spPr bwMode="auto">
          <a:xfrm>
            <a:off x="5943600" y="5907088"/>
            <a:ext cx="314325" cy="358775"/>
          </a:xfrm>
          <a:custGeom>
            <a:avLst/>
            <a:gdLst>
              <a:gd name="T0" fmla="*/ 2 w 177"/>
              <a:gd name="T1" fmla="*/ 153 h 169"/>
              <a:gd name="T2" fmla="*/ 36 w 177"/>
              <a:gd name="T3" fmla="*/ 169 h 169"/>
              <a:gd name="T4" fmla="*/ 54 w 177"/>
              <a:gd name="T5" fmla="*/ 147 h 169"/>
              <a:gd name="T6" fmla="*/ 74 w 177"/>
              <a:gd name="T7" fmla="*/ 153 h 169"/>
              <a:gd name="T8" fmla="*/ 107 w 177"/>
              <a:gd name="T9" fmla="*/ 147 h 169"/>
              <a:gd name="T10" fmla="*/ 168 w 177"/>
              <a:gd name="T11" fmla="*/ 69 h 169"/>
              <a:gd name="T12" fmla="*/ 177 w 177"/>
              <a:gd name="T13" fmla="*/ 28 h 169"/>
              <a:gd name="T14" fmla="*/ 105 w 177"/>
              <a:gd name="T15" fmla="*/ 0 h 169"/>
              <a:gd name="T16" fmla="*/ 66 w 177"/>
              <a:gd name="T17" fmla="*/ 10 h 169"/>
              <a:gd name="T18" fmla="*/ 3 w 177"/>
              <a:gd name="T19" fmla="*/ 84 h 169"/>
              <a:gd name="T20" fmla="*/ 0 w 177"/>
              <a:gd name="T21" fmla="*/ 109 h 169"/>
              <a:gd name="T22" fmla="*/ 23 w 177"/>
              <a:gd name="T23" fmla="*/ 123 h 169"/>
              <a:gd name="T24" fmla="*/ 3 w 177"/>
              <a:gd name="T25" fmla="*/ 14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169">
                <a:moveTo>
                  <a:pt x="2" y="153"/>
                </a:moveTo>
                <a:lnTo>
                  <a:pt x="36" y="169"/>
                </a:lnTo>
                <a:lnTo>
                  <a:pt x="54" y="147"/>
                </a:lnTo>
                <a:lnTo>
                  <a:pt x="74" y="153"/>
                </a:lnTo>
                <a:lnTo>
                  <a:pt x="107" y="147"/>
                </a:lnTo>
                <a:lnTo>
                  <a:pt x="168" y="69"/>
                </a:lnTo>
                <a:lnTo>
                  <a:pt x="177" y="28"/>
                </a:lnTo>
                <a:lnTo>
                  <a:pt x="105" y="0"/>
                </a:lnTo>
                <a:lnTo>
                  <a:pt x="66" y="10"/>
                </a:lnTo>
                <a:lnTo>
                  <a:pt x="3" y="84"/>
                </a:lnTo>
                <a:lnTo>
                  <a:pt x="0" y="109"/>
                </a:lnTo>
                <a:lnTo>
                  <a:pt x="23" y="123"/>
                </a:lnTo>
                <a:lnTo>
                  <a:pt x="3" y="148"/>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64" name="Freeform 644">
            <a:extLst>
              <a:ext uri="{FF2B5EF4-FFF2-40B4-BE49-F238E27FC236}">
                <a16:creationId xmlns:a16="http://schemas.microsoft.com/office/drawing/2014/main" id="{E466985A-8EE6-C138-160B-3EF05ED45327}"/>
              </a:ext>
            </a:extLst>
          </p:cNvPr>
          <p:cNvSpPr>
            <a:spLocks/>
          </p:cNvSpPr>
          <p:nvPr/>
        </p:nvSpPr>
        <p:spPr bwMode="auto">
          <a:xfrm>
            <a:off x="5970588" y="5495925"/>
            <a:ext cx="255587" cy="576263"/>
          </a:xfrm>
          <a:custGeom>
            <a:avLst/>
            <a:gdLst>
              <a:gd name="T0" fmla="*/ 63 w 147"/>
              <a:gd name="T1" fmla="*/ 329 h 329"/>
              <a:gd name="T2" fmla="*/ 21 w 147"/>
              <a:gd name="T3" fmla="*/ 149 h 329"/>
              <a:gd name="T4" fmla="*/ 147 w 147"/>
              <a:gd name="T5" fmla="*/ 0 h 329"/>
            </a:gdLst>
            <a:ahLst/>
            <a:cxnLst>
              <a:cxn ang="0">
                <a:pos x="T0" y="T1"/>
              </a:cxn>
              <a:cxn ang="0">
                <a:pos x="T2" y="T3"/>
              </a:cxn>
              <a:cxn ang="0">
                <a:pos x="T4" y="T5"/>
              </a:cxn>
            </a:cxnLst>
            <a:rect l="0" t="0" r="r" b="b"/>
            <a:pathLst>
              <a:path w="147" h="329">
                <a:moveTo>
                  <a:pt x="63" y="329"/>
                </a:moveTo>
                <a:cubicBezTo>
                  <a:pt x="56" y="299"/>
                  <a:pt x="0" y="236"/>
                  <a:pt x="21" y="149"/>
                </a:cubicBezTo>
                <a:cubicBezTo>
                  <a:pt x="54" y="26"/>
                  <a:pt x="121" y="31"/>
                  <a:pt x="147" y="0"/>
                </a:cubicBezTo>
              </a:path>
            </a:pathLst>
          </a:custGeom>
          <a:noFill/>
          <a:ln w="12700">
            <a:solidFill>
              <a:schemeClr val="tx1"/>
            </a:solidFill>
            <a:round/>
            <a:headEnd type="none"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65" name="Rectangle 645">
            <a:extLst>
              <a:ext uri="{FF2B5EF4-FFF2-40B4-BE49-F238E27FC236}">
                <a16:creationId xmlns:a16="http://schemas.microsoft.com/office/drawing/2014/main" id="{DF628D75-DD84-51AC-794B-2E475D5E4E55}"/>
              </a:ext>
            </a:extLst>
          </p:cNvPr>
          <p:cNvSpPr>
            <a:spLocks noChangeArrowheads="1"/>
          </p:cNvSpPr>
          <p:nvPr/>
        </p:nvSpPr>
        <p:spPr bwMode="auto">
          <a:xfrm flipH="1">
            <a:off x="5945188" y="6264275"/>
            <a:ext cx="541337"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Flop-Up</a:t>
            </a:r>
            <a:endParaRPr lang="en-US" altLang="en-US" sz="2400">
              <a:latin typeface="Times New Roman" panose="02020603050405020304" pitchFamily="18" charset="0"/>
            </a:endParaRPr>
          </a:p>
        </p:txBody>
      </p:sp>
      <p:grpSp>
        <p:nvGrpSpPr>
          <p:cNvPr id="31366" name="Group 646">
            <a:extLst>
              <a:ext uri="{FF2B5EF4-FFF2-40B4-BE49-F238E27FC236}">
                <a16:creationId xmlns:a16="http://schemas.microsoft.com/office/drawing/2014/main" id="{6723F213-6D78-8109-6737-967D35AC5CE3}"/>
              </a:ext>
            </a:extLst>
          </p:cNvPr>
          <p:cNvGrpSpPr>
            <a:grpSpLocks/>
          </p:cNvGrpSpPr>
          <p:nvPr/>
        </p:nvGrpSpPr>
        <p:grpSpPr bwMode="auto">
          <a:xfrm flipH="1">
            <a:off x="6553200" y="5257800"/>
            <a:ext cx="542925" cy="1187450"/>
            <a:chOff x="3504" y="3301"/>
            <a:chExt cx="342" cy="748"/>
          </a:xfrm>
        </p:grpSpPr>
        <p:grpSp>
          <p:nvGrpSpPr>
            <p:cNvPr id="31367" name="Group 647">
              <a:extLst>
                <a:ext uri="{FF2B5EF4-FFF2-40B4-BE49-F238E27FC236}">
                  <a16:creationId xmlns:a16="http://schemas.microsoft.com/office/drawing/2014/main" id="{02EE1E6E-110F-02D0-0EE8-15200F0F6F0A}"/>
                </a:ext>
              </a:extLst>
            </p:cNvPr>
            <p:cNvGrpSpPr>
              <a:grpSpLocks/>
            </p:cNvGrpSpPr>
            <p:nvPr/>
          </p:nvGrpSpPr>
          <p:grpSpPr bwMode="auto">
            <a:xfrm>
              <a:off x="3504" y="3301"/>
              <a:ext cx="260" cy="635"/>
              <a:chOff x="3504" y="3360"/>
              <a:chExt cx="236" cy="576"/>
            </a:xfrm>
          </p:grpSpPr>
          <p:sp>
            <p:nvSpPr>
              <p:cNvPr id="31368" name="Freeform 648">
                <a:extLst>
                  <a:ext uri="{FF2B5EF4-FFF2-40B4-BE49-F238E27FC236}">
                    <a16:creationId xmlns:a16="http://schemas.microsoft.com/office/drawing/2014/main" id="{9CBB1BB9-F356-743C-DCEF-4CA7E8F3783E}"/>
                  </a:ext>
                </a:extLst>
              </p:cNvPr>
              <p:cNvSpPr>
                <a:spLocks/>
              </p:cNvSpPr>
              <p:nvPr/>
            </p:nvSpPr>
            <p:spPr bwMode="auto">
              <a:xfrm flipH="1">
                <a:off x="3600" y="336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69" name="Freeform 649">
                <a:extLst>
                  <a:ext uri="{FF2B5EF4-FFF2-40B4-BE49-F238E27FC236}">
                    <a16:creationId xmlns:a16="http://schemas.microsoft.com/office/drawing/2014/main" id="{A98D3212-F778-648F-DEEB-8F573858A5F7}"/>
                  </a:ext>
                </a:extLst>
              </p:cNvPr>
              <p:cNvSpPr>
                <a:spLocks/>
              </p:cNvSpPr>
              <p:nvPr/>
            </p:nvSpPr>
            <p:spPr bwMode="auto">
              <a:xfrm>
                <a:off x="3504" y="3731"/>
                <a:ext cx="180" cy="205"/>
              </a:xfrm>
              <a:custGeom>
                <a:avLst/>
                <a:gdLst>
                  <a:gd name="T0" fmla="*/ 2 w 177"/>
                  <a:gd name="T1" fmla="*/ 153 h 169"/>
                  <a:gd name="T2" fmla="*/ 36 w 177"/>
                  <a:gd name="T3" fmla="*/ 169 h 169"/>
                  <a:gd name="T4" fmla="*/ 54 w 177"/>
                  <a:gd name="T5" fmla="*/ 147 h 169"/>
                  <a:gd name="T6" fmla="*/ 74 w 177"/>
                  <a:gd name="T7" fmla="*/ 153 h 169"/>
                  <a:gd name="T8" fmla="*/ 107 w 177"/>
                  <a:gd name="T9" fmla="*/ 147 h 169"/>
                  <a:gd name="T10" fmla="*/ 168 w 177"/>
                  <a:gd name="T11" fmla="*/ 69 h 169"/>
                  <a:gd name="T12" fmla="*/ 177 w 177"/>
                  <a:gd name="T13" fmla="*/ 28 h 169"/>
                  <a:gd name="T14" fmla="*/ 105 w 177"/>
                  <a:gd name="T15" fmla="*/ 0 h 169"/>
                  <a:gd name="T16" fmla="*/ 66 w 177"/>
                  <a:gd name="T17" fmla="*/ 10 h 169"/>
                  <a:gd name="T18" fmla="*/ 3 w 177"/>
                  <a:gd name="T19" fmla="*/ 84 h 169"/>
                  <a:gd name="T20" fmla="*/ 0 w 177"/>
                  <a:gd name="T21" fmla="*/ 109 h 169"/>
                  <a:gd name="T22" fmla="*/ 23 w 177"/>
                  <a:gd name="T23" fmla="*/ 123 h 169"/>
                  <a:gd name="T24" fmla="*/ 3 w 177"/>
                  <a:gd name="T25" fmla="*/ 14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169">
                    <a:moveTo>
                      <a:pt x="2" y="153"/>
                    </a:moveTo>
                    <a:lnTo>
                      <a:pt x="36" y="169"/>
                    </a:lnTo>
                    <a:lnTo>
                      <a:pt x="54" y="147"/>
                    </a:lnTo>
                    <a:lnTo>
                      <a:pt x="74" y="153"/>
                    </a:lnTo>
                    <a:lnTo>
                      <a:pt x="107" y="147"/>
                    </a:lnTo>
                    <a:lnTo>
                      <a:pt x="168" y="69"/>
                    </a:lnTo>
                    <a:lnTo>
                      <a:pt x="177" y="28"/>
                    </a:lnTo>
                    <a:lnTo>
                      <a:pt x="105" y="0"/>
                    </a:lnTo>
                    <a:lnTo>
                      <a:pt x="66" y="10"/>
                    </a:lnTo>
                    <a:lnTo>
                      <a:pt x="3" y="84"/>
                    </a:lnTo>
                    <a:lnTo>
                      <a:pt x="0" y="109"/>
                    </a:lnTo>
                    <a:lnTo>
                      <a:pt x="23" y="123"/>
                    </a:lnTo>
                    <a:lnTo>
                      <a:pt x="3" y="148"/>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70" name="Freeform 650">
                <a:extLst>
                  <a:ext uri="{FF2B5EF4-FFF2-40B4-BE49-F238E27FC236}">
                    <a16:creationId xmlns:a16="http://schemas.microsoft.com/office/drawing/2014/main" id="{A84610C7-D9B5-17E7-3194-A5A36A518232}"/>
                  </a:ext>
                </a:extLst>
              </p:cNvPr>
              <p:cNvSpPr>
                <a:spLocks/>
              </p:cNvSpPr>
              <p:nvPr/>
            </p:nvSpPr>
            <p:spPr bwMode="auto">
              <a:xfrm>
                <a:off x="3519" y="3496"/>
                <a:ext cx="147" cy="329"/>
              </a:xfrm>
              <a:custGeom>
                <a:avLst/>
                <a:gdLst>
                  <a:gd name="T0" fmla="*/ 63 w 147"/>
                  <a:gd name="T1" fmla="*/ 329 h 329"/>
                  <a:gd name="T2" fmla="*/ 21 w 147"/>
                  <a:gd name="T3" fmla="*/ 149 h 329"/>
                  <a:gd name="T4" fmla="*/ 147 w 147"/>
                  <a:gd name="T5" fmla="*/ 0 h 329"/>
                </a:gdLst>
                <a:ahLst/>
                <a:cxnLst>
                  <a:cxn ang="0">
                    <a:pos x="T0" y="T1"/>
                  </a:cxn>
                  <a:cxn ang="0">
                    <a:pos x="T2" y="T3"/>
                  </a:cxn>
                  <a:cxn ang="0">
                    <a:pos x="T4" y="T5"/>
                  </a:cxn>
                </a:cxnLst>
                <a:rect l="0" t="0" r="r" b="b"/>
                <a:pathLst>
                  <a:path w="147" h="329">
                    <a:moveTo>
                      <a:pt x="63" y="329"/>
                    </a:moveTo>
                    <a:cubicBezTo>
                      <a:pt x="56" y="299"/>
                      <a:pt x="0" y="236"/>
                      <a:pt x="21" y="149"/>
                    </a:cubicBezTo>
                    <a:cubicBezTo>
                      <a:pt x="54" y="26"/>
                      <a:pt x="121" y="31"/>
                      <a:pt x="147" y="0"/>
                    </a:cubicBezTo>
                  </a:path>
                </a:pathLst>
              </a:custGeom>
              <a:noFill/>
              <a:ln w="12700">
                <a:solidFill>
                  <a:schemeClr val="tx1"/>
                </a:solidFill>
                <a:round/>
                <a:headEnd type="none"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371" name="Rectangle 651">
              <a:extLst>
                <a:ext uri="{FF2B5EF4-FFF2-40B4-BE49-F238E27FC236}">
                  <a16:creationId xmlns:a16="http://schemas.microsoft.com/office/drawing/2014/main" id="{E1A55879-B19A-F832-65A0-B09BA8461725}"/>
                </a:ext>
              </a:extLst>
            </p:cNvPr>
            <p:cNvSpPr>
              <a:spLocks noChangeArrowheads="1"/>
            </p:cNvSpPr>
            <p:nvPr/>
          </p:nvSpPr>
          <p:spPr bwMode="auto">
            <a:xfrm flipH="1">
              <a:off x="3505" y="3935"/>
              <a:ext cx="34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Flop-Up</a:t>
              </a:r>
              <a:endParaRPr lang="en-US" altLang="en-US" sz="2400">
                <a:latin typeface="Times New Roman" panose="02020603050405020304" pitchFamily="18" charset="0"/>
              </a:endParaRPr>
            </a:p>
          </p:txBody>
        </p:sp>
      </p:grpSp>
      <p:grpSp>
        <p:nvGrpSpPr>
          <p:cNvPr id="31372" name="Group 652">
            <a:extLst>
              <a:ext uri="{FF2B5EF4-FFF2-40B4-BE49-F238E27FC236}">
                <a16:creationId xmlns:a16="http://schemas.microsoft.com/office/drawing/2014/main" id="{86BD81F3-9E09-E81B-7602-C74A050E7415}"/>
              </a:ext>
            </a:extLst>
          </p:cNvPr>
          <p:cNvGrpSpPr>
            <a:grpSpLocks/>
          </p:cNvGrpSpPr>
          <p:nvPr/>
        </p:nvGrpSpPr>
        <p:grpSpPr bwMode="auto">
          <a:xfrm>
            <a:off x="6369050" y="7569200"/>
            <a:ext cx="808038" cy="1071563"/>
            <a:chOff x="4012" y="4768"/>
            <a:chExt cx="509" cy="675"/>
          </a:xfrm>
        </p:grpSpPr>
        <p:grpSp>
          <p:nvGrpSpPr>
            <p:cNvPr id="31373" name="Group 653">
              <a:extLst>
                <a:ext uri="{FF2B5EF4-FFF2-40B4-BE49-F238E27FC236}">
                  <a16:creationId xmlns:a16="http://schemas.microsoft.com/office/drawing/2014/main" id="{2007C927-5415-A65B-F468-CFC09C9BC2C8}"/>
                </a:ext>
              </a:extLst>
            </p:cNvPr>
            <p:cNvGrpSpPr>
              <a:grpSpLocks/>
            </p:cNvGrpSpPr>
            <p:nvPr/>
          </p:nvGrpSpPr>
          <p:grpSpPr bwMode="auto">
            <a:xfrm>
              <a:off x="4012" y="4768"/>
              <a:ext cx="509" cy="563"/>
              <a:chOff x="4012" y="4768"/>
              <a:chExt cx="509" cy="563"/>
            </a:xfrm>
          </p:grpSpPr>
          <p:sp>
            <p:nvSpPr>
              <p:cNvPr id="31374" name="Rectangle 654">
                <a:extLst>
                  <a:ext uri="{FF2B5EF4-FFF2-40B4-BE49-F238E27FC236}">
                    <a16:creationId xmlns:a16="http://schemas.microsoft.com/office/drawing/2014/main" id="{4A688E55-A8FE-8557-DC6B-0FBF323591FC}"/>
                  </a:ext>
                </a:extLst>
              </p:cNvPr>
              <p:cNvSpPr>
                <a:spLocks noChangeArrowheads="1"/>
              </p:cNvSpPr>
              <p:nvPr/>
            </p:nvSpPr>
            <p:spPr bwMode="auto">
              <a:xfrm rot="17335384" flipH="1">
                <a:off x="4156" y="5103"/>
                <a:ext cx="16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eaLnBrk="0" hangingPunct="0"/>
                <a:endParaRPr lang="en-US" altLang="en-US" sz="800"/>
              </a:p>
              <a:p>
                <a:pPr algn="ctr" eaLnBrk="0" hangingPunct="0"/>
                <a:endParaRPr lang="en-US" altLang="en-US" sz="800"/>
              </a:p>
            </p:txBody>
          </p:sp>
          <p:sp>
            <p:nvSpPr>
              <p:cNvPr id="31375" name="Freeform 655">
                <a:extLst>
                  <a:ext uri="{FF2B5EF4-FFF2-40B4-BE49-F238E27FC236}">
                    <a16:creationId xmlns:a16="http://schemas.microsoft.com/office/drawing/2014/main" id="{1F5B117C-CFD2-73E3-799F-A7C299EEF96D}"/>
                  </a:ext>
                </a:extLst>
              </p:cNvPr>
              <p:cNvSpPr>
                <a:spLocks/>
              </p:cNvSpPr>
              <p:nvPr/>
            </p:nvSpPr>
            <p:spPr bwMode="auto">
              <a:xfrm rot="2505662">
                <a:off x="4219" y="5159"/>
                <a:ext cx="277" cy="172"/>
              </a:xfrm>
              <a:custGeom>
                <a:avLst/>
                <a:gdLst>
                  <a:gd name="T0" fmla="*/ 275 w 299"/>
                  <a:gd name="T1" fmla="*/ 12 h 214"/>
                  <a:gd name="T2" fmla="*/ 299 w 299"/>
                  <a:gd name="T3" fmla="*/ 82 h 214"/>
                  <a:gd name="T4" fmla="*/ 244 w 299"/>
                  <a:gd name="T5" fmla="*/ 101 h 214"/>
                  <a:gd name="T6" fmla="*/ 252 w 299"/>
                  <a:gd name="T7" fmla="*/ 123 h 214"/>
                  <a:gd name="T8" fmla="*/ 247 w 299"/>
                  <a:gd name="T9" fmla="*/ 164 h 214"/>
                  <a:gd name="T10" fmla="*/ 102 w 299"/>
                  <a:gd name="T11" fmla="*/ 214 h 214"/>
                  <a:gd name="T12" fmla="*/ 36 w 299"/>
                  <a:gd name="T13" fmla="*/ 197 h 214"/>
                  <a:gd name="T14" fmla="*/ 0 w 299"/>
                  <a:gd name="T15" fmla="*/ 123 h 214"/>
                  <a:gd name="T16" fmla="*/ 42 w 299"/>
                  <a:gd name="T17" fmla="*/ 54 h 214"/>
                  <a:gd name="T18" fmla="*/ 165 w 299"/>
                  <a:gd name="T19" fmla="*/ 0 h 214"/>
                  <a:gd name="T20" fmla="*/ 201 w 299"/>
                  <a:gd name="T21" fmla="*/ 9 h 214"/>
                  <a:gd name="T22" fmla="*/ 220 w 299"/>
                  <a:gd name="T23" fmla="*/ 31 h 214"/>
                  <a:gd name="T24" fmla="*/ 275 w 299"/>
                  <a:gd name="T25" fmla="*/ 12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14">
                    <a:moveTo>
                      <a:pt x="275" y="12"/>
                    </a:moveTo>
                    <a:lnTo>
                      <a:pt x="299" y="82"/>
                    </a:lnTo>
                    <a:lnTo>
                      <a:pt x="244" y="101"/>
                    </a:lnTo>
                    <a:lnTo>
                      <a:pt x="252" y="123"/>
                    </a:lnTo>
                    <a:lnTo>
                      <a:pt x="247" y="164"/>
                    </a:lnTo>
                    <a:lnTo>
                      <a:pt x="102" y="214"/>
                    </a:lnTo>
                    <a:lnTo>
                      <a:pt x="36" y="197"/>
                    </a:lnTo>
                    <a:lnTo>
                      <a:pt x="0" y="123"/>
                    </a:lnTo>
                    <a:lnTo>
                      <a:pt x="42" y="54"/>
                    </a:lnTo>
                    <a:lnTo>
                      <a:pt x="165" y="0"/>
                    </a:lnTo>
                    <a:lnTo>
                      <a:pt x="201" y="9"/>
                    </a:lnTo>
                    <a:lnTo>
                      <a:pt x="220" y="31"/>
                    </a:lnTo>
                    <a:lnTo>
                      <a:pt x="275"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76" name="Freeform 656">
                <a:extLst>
                  <a:ext uri="{FF2B5EF4-FFF2-40B4-BE49-F238E27FC236}">
                    <a16:creationId xmlns:a16="http://schemas.microsoft.com/office/drawing/2014/main" id="{C480B4BD-0590-7812-6A2E-D852429A121F}"/>
                  </a:ext>
                </a:extLst>
              </p:cNvPr>
              <p:cNvSpPr>
                <a:spLocks/>
              </p:cNvSpPr>
              <p:nvPr/>
            </p:nvSpPr>
            <p:spPr bwMode="auto">
              <a:xfrm rot="5600284" flipH="1">
                <a:off x="4267" y="4994"/>
                <a:ext cx="293" cy="214"/>
              </a:xfrm>
              <a:custGeom>
                <a:avLst/>
                <a:gdLst>
                  <a:gd name="T0" fmla="*/ 288 w 291"/>
                  <a:gd name="T1" fmla="*/ 231 h 231"/>
                  <a:gd name="T2" fmla="*/ 207 w 291"/>
                  <a:gd name="T3" fmla="*/ 57 h 231"/>
                  <a:gd name="T4" fmla="*/ 0 w 291"/>
                  <a:gd name="T5" fmla="*/ 39 h 231"/>
                </a:gdLst>
                <a:ahLst/>
                <a:cxnLst>
                  <a:cxn ang="0">
                    <a:pos x="T0" y="T1"/>
                  </a:cxn>
                  <a:cxn ang="0">
                    <a:pos x="T2" y="T3"/>
                  </a:cxn>
                  <a:cxn ang="0">
                    <a:pos x="T4" y="T5"/>
                  </a:cxn>
                </a:cxnLst>
                <a:rect l="0" t="0" r="r" b="b"/>
                <a:pathLst>
                  <a:path w="291" h="231">
                    <a:moveTo>
                      <a:pt x="288" y="231"/>
                    </a:moveTo>
                    <a:cubicBezTo>
                      <a:pt x="275" y="202"/>
                      <a:pt x="291" y="114"/>
                      <a:pt x="207" y="57"/>
                    </a:cubicBezTo>
                    <a:cubicBezTo>
                      <a:pt x="123" y="0"/>
                      <a:pt x="43" y="43"/>
                      <a:pt x="0" y="39"/>
                    </a:cubicBezTo>
                  </a:path>
                </a:pathLst>
              </a:custGeom>
              <a:noFill/>
              <a:ln w="9525">
                <a:solidFill>
                  <a:schemeClr val="tx1"/>
                </a:solidFill>
                <a:round/>
                <a:headEnd type="arrow"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77" name="Freeform 657">
                <a:extLst>
                  <a:ext uri="{FF2B5EF4-FFF2-40B4-BE49-F238E27FC236}">
                    <a16:creationId xmlns:a16="http://schemas.microsoft.com/office/drawing/2014/main" id="{AB600EB8-12C9-7032-11F0-5F334617963F}"/>
                  </a:ext>
                </a:extLst>
              </p:cNvPr>
              <p:cNvSpPr>
                <a:spLocks/>
              </p:cNvSpPr>
              <p:nvPr/>
            </p:nvSpPr>
            <p:spPr bwMode="auto">
              <a:xfrm>
                <a:off x="4157" y="4859"/>
                <a:ext cx="121" cy="343"/>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78" name="Line 658">
                <a:extLst>
                  <a:ext uri="{FF2B5EF4-FFF2-40B4-BE49-F238E27FC236}">
                    <a16:creationId xmlns:a16="http://schemas.microsoft.com/office/drawing/2014/main" id="{F5354996-20A6-09E4-FF91-DF3777BCE104}"/>
                  </a:ext>
                </a:extLst>
              </p:cNvPr>
              <p:cNvSpPr>
                <a:spLocks noChangeShapeType="1"/>
              </p:cNvSpPr>
              <p:nvPr/>
            </p:nvSpPr>
            <p:spPr bwMode="auto">
              <a:xfrm flipH="1">
                <a:off x="4129" y="5195"/>
                <a:ext cx="89" cy="6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79" name="Line 659">
                <a:extLst>
                  <a:ext uri="{FF2B5EF4-FFF2-40B4-BE49-F238E27FC236}">
                    <a16:creationId xmlns:a16="http://schemas.microsoft.com/office/drawing/2014/main" id="{6E0D00B6-168E-663D-2B55-CDCB462448FE}"/>
                  </a:ext>
                </a:extLst>
              </p:cNvPr>
              <p:cNvSpPr>
                <a:spLocks noChangeShapeType="1"/>
              </p:cNvSpPr>
              <p:nvPr/>
            </p:nvSpPr>
            <p:spPr bwMode="auto">
              <a:xfrm flipH="1" flipV="1">
                <a:off x="4085" y="4859"/>
                <a:ext cx="44" cy="38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80" name="Oval 660">
                <a:extLst>
                  <a:ext uri="{FF2B5EF4-FFF2-40B4-BE49-F238E27FC236}">
                    <a16:creationId xmlns:a16="http://schemas.microsoft.com/office/drawing/2014/main" id="{A1B75616-61FF-826A-175F-EF5E9A7F49D7}"/>
                  </a:ext>
                </a:extLst>
              </p:cNvPr>
              <p:cNvSpPr>
                <a:spLocks noChangeArrowheads="1"/>
              </p:cNvSpPr>
              <p:nvPr/>
            </p:nvSpPr>
            <p:spPr bwMode="auto">
              <a:xfrm>
                <a:off x="4012" y="4768"/>
                <a:ext cx="133" cy="145"/>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381" name="Rectangle 661">
              <a:extLst>
                <a:ext uri="{FF2B5EF4-FFF2-40B4-BE49-F238E27FC236}">
                  <a16:creationId xmlns:a16="http://schemas.microsoft.com/office/drawing/2014/main" id="{FF0CE94A-C119-9757-B2CB-1F2F0C0312E4}"/>
                </a:ext>
              </a:extLst>
            </p:cNvPr>
            <p:cNvSpPr>
              <a:spLocks noChangeArrowheads="1"/>
            </p:cNvSpPr>
            <p:nvPr/>
          </p:nvSpPr>
          <p:spPr bwMode="auto">
            <a:xfrm flipH="1">
              <a:off x="4080" y="5328"/>
              <a:ext cx="34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200">
                  <a:solidFill>
                    <a:srgbClr val="000000"/>
                  </a:solidFill>
                </a:rPr>
                <a:t>Plate Flop-Up</a:t>
              </a:r>
              <a:endParaRPr lang="en-US" altLang="en-US" sz="2400">
                <a:latin typeface="Times New Roman" panose="02020603050405020304" pitchFamily="18" charset="0"/>
              </a:endParaRPr>
            </a:p>
          </p:txBody>
        </p:sp>
      </p:grpSp>
      <p:grpSp>
        <p:nvGrpSpPr>
          <p:cNvPr id="31382" name="Group 662">
            <a:extLst>
              <a:ext uri="{FF2B5EF4-FFF2-40B4-BE49-F238E27FC236}">
                <a16:creationId xmlns:a16="http://schemas.microsoft.com/office/drawing/2014/main" id="{CEF79E23-4BE1-CED0-E7DF-EA09A9C435C7}"/>
              </a:ext>
            </a:extLst>
          </p:cNvPr>
          <p:cNvGrpSpPr>
            <a:grpSpLocks/>
          </p:cNvGrpSpPr>
          <p:nvPr/>
        </p:nvGrpSpPr>
        <p:grpSpPr bwMode="auto">
          <a:xfrm>
            <a:off x="5410200" y="7620000"/>
            <a:ext cx="808038" cy="1096963"/>
            <a:chOff x="3408" y="4800"/>
            <a:chExt cx="509" cy="691"/>
          </a:xfrm>
        </p:grpSpPr>
        <p:grpSp>
          <p:nvGrpSpPr>
            <p:cNvPr id="31383" name="Group 663">
              <a:extLst>
                <a:ext uri="{FF2B5EF4-FFF2-40B4-BE49-F238E27FC236}">
                  <a16:creationId xmlns:a16="http://schemas.microsoft.com/office/drawing/2014/main" id="{C4DEDF5B-A57D-8DD9-E3E8-83028768104C}"/>
                </a:ext>
              </a:extLst>
            </p:cNvPr>
            <p:cNvGrpSpPr>
              <a:grpSpLocks/>
            </p:cNvGrpSpPr>
            <p:nvPr/>
          </p:nvGrpSpPr>
          <p:grpSpPr bwMode="auto">
            <a:xfrm flipH="1">
              <a:off x="3408" y="4800"/>
              <a:ext cx="509" cy="563"/>
              <a:chOff x="4012" y="4768"/>
              <a:chExt cx="509" cy="563"/>
            </a:xfrm>
          </p:grpSpPr>
          <p:sp>
            <p:nvSpPr>
              <p:cNvPr id="31384" name="Rectangle 664">
                <a:extLst>
                  <a:ext uri="{FF2B5EF4-FFF2-40B4-BE49-F238E27FC236}">
                    <a16:creationId xmlns:a16="http://schemas.microsoft.com/office/drawing/2014/main" id="{8F5BB43C-C8FC-EC75-9CF5-9A5DAB48F96F}"/>
                  </a:ext>
                </a:extLst>
              </p:cNvPr>
              <p:cNvSpPr>
                <a:spLocks noChangeArrowheads="1"/>
              </p:cNvSpPr>
              <p:nvPr/>
            </p:nvSpPr>
            <p:spPr bwMode="auto">
              <a:xfrm rot="17335384" flipH="1">
                <a:off x="4156" y="5103"/>
                <a:ext cx="16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eaLnBrk="0" hangingPunct="0"/>
                <a:endParaRPr lang="en-US" altLang="en-US" sz="800"/>
              </a:p>
              <a:p>
                <a:pPr algn="ctr" eaLnBrk="0" hangingPunct="0"/>
                <a:endParaRPr lang="en-US" altLang="en-US" sz="800"/>
              </a:p>
            </p:txBody>
          </p:sp>
          <p:sp>
            <p:nvSpPr>
              <p:cNvPr id="31385" name="Freeform 665">
                <a:extLst>
                  <a:ext uri="{FF2B5EF4-FFF2-40B4-BE49-F238E27FC236}">
                    <a16:creationId xmlns:a16="http://schemas.microsoft.com/office/drawing/2014/main" id="{1E8046A8-7601-9AB5-6EF8-26DFC3C667AA}"/>
                  </a:ext>
                </a:extLst>
              </p:cNvPr>
              <p:cNvSpPr>
                <a:spLocks/>
              </p:cNvSpPr>
              <p:nvPr/>
            </p:nvSpPr>
            <p:spPr bwMode="auto">
              <a:xfrm rot="2505662">
                <a:off x="4219" y="5159"/>
                <a:ext cx="277" cy="172"/>
              </a:xfrm>
              <a:custGeom>
                <a:avLst/>
                <a:gdLst>
                  <a:gd name="T0" fmla="*/ 275 w 299"/>
                  <a:gd name="T1" fmla="*/ 12 h 214"/>
                  <a:gd name="T2" fmla="*/ 299 w 299"/>
                  <a:gd name="T3" fmla="*/ 82 h 214"/>
                  <a:gd name="T4" fmla="*/ 244 w 299"/>
                  <a:gd name="T5" fmla="*/ 101 h 214"/>
                  <a:gd name="T6" fmla="*/ 252 w 299"/>
                  <a:gd name="T7" fmla="*/ 123 h 214"/>
                  <a:gd name="T8" fmla="*/ 247 w 299"/>
                  <a:gd name="T9" fmla="*/ 164 h 214"/>
                  <a:gd name="T10" fmla="*/ 102 w 299"/>
                  <a:gd name="T11" fmla="*/ 214 h 214"/>
                  <a:gd name="T12" fmla="*/ 36 w 299"/>
                  <a:gd name="T13" fmla="*/ 197 h 214"/>
                  <a:gd name="T14" fmla="*/ 0 w 299"/>
                  <a:gd name="T15" fmla="*/ 123 h 214"/>
                  <a:gd name="T16" fmla="*/ 42 w 299"/>
                  <a:gd name="T17" fmla="*/ 54 h 214"/>
                  <a:gd name="T18" fmla="*/ 165 w 299"/>
                  <a:gd name="T19" fmla="*/ 0 h 214"/>
                  <a:gd name="T20" fmla="*/ 201 w 299"/>
                  <a:gd name="T21" fmla="*/ 9 h 214"/>
                  <a:gd name="T22" fmla="*/ 220 w 299"/>
                  <a:gd name="T23" fmla="*/ 31 h 214"/>
                  <a:gd name="T24" fmla="*/ 275 w 299"/>
                  <a:gd name="T25" fmla="*/ 12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14">
                    <a:moveTo>
                      <a:pt x="275" y="12"/>
                    </a:moveTo>
                    <a:lnTo>
                      <a:pt x="299" y="82"/>
                    </a:lnTo>
                    <a:lnTo>
                      <a:pt x="244" y="101"/>
                    </a:lnTo>
                    <a:lnTo>
                      <a:pt x="252" y="123"/>
                    </a:lnTo>
                    <a:lnTo>
                      <a:pt x="247" y="164"/>
                    </a:lnTo>
                    <a:lnTo>
                      <a:pt x="102" y="214"/>
                    </a:lnTo>
                    <a:lnTo>
                      <a:pt x="36" y="197"/>
                    </a:lnTo>
                    <a:lnTo>
                      <a:pt x="0" y="123"/>
                    </a:lnTo>
                    <a:lnTo>
                      <a:pt x="42" y="54"/>
                    </a:lnTo>
                    <a:lnTo>
                      <a:pt x="165" y="0"/>
                    </a:lnTo>
                    <a:lnTo>
                      <a:pt x="201" y="9"/>
                    </a:lnTo>
                    <a:lnTo>
                      <a:pt x="220" y="31"/>
                    </a:lnTo>
                    <a:lnTo>
                      <a:pt x="275"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86" name="Freeform 666">
                <a:extLst>
                  <a:ext uri="{FF2B5EF4-FFF2-40B4-BE49-F238E27FC236}">
                    <a16:creationId xmlns:a16="http://schemas.microsoft.com/office/drawing/2014/main" id="{17642859-D746-A31A-6630-B44D89EE8635}"/>
                  </a:ext>
                </a:extLst>
              </p:cNvPr>
              <p:cNvSpPr>
                <a:spLocks/>
              </p:cNvSpPr>
              <p:nvPr/>
            </p:nvSpPr>
            <p:spPr bwMode="auto">
              <a:xfrm rot="5600284" flipH="1">
                <a:off x="4267" y="4994"/>
                <a:ext cx="293" cy="214"/>
              </a:xfrm>
              <a:custGeom>
                <a:avLst/>
                <a:gdLst>
                  <a:gd name="T0" fmla="*/ 288 w 291"/>
                  <a:gd name="T1" fmla="*/ 231 h 231"/>
                  <a:gd name="T2" fmla="*/ 207 w 291"/>
                  <a:gd name="T3" fmla="*/ 57 h 231"/>
                  <a:gd name="T4" fmla="*/ 0 w 291"/>
                  <a:gd name="T5" fmla="*/ 39 h 231"/>
                </a:gdLst>
                <a:ahLst/>
                <a:cxnLst>
                  <a:cxn ang="0">
                    <a:pos x="T0" y="T1"/>
                  </a:cxn>
                  <a:cxn ang="0">
                    <a:pos x="T2" y="T3"/>
                  </a:cxn>
                  <a:cxn ang="0">
                    <a:pos x="T4" y="T5"/>
                  </a:cxn>
                </a:cxnLst>
                <a:rect l="0" t="0" r="r" b="b"/>
                <a:pathLst>
                  <a:path w="291" h="231">
                    <a:moveTo>
                      <a:pt x="288" y="231"/>
                    </a:moveTo>
                    <a:cubicBezTo>
                      <a:pt x="275" y="202"/>
                      <a:pt x="291" y="114"/>
                      <a:pt x="207" y="57"/>
                    </a:cubicBezTo>
                    <a:cubicBezTo>
                      <a:pt x="123" y="0"/>
                      <a:pt x="43" y="43"/>
                      <a:pt x="0" y="39"/>
                    </a:cubicBezTo>
                  </a:path>
                </a:pathLst>
              </a:custGeom>
              <a:noFill/>
              <a:ln w="9525">
                <a:solidFill>
                  <a:schemeClr val="tx1"/>
                </a:solidFill>
                <a:round/>
                <a:headEnd type="arrow"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87" name="Freeform 667">
                <a:extLst>
                  <a:ext uri="{FF2B5EF4-FFF2-40B4-BE49-F238E27FC236}">
                    <a16:creationId xmlns:a16="http://schemas.microsoft.com/office/drawing/2014/main" id="{C62550BF-C068-F402-2D01-46062F250DDB}"/>
                  </a:ext>
                </a:extLst>
              </p:cNvPr>
              <p:cNvSpPr>
                <a:spLocks/>
              </p:cNvSpPr>
              <p:nvPr/>
            </p:nvSpPr>
            <p:spPr bwMode="auto">
              <a:xfrm>
                <a:off x="4157" y="4859"/>
                <a:ext cx="121" cy="343"/>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88" name="Line 668">
                <a:extLst>
                  <a:ext uri="{FF2B5EF4-FFF2-40B4-BE49-F238E27FC236}">
                    <a16:creationId xmlns:a16="http://schemas.microsoft.com/office/drawing/2014/main" id="{1C32A823-C0AD-AEE3-7DA2-881922570407}"/>
                  </a:ext>
                </a:extLst>
              </p:cNvPr>
              <p:cNvSpPr>
                <a:spLocks noChangeShapeType="1"/>
              </p:cNvSpPr>
              <p:nvPr/>
            </p:nvSpPr>
            <p:spPr bwMode="auto">
              <a:xfrm flipH="1">
                <a:off x="4129" y="5195"/>
                <a:ext cx="89" cy="6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89" name="Line 669">
                <a:extLst>
                  <a:ext uri="{FF2B5EF4-FFF2-40B4-BE49-F238E27FC236}">
                    <a16:creationId xmlns:a16="http://schemas.microsoft.com/office/drawing/2014/main" id="{DDC0CFB1-EB17-6FC0-7881-FC16719E7266}"/>
                  </a:ext>
                </a:extLst>
              </p:cNvPr>
              <p:cNvSpPr>
                <a:spLocks noChangeShapeType="1"/>
              </p:cNvSpPr>
              <p:nvPr/>
            </p:nvSpPr>
            <p:spPr bwMode="auto">
              <a:xfrm flipH="1" flipV="1">
                <a:off x="4085" y="4859"/>
                <a:ext cx="44" cy="38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90" name="Oval 670">
                <a:extLst>
                  <a:ext uri="{FF2B5EF4-FFF2-40B4-BE49-F238E27FC236}">
                    <a16:creationId xmlns:a16="http://schemas.microsoft.com/office/drawing/2014/main" id="{E91F2D4F-1A52-7EE8-2414-C7D082841121}"/>
                  </a:ext>
                </a:extLst>
              </p:cNvPr>
              <p:cNvSpPr>
                <a:spLocks noChangeArrowheads="1"/>
              </p:cNvSpPr>
              <p:nvPr/>
            </p:nvSpPr>
            <p:spPr bwMode="auto">
              <a:xfrm>
                <a:off x="4012" y="4768"/>
                <a:ext cx="133" cy="145"/>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391" name="Rectangle 671">
              <a:extLst>
                <a:ext uri="{FF2B5EF4-FFF2-40B4-BE49-F238E27FC236}">
                  <a16:creationId xmlns:a16="http://schemas.microsoft.com/office/drawing/2014/main" id="{DFC82C9B-0B3D-D3A1-A722-F6CF677F4CA0}"/>
                </a:ext>
              </a:extLst>
            </p:cNvPr>
            <p:cNvSpPr>
              <a:spLocks noChangeArrowheads="1"/>
            </p:cNvSpPr>
            <p:nvPr/>
          </p:nvSpPr>
          <p:spPr bwMode="auto">
            <a:xfrm>
              <a:off x="3552" y="5376"/>
              <a:ext cx="34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200">
                  <a:solidFill>
                    <a:srgbClr val="000000"/>
                  </a:solidFill>
                </a:rPr>
                <a:t>Plate Flop-Up</a:t>
              </a:r>
              <a:endParaRPr lang="en-US" altLang="en-US" sz="2400">
                <a:latin typeface="Times New Roman" panose="02020603050405020304" pitchFamily="18" charset="0"/>
              </a:endParaRPr>
            </a:p>
          </p:txBody>
        </p:sp>
      </p:grpSp>
      <p:grpSp>
        <p:nvGrpSpPr>
          <p:cNvPr id="31392" name="Group 672">
            <a:extLst>
              <a:ext uri="{FF2B5EF4-FFF2-40B4-BE49-F238E27FC236}">
                <a16:creationId xmlns:a16="http://schemas.microsoft.com/office/drawing/2014/main" id="{828005A4-F0F8-AE25-F8CA-E219FCDBF748}"/>
              </a:ext>
            </a:extLst>
          </p:cNvPr>
          <p:cNvGrpSpPr>
            <a:grpSpLocks/>
          </p:cNvGrpSpPr>
          <p:nvPr/>
        </p:nvGrpSpPr>
        <p:grpSpPr bwMode="auto">
          <a:xfrm>
            <a:off x="3975100" y="7797800"/>
            <a:ext cx="782638" cy="1541463"/>
            <a:chOff x="720" y="4092"/>
            <a:chExt cx="493" cy="971"/>
          </a:xfrm>
        </p:grpSpPr>
        <p:sp>
          <p:nvSpPr>
            <p:cNvPr id="31393" name="AutoShape 673">
              <a:extLst>
                <a:ext uri="{FF2B5EF4-FFF2-40B4-BE49-F238E27FC236}">
                  <a16:creationId xmlns:a16="http://schemas.microsoft.com/office/drawing/2014/main" id="{670F757F-BC60-560E-E13A-1A35ED539674}"/>
                </a:ext>
              </a:extLst>
            </p:cNvPr>
            <p:cNvSpPr>
              <a:spLocks noChangeArrowheads="1"/>
            </p:cNvSpPr>
            <p:nvPr/>
          </p:nvSpPr>
          <p:spPr bwMode="auto">
            <a:xfrm>
              <a:off x="1008" y="4092"/>
              <a:ext cx="205" cy="454"/>
            </a:xfrm>
            <a:prstGeom prst="can">
              <a:avLst>
                <a:gd name="adj" fmla="val 55366"/>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394" name="Group 674">
              <a:extLst>
                <a:ext uri="{FF2B5EF4-FFF2-40B4-BE49-F238E27FC236}">
                  <a16:creationId xmlns:a16="http://schemas.microsoft.com/office/drawing/2014/main" id="{15B1C5E5-DA33-12C6-A229-7F3E69ECA2E3}"/>
                </a:ext>
              </a:extLst>
            </p:cNvPr>
            <p:cNvGrpSpPr>
              <a:grpSpLocks/>
            </p:cNvGrpSpPr>
            <p:nvPr/>
          </p:nvGrpSpPr>
          <p:grpSpPr bwMode="auto">
            <a:xfrm>
              <a:off x="864" y="4236"/>
              <a:ext cx="159" cy="478"/>
              <a:chOff x="480" y="2256"/>
              <a:chExt cx="192" cy="540"/>
            </a:xfrm>
          </p:grpSpPr>
          <p:sp>
            <p:nvSpPr>
              <p:cNvPr id="31395" name="Line 675">
                <a:extLst>
                  <a:ext uri="{FF2B5EF4-FFF2-40B4-BE49-F238E27FC236}">
                    <a16:creationId xmlns:a16="http://schemas.microsoft.com/office/drawing/2014/main" id="{0EEC3674-62EE-ADFE-8AC5-B56D15D2D562}"/>
                  </a:ext>
                </a:extLst>
              </p:cNvPr>
              <p:cNvSpPr>
                <a:spLocks noChangeShapeType="1"/>
              </p:cNvSpPr>
              <p:nvPr/>
            </p:nvSpPr>
            <p:spPr bwMode="auto">
              <a:xfrm>
                <a:off x="496" y="2508"/>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96" name="Line 676">
                <a:extLst>
                  <a:ext uri="{FF2B5EF4-FFF2-40B4-BE49-F238E27FC236}">
                    <a16:creationId xmlns:a16="http://schemas.microsoft.com/office/drawing/2014/main" id="{1F59E958-015D-31CB-C1D1-4669AF3E7248}"/>
                  </a:ext>
                </a:extLst>
              </p:cNvPr>
              <p:cNvSpPr>
                <a:spLocks noChangeShapeType="1"/>
              </p:cNvSpPr>
              <p:nvPr/>
            </p:nvSpPr>
            <p:spPr bwMode="auto">
              <a:xfrm>
                <a:off x="660" y="2474"/>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97" name="Freeform 677">
                <a:extLst>
                  <a:ext uri="{FF2B5EF4-FFF2-40B4-BE49-F238E27FC236}">
                    <a16:creationId xmlns:a16="http://schemas.microsoft.com/office/drawing/2014/main" id="{4987BCD5-B80A-9B36-8F83-C8AB292D7CB6}"/>
                  </a:ext>
                </a:extLst>
              </p:cNvPr>
              <p:cNvSpPr>
                <a:spLocks/>
              </p:cNvSpPr>
              <p:nvPr/>
            </p:nvSpPr>
            <p:spPr bwMode="auto">
              <a:xfrm>
                <a:off x="480" y="2256"/>
                <a:ext cx="192" cy="424"/>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398" name="Freeform 678">
                <a:extLst>
                  <a:ext uri="{FF2B5EF4-FFF2-40B4-BE49-F238E27FC236}">
                    <a16:creationId xmlns:a16="http://schemas.microsoft.com/office/drawing/2014/main" id="{E88DE987-DF5F-D065-BD43-D8FE713BF6B4}"/>
                  </a:ext>
                </a:extLst>
              </p:cNvPr>
              <p:cNvSpPr>
                <a:spLocks/>
              </p:cNvSpPr>
              <p:nvPr/>
            </p:nvSpPr>
            <p:spPr bwMode="auto">
              <a:xfrm>
                <a:off x="480" y="2360"/>
                <a:ext cx="72" cy="318"/>
              </a:xfrm>
              <a:custGeom>
                <a:avLst/>
                <a:gdLst>
                  <a:gd name="T0" fmla="*/ 69 w 72"/>
                  <a:gd name="T1" fmla="*/ 0 h 318"/>
                  <a:gd name="T2" fmla="*/ 72 w 72"/>
                  <a:gd name="T3" fmla="*/ 315 h 318"/>
                  <a:gd name="T4" fmla="*/ 48 w 72"/>
                  <a:gd name="T5" fmla="*/ 318 h 318"/>
                  <a:gd name="T6" fmla="*/ 0 w 72"/>
                  <a:gd name="T7" fmla="*/ 255 h 318"/>
                  <a:gd name="T8" fmla="*/ 3 w 72"/>
                  <a:gd name="T9" fmla="*/ 48 h 318"/>
                  <a:gd name="T10" fmla="*/ 30 w 72"/>
                  <a:gd name="T11" fmla="*/ 12 h 318"/>
                  <a:gd name="T12" fmla="*/ 69 w 72"/>
                  <a:gd name="T13" fmla="*/ 0 h 318"/>
                </a:gdLst>
                <a:ahLst/>
                <a:cxnLst>
                  <a:cxn ang="0">
                    <a:pos x="T0" y="T1"/>
                  </a:cxn>
                  <a:cxn ang="0">
                    <a:pos x="T2" y="T3"/>
                  </a:cxn>
                  <a:cxn ang="0">
                    <a:pos x="T4" y="T5"/>
                  </a:cxn>
                  <a:cxn ang="0">
                    <a:pos x="T6" y="T7"/>
                  </a:cxn>
                  <a:cxn ang="0">
                    <a:pos x="T8" y="T9"/>
                  </a:cxn>
                  <a:cxn ang="0">
                    <a:pos x="T10" y="T11"/>
                  </a:cxn>
                  <a:cxn ang="0">
                    <a:pos x="T12" y="T13"/>
                  </a:cxn>
                </a:cxnLst>
                <a:rect l="0" t="0" r="r" b="b"/>
                <a:pathLst>
                  <a:path w="72" h="318">
                    <a:moveTo>
                      <a:pt x="69" y="0"/>
                    </a:moveTo>
                    <a:lnTo>
                      <a:pt x="72" y="315"/>
                    </a:lnTo>
                    <a:lnTo>
                      <a:pt x="48" y="318"/>
                    </a:lnTo>
                    <a:lnTo>
                      <a:pt x="0" y="255"/>
                    </a:lnTo>
                    <a:lnTo>
                      <a:pt x="3" y="48"/>
                    </a:lnTo>
                    <a:lnTo>
                      <a:pt x="30" y="12"/>
                    </a:lnTo>
                    <a:lnTo>
                      <a:pt x="69" y="0"/>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399" name="Freeform 679">
                <a:extLst>
                  <a:ext uri="{FF2B5EF4-FFF2-40B4-BE49-F238E27FC236}">
                    <a16:creationId xmlns:a16="http://schemas.microsoft.com/office/drawing/2014/main" id="{C84F8935-1E0D-E7A9-1F41-0AB942FAE9DE}"/>
                  </a:ext>
                </a:extLst>
              </p:cNvPr>
              <p:cNvSpPr>
                <a:spLocks/>
              </p:cNvSpPr>
              <p:nvPr/>
            </p:nvSpPr>
            <p:spPr bwMode="auto">
              <a:xfrm>
                <a:off x="621" y="2339"/>
                <a:ext cx="51" cy="309"/>
              </a:xfrm>
              <a:custGeom>
                <a:avLst/>
                <a:gdLst>
                  <a:gd name="T0" fmla="*/ 0 w 51"/>
                  <a:gd name="T1" fmla="*/ 0 h 309"/>
                  <a:gd name="T2" fmla="*/ 0 w 51"/>
                  <a:gd name="T3" fmla="*/ 309 h 309"/>
                  <a:gd name="T4" fmla="*/ 21 w 51"/>
                  <a:gd name="T5" fmla="*/ 303 h 309"/>
                  <a:gd name="T6" fmla="*/ 51 w 51"/>
                  <a:gd name="T7" fmla="*/ 231 h 309"/>
                  <a:gd name="T8" fmla="*/ 48 w 51"/>
                  <a:gd name="T9" fmla="*/ 24 h 309"/>
                  <a:gd name="T10" fmla="*/ 24 w 51"/>
                  <a:gd name="T11" fmla="*/ 0 h 309"/>
                  <a:gd name="T12" fmla="*/ 0 w 51"/>
                  <a:gd name="T13" fmla="*/ 0 h 309"/>
                </a:gdLst>
                <a:ahLst/>
                <a:cxnLst>
                  <a:cxn ang="0">
                    <a:pos x="T0" y="T1"/>
                  </a:cxn>
                  <a:cxn ang="0">
                    <a:pos x="T2" y="T3"/>
                  </a:cxn>
                  <a:cxn ang="0">
                    <a:pos x="T4" y="T5"/>
                  </a:cxn>
                  <a:cxn ang="0">
                    <a:pos x="T6" y="T7"/>
                  </a:cxn>
                  <a:cxn ang="0">
                    <a:pos x="T8" y="T9"/>
                  </a:cxn>
                  <a:cxn ang="0">
                    <a:pos x="T10" y="T11"/>
                  </a:cxn>
                  <a:cxn ang="0">
                    <a:pos x="T12" y="T13"/>
                  </a:cxn>
                </a:cxnLst>
                <a:rect l="0" t="0" r="r" b="b"/>
                <a:pathLst>
                  <a:path w="51" h="309">
                    <a:moveTo>
                      <a:pt x="0" y="0"/>
                    </a:moveTo>
                    <a:lnTo>
                      <a:pt x="0" y="309"/>
                    </a:lnTo>
                    <a:lnTo>
                      <a:pt x="21" y="303"/>
                    </a:lnTo>
                    <a:lnTo>
                      <a:pt x="51" y="231"/>
                    </a:lnTo>
                    <a:lnTo>
                      <a:pt x="48" y="24"/>
                    </a:lnTo>
                    <a:lnTo>
                      <a:pt x="24" y="0"/>
                    </a:lnTo>
                    <a:lnTo>
                      <a:pt x="0" y="0"/>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400" name="AutoShape 680">
              <a:extLst>
                <a:ext uri="{FF2B5EF4-FFF2-40B4-BE49-F238E27FC236}">
                  <a16:creationId xmlns:a16="http://schemas.microsoft.com/office/drawing/2014/main" id="{80126BC5-4077-8D6D-C843-C5060D2631FC}"/>
                </a:ext>
              </a:extLst>
            </p:cNvPr>
            <p:cNvSpPr>
              <a:spLocks noChangeArrowheads="1"/>
            </p:cNvSpPr>
            <p:nvPr/>
          </p:nvSpPr>
          <p:spPr bwMode="auto">
            <a:xfrm>
              <a:off x="864" y="4380"/>
              <a:ext cx="205" cy="454"/>
            </a:xfrm>
            <a:prstGeom prst="can">
              <a:avLst>
                <a:gd name="adj" fmla="val 55366"/>
              </a:avLst>
            </a:prstGeom>
            <a:solidFill>
              <a:srgbClr val="00CCFF">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401" name="Group 681">
              <a:extLst>
                <a:ext uri="{FF2B5EF4-FFF2-40B4-BE49-F238E27FC236}">
                  <a16:creationId xmlns:a16="http://schemas.microsoft.com/office/drawing/2014/main" id="{BBECE429-3AC7-E6EE-CA43-7DA87C210FA0}"/>
                </a:ext>
              </a:extLst>
            </p:cNvPr>
            <p:cNvGrpSpPr>
              <a:grpSpLocks/>
            </p:cNvGrpSpPr>
            <p:nvPr/>
          </p:nvGrpSpPr>
          <p:grpSpPr bwMode="auto">
            <a:xfrm>
              <a:off x="720" y="4524"/>
              <a:ext cx="270" cy="539"/>
              <a:chOff x="864" y="4272"/>
              <a:chExt cx="270" cy="539"/>
            </a:xfrm>
          </p:grpSpPr>
          <p:sp>
            <p:nvSpPr>
              <p:cNvPr id="31402" name="Line 682">
                <a:extLst>
                  <a:ext uri="{FF2B5EF4-FFF2-40B4-BE49-F238E27FC236}">
                    <a16:creationId xmlns:a16="http://schemas.microsoft.com/office/drawing/2014/main" id="{7DBA7098-8332-B783-DE6C-95683DC7636C}"/>
                  </a:ext>
                </a:extLst>
              </p:cNvPr>
              <p:cNvSpPr>
                <a:spLocks noChangeShapeType="1"/>
              </p:cNvSpPr>
              <p:nvPr/>
            </p:nvSpPr>
            <p:spPr bwMode="auto">
              <a:xfrm>
                <a:off x="887" y="4579"/>
                <a:ext cx="0" cy="2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03" name="Line 683">
                <a:extLst>
                  <a:ext uri="{FF2B5EF4-FFF2-40B4-BE49-F238E27FC236}">
                    <a16:creationId xmlns:a16="http://schemas.microsoft.com/office/drawing/2014/main" id="{B36CCAFF-6729-F5C8-1518-107716B9103D}"/>
                  </a:ext>
                </a:extLst>
              </p:cNvPr>
              <p:cNvSpPr>
                <a:spLocks noChangeShapeType="1"/>
              </p:cNvSpPr>
              <p:nvPr/>
            </p:nvSpPr>
            <p:spPr bwMode="auto">
              <a:xfrm>
                <a:off x="1004" y="4546"/>
                <a:ext cx="0" cy="23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04" name="Freeform 684">
                <a:extLst>
                  <a:ext uri="{FF2B5EF4-FFF2-40B4-BE49-F238E27FC236}">
                    <a16:creationId xmlns:a16="http://schemas.microsoft.com/office/drawing/2014/main" id="{B2785060-1A30-935B-C2BF-12E1063ECF2C}"/>
                  </a:ext>
                </a:extLst>
              </p:cNvPr>
              <p:cNvSpPr>
                <a:spLocks/>
              </p:cNvSpPr>
              <p:nvPr/>
            </p:nvSpPr>
            <p:spPr bwMode="auto">
              <a:xfrm>
                <a:off x="864" y="4302"/>
                <a:ext cx="150" cy="343"/>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05" name="Freeform 685">
                <a:extLst>
                  <a:ext uri="{FF2B5EF4-FFF2-40B4-BE49-F238E27FC236}">
                    <a16:creationId xmlns:a16="http://schemas.microsoft.com/office/drawing/2014/main" id="{A0F62E7F-BD41-5044-38D3-06FF49112C74}"/>
                  </a:ext>
                </a:extLst>
              </p:cNvPr>
              <p:cNvSpPr>
                <a:spLocks/>
              </p:cNvSpPr>
              <p:nvPr/>
            </p:nvSpPr>
            <p:spPr bwMode="auto">
              <a:xfrm>
                <a:off x="973" y="4272"/>
                <a:ext cx="161" cy="342"/>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406" name="Group 686">
            <a:extLst>
              <a:ext uri="{FF2B5EF4-FFF2-40B4-BE49-F238E27FC236}">
                <a16:creationId xmlns:a16="http://schemas.microsoft.com/office/drawing/2014/main" id="{43B2A032-02E9-F483-5547-A76E5414E9F3}"/>
              </a:ext>
            </a:extLst>
          </p:cNvPr>
          <p:cNvGrpSpPr>
            <a:grpSpLocks/>
          </p:cNvGrpSpPr>
          <p:nvPr/>
        </p:nvGrpSpPr>
        <p:grpSpPr bwMode="auto">
          <a:xfrm>
            <a:off x="3276600" y="7720013"/>
            <a:ext cx="325438" cy="1077912"/>
            <a:chOff x="2064" y="4863"/>
            <a:chExt cx="205" cy="679"/>
          </a:xfrm>
        </p:grpSpPr>
        <p:grpSp>
          <p:nvGrpSpPr>
            <p:cNvPr id="31407" name="Group 687">
              <a:extLst>
                <a:ext uri="{FF2B5EF4-FFF2-40B4-BE49-F238E27FC236}">
                  <a16:creationId xmlns:a16="http://schemas.microsoft.com/office/drawing/2014/main" id="{CD4D8B17-E789-7925-BCCD-1549D39A42A9}"/>
                </a:ext>
              </a:extLst>
            </p:cNvPr>
            <p:cNvGrpSpPr>
              <a:grpSpLocks/>
            </p:cNvGrpSpPr>
            <p:nvPr/>
          </p:nvGrpSpPr>
          <p:grpSpPr bwMode="auto">
            <a:xfrm>
              <a:off x="2117" y="4863"/>
              <a:ext cx="132" cy="586"/>
              <a:chOff x="1880" y="4782"/>
              <a:chExt cx="132" cy="586"/>
            </a:xfrm>
          </p:grpSpPr>
          <p:sp>
            <p:nvSpPr>
              <p:cNvPr id="31408" name="Freeform 688">
                <a:extLst>
                  <a:ext uri="{FF2B5EF4-FFF2-40B4-BE49-F238E27FC236}">
                    <a16:creationId xmlns:a16="http://schemas.microsoft.com/office/drawing/2014/main" id="{D0FBF033-2580-435F-8E64-100C2390FC19}"/>
                  </a:ext>
                </a:extLst>
              </p:cNvPr>
              <p:cNvSpPr>
                <a:spLocks/>
              </p:cNvSpPr>
              <p:nvPr/>
            </p:nvSpPr>
            <p:spPr bwMode="auto">
              <a:xfrm>
                <a:off x="1993" y="4966"/>
                <a:ext cx="19" cy="402"/>
              </a:xfrm>
              <a:custGeom>
                <a:avLst/>
                <a:gdLst>
                  <a:gd name="T0" fmla="*/ 0 w 16"/>
                  <a:gd name="T1" fmla="*/ 6 h 457"/>
                  <a:gd name="T2" fmla="*/ 1 w 16"/>
                  <a:gd name="T3" fmla="*/ 3 h 457"/>
                  <a:gd name="T4" fmla="*/ 1 w 16"/>
                  <a:gd name="T5" fmla="*/ 2 h 457"/>
                  <a:gd name="T6" fmla="*/ 3 w 16"/>
                  <a:gd name="T7" fmla="*/ 1 h 457"/>
                  <a:gd name="T8" fmla="*/ 5 w 16"/>
                  <a:gd name="T9" fmla="*/ 0 h 457"/>
                  <a:gd name="T10" fmla="*/ 12 w 16"/>
                  <a:gd name="T11" fmla="*/ 0 h 457"/>
                  <a:gd name="T12" fmla="*/ 15 w 16"/>
                  <a:gd name="T13" fmla="*/ 2 h 457"/>
                  <a:gd name="T14" fmla="*/ 15 w 16"/>
                  <a:gd name="T15" fmla="*/ 3 h 457"/>
                  <a:gd name="T16" fmla="*/ 16 w 16"/>
                  <a:gd name="T17" fmla="*/ 6 h 457"/>
                  <a:gd name="T18" fmla="*/ 16 w 16"/>
                  <a:gd name="T19" fmla="*/ 450 h 457"/>
                  <a:gd name="T20" fmla="*/ 15 w 16"/>
                  <a:gd name="T21" fmla="*/ 452 h 457"/>
                  <a:gd name="T22" fmla="*/ 15 w 16"/>
                  <a:gd name="T23" fmla="*/ 453 h 457"/>
                  <a:gd name="T24" fmla="*/ 12 w 16"/>
                  <a:gd name="T25" fmla="*/ 455 h 457"/>
                  <a:gd name="T26" fmla="*/ 10 w 16"/>
                  <a:gd name="T27" fmla="*/ 455 h 457"/>
                  <a:gd name="T28" fmla="*/ 7 w 16"/>
                  <a:gd name="T29" fmla="*/ 457 h 457"/>
                  <a:gd name="T30" fmla="*/ 7 w 16"/>
                  <a:gd name="T31" fmla="*/ 455 h 457"/>
                  <a:gd name="T32" fmla="*/ 5 w 16"/>
                  <a:gd name="T33" fmla="*/ 455 h 457"/>
                  <a:gd name="T34" fmla="*/ 3 w 16"/>
                  <a:gd name="T35" fmla="*/ 454 h 457"/>
                  <a:gd name="T36" fmla="*/ 1 w 16"/>
                  <a:gd name="T37" fmla="*/ 453 h 457"/>
                  <a:gd name="T38" fmla="*/ 1 w 16"/>
                  <a:gd name="T39" fmla="*/ 452 h 457"/>
                  <a:gd name="T40" fmla="*/ 0 w 16"/>
                  <a:gd name="T41" fmla="*/ 450 h 457"/>
                  <a:gd name="T42" fmla="*/ 0 w 16"/>
                  <a:gd name="T43" fmla="*/ 6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 h="457">
                    <a:moveTo>
                      <a:pt x="0" y="6"/>
                    </a:moveTo>
                    <a:lnTo>
                      <a:pt x="1" y="3"/>
                    </a:lnTo>
                    <a:lnTo>
                      <a:pt x="1" y="2"/>
                    </a:lnTo>
                    <a:lnTo>
                      <a:pt x="3" y="1"/>
                    </a:lnTo>
                    <a:lnTo>
                      <a:pt x="5" y="0"/>
                    </a:lnTo>
                    <a:lnTo>
                      <a:pt x="12" y="0"/>
                    </a:lnTo>
                    <a:lnTo>
                      <a:pt x="15" y="2"/>
                    </a:lnTo>
                    <a:lnTo>
                      <a:pt x="15" y="3"/>
                    </a:lnTo>
                    <a:lnTo>
                      <a:pt x="16" y="6"/>
                    </a:lnTo>
                    <a:lnTo>
                      <a:pt x="16" y="450"/>
                    </a:lnTo>
                    <a:lnTo>
                      <a:pt x="15" y="452"/>
                    </a:lnTo>
                    <a:lnTo>
                      <a:pt x="15" y="453"/>
                    </a:lnTo>
                    <a:lnTo>
                      <a:pt x="12" y="455"/>
                    </a:lnTo>
                    <a:lnTo>
                      <a:pt x="10" y="455"/>
                    </a:lnTo>
                    <a:lnTo>
                      <a:pt x="7" y="457"/>
                    </a:lnTo>
                    <a:lnTo>
                      <a:pt x="7" y="455"/>
                    </a:lnTo>
                    <a:lnTo>
                      <a:pt x="5" y="455"/>
                    </a:lnTo>
                    <a:lnTo>
                      <a:pt x="3" y="454"/>
                    </a:lnTo>
                    <a:lnTo>
                      <a:pt x="1" y="453"/>
                    </a:lnTo>
                    <a:lnTo>
                      <a:pt x="1" y="452"/>
                    </a:lnTo>
                    <a:lnTo>
                      <a:pt x="0" y="450"/>
                    </a:lnTo>
                    <a:lnTo>
                      <a:pt x="0" y="6"/>
                    </a:lnTo>
                    <a:close/>
                  </a:path>
                </a:pathLst>
              </a:custGeom>
              <a:solidFill>
                <a:schemeClr val="tx1"/>
              </a:solidFill>
              <a:ln w="635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09" name="Freeform 689">
                <a:extLst>
                  <a:ext uri="{FF2B5EF4-FFF2-40B4-BE49-F238E27FC236}">
                    <a16:creationId xmlns:a16="http://schemas.microsoft.com/office/drawing/2014/main" id="{4903F4C1-EEA5-2E1A-D8E6-456F4CE0248C}"/>
                  </a:ext>
                </a:extLst>
              </p:cNvPr>
              <p:cNvSpPr>
                <a:spLocks/>
              </p:cNvSpPr>
              <p:nvPr/>
            </p:nvSpPr>
            <p:spPr bwMode="auto">
              <a:xfrm>
                <a:off x="1880" y="4881"/>
                <a:ext cx="19" cy="402"/>
              </a:xfrm>
              <a:custGeom>
                <a:avLst/>
                <a:gdLst>
                  <a:gd name="T0" fmla="*/ 0 w 16"/>
                  <a:gd name="T1" fmla="*/ 7 h 457"/>
                  <a:gd name="T2" fmla="*/ 2 w 16"/>
                  <a:gd name="T3" fmla="*/ 4 h 457"/>
                  <a:gd name="T4" fmla="*/ 2 w 16"/>
                  <a:gd name="T5" fmla="*/ 3 h 457"/>
                  <a:gd name="T6" fmla="*/ 3 w 16"/>
                  <a:gd name="T7" fmla="*/ 1 h 457"/>
                  <a:gd name="T8" fmla="*/ 5 w 16"/>
                  <a:gd name="T9" fmla="*/ 0 h 457"/>
                  <a:gd name="T10" fmla="*/ 12 w 16"/>
                  <a:gd name="T11" fmla="*/ 0 h 457"/>
                  <a:gd name="T12" fmla="*/ 16 w 16"/>
                  <a:gd name="T13" fmla="*/ 4 h 457"/>
                  <a:gd name="T14" fmla="*/ 16 w 16"/>
                  <a:gd name="T15" fmla="*/ 452 h 457"/>
                  <a:gd name="T16" fmla="*/ 12 w 16"/>
                  <a:gd name="T17" fmla="*/ 456 h 457"/>
                  <a:gd name="T18" fmla="*/ 10 w 16"/>
                  <a:gd name="T19" fmla="*/ 456 h 457"/>
                  <a:gd name="T20" fmla="*/ 8 w 16"/>
                  <a:gd name="T21" fmla="*/ 457 h 457"/>
                  <a:gd name="T22" fmla="*/ 6 w 16"/>
                  <a:gd name="T23" fmla="*/ 456 h 457"/>
                  <a:gd name="T24" fmla="*/ 5 w 16"/>
                  <a:gd name="T25" fmla="*/ 456 h 457"/>
                  <a:gd name="T26" fmla="*/ 3 w 16"/>
                  <a:gd name="T27" fmla="*/ 455 h 457"/>
                  <a:gd name="T28" fmla="*/ 2 w 16"/>
                  <a:gd name="T29" fmla="*/ 454 h 457"/>
                  <a:gd name="T30" fmla="*/ 2 w 16"/>
                  <a:gd name="T31" fmla="*/ 452 h 457"/>
                  <a:gd name="T32" fmla="*/ 0 w 16"/>
                  <a:gd name="T33" fmla="*/ 451 h 457"/>
                  <a:gd name="T34" fmla="*/ 0 w 16"/>
                  <a:gd name="T35" fmla="*/ 7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 h="457">
                    <a:moveTo>
                      <a:pt x="0" y="7"/>
                    </a:moveTo>
                    <a:lnTo>
                      <a:pt x="2" y="4"/>
                    </a:lnTo>
                    <a:lnTo>
                      <a:pt x="2" y="3"/>
                    </a:lnTo>
                    <a:lnTo>
                      <a:pt x="3" y="1"/>
                    </a:lnTo>
                    <a:lnTo>
                      <a:pt x="5" y="0"/>
                    </a:lnTo>
                    <a:lnTo>
                      <a:pt x="12" y="0"/>
                    </a:lnTo>
                    <a:lnTo>
                      <a:pt x="16" y="4"/>
                    </a:lnTo>
                    <a:lnTo>
                      <a:pt x="16" y="452"/>
                    </a:lnTo>
                    <a:lnTo>
                      <a:pt x="12" y="456"/>
                    </a:lnTo>
                    <a:lnTo>
                      <a:pt x="10" y="456"/>
                    </a:lnTo>
                    <a:lnTo>
                      <a:pt x="8" y="457"/>
                    </a:lnTo>
                    <a:lnTo>
                      <a:pt x="6" y="456"/>
                    </a:lnTo>
                    <a:lnTo>
                      <a:pt x="5" y="456"/>
                    </a:lnTo>
                    <a:lnTo>
                      <a:pt x="3" y="455"/>
                    </a:lnTo>
                    <a:lnTo>
                      <a:pt x="2" y="454"/>
                    </a:lnTo>
                    <a:lnTo>
                      <a:pt x="2" y="452"/>
                    </a:lnTo>
                    <a:lnTo>
                      <a:pt x="0" y="451"/>
                    </a:lnTo>
                    <a:lnTo>
                      <a:pt x="0" y="7"/>
                    </a:lnTo>
                    <a:close/>
                  </a:path>
                </a:pathLst>
              </a:custGeom>
              <a:solidFill>
                <a:schemeClr val="tx1"/>
              </a:solidFill>
              <a:ln w="635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10" name="Freeform 690">
                <a:extLst>
                  <a:ext uri="{FF2B5EF4-FFF2-40B4-BE49-F238E27FC236}">
                    <a16:creationId xmlns:a16="http://schemas.microsoft.com/office/drawing/2014/main" id="{6C12C67C-75CF-ADA1-C799-427CCB0F9C8B}"/>
                  </a:ext>
                </a:extLst>
              </p:cNvPr>
              <p:cNvSpPr>
                <a:spLocks/>
              </p:cNvSpPr>
              <p:nvPr/>
            </p:nvSpPr>
            <p:spPr bwMode="auto">
              <a:xfrm>
                <a:off x="1880" y="4782"/>
                <a:ext cx="129" cy="368"/>
              </a:xfrm>
              <a:custGeom>
                <a:avLst/>
                <a:gdLst>
                  <a:gd name="T0" fmla="*/ 75 w 111"/>
                  <a:gd name="T1" fmla="*/ 32 h 418"/>
                  <a:gd name="T2" fmla="*/ 36 w 111"/>
                  <a:gd name="T3" fmla="*/ 0 h 418"/>
                  <a:gd name="T4" fmla="*/ 36 w 111"/>
                  <a:gd name="T5" fmla="*/ 74 h 418"/>
                  <a:gd name="T6" fmla="*/ 14 w 111"/>
                  <a:gd name="T7" fmla="*/ 58 h 418"/>
                  <a:gd name="T8" fmla="*/ 0 w 111"/>
                  <a:gd name="T9" fmla="*/ 65 h 418"/>
                  <a:gd name="T10" fmla="*/ 0 w 111"/>
                  <a:gd name="T11" fmla="*/ 272 h 418"/>
                  <a:gd name="T12" fmla="*/ 19 w 111"/>
                  <a:gd name="T13" fmla="*/ 362 h 418"/>
                  <a:gd name="T14" fmla="*/ 92 w 111"/>
                  <a:gd name="T15" fmla="*/ 418 h 418"/>
                  <a:gd name="T16" fmla="*/ 111 w 111"/>
                  <a:gd name="T17" fmla="*/ 360 h 418"/>
                  <a:gd name="T18" fmla="*/ 111 w 111"/>
                  <a:gd name="T19" fmla="*/ 151 h 418"/>
                  <a:gd name="T20" fmla="*/ 96 w 111"/>
                  <a:gd name="T21" fmla="*/ 122 h 418"/>
                  <a:gd name="T22" fmla="*/ 75 w 111"/>
                  <a:gd name="T23" fmla="*/ 105 h 418"/>
                  <a:gd name="T24" fmla="*/ 75 w 111"/>
                  <a:gd name="T25" fmla="*/ 32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 h="418">
                    <a:moveTo>
                      <a:pt x="75" y="32"/>
                    </a:moveTo>
                    <a:lnTo>
                      <a:pt x="36" y="0"/>
                    </a:lnTo>
                    <a:lnTo>
                      <a:pt x="36" y="74"/>
                    </a:lnTo>
                    <a:lnTo>
                      <a:pt x="14" y="58"/>
                    </a:lnTo>
                    <a:lnTo>
                      <a:pt x="0" y="65"/>
                    </a:lnTo>
                    <a:lnTo>
                      <a:pt x="0" y="272"/>
                    </a:lnTo>
                    <a:lnTo>
                      <a:pt x="19" y="362"/>
                    </a:lnTo>
                    <a:lnTo>
                      <a:pt x="92" y="418"/>
                    </a:lnTo>
                    <a:lnTo>
                      <a:pt x="111" y="360"/>
                    </a:lnTo>
                    <a:lnTo>
                      <a:pt x="111" y="151"/>
                    </a:lnTo>
                    <a:lnTo>
                      <a:pt x="96" y="122"/>
                    </a:lnTo>
                    <a:lnTo>
                      <a:pt x="75" y="105"/>
                    </a:lnTo>
                    <a:lnTo>
                      <a:pt x="75" y="32"/>
                    </a:lnTo>
                    <a:close/>
                  </a:path>
                </a:pathLst>
              </a:custGeom>
              <a:solidFill>
                <a:srgbClr val="FFCC99"/>
              </a:solidFill>
              <a:ln w="9525"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411" name="AutoShape 691">
              <a:extLst>
                <a:ext uri="{FF2B5EF4-FFF2-40B4-BE49-F238E27FC236}">
                  <a16:creationId xmlns:a16="http://schemas.microsoft.com/office/drawing/2014/main" id="{4E916C8E-6B78-9861-9E01-ACF6C58A2368}"/>
                </a:ext>
              </a:extLst>
            </p:cNvPr>
            <p:cNvSpPr>
              <a:spLocks noChangeArrowheads="1"/>
            </p:cNvSpPr>
            <p:nvPr/>
          </p:nvSpPr>
          <p:spPr bwMode="auto">
            <a:xfrm>
              <a:off x="2064" y="5088"/>
              <a:ext cx="205" cy="454"/>
            </a:xfrm>
            <a:prstGeom prst="can">
              <a:avLst>
                <a:gd name="adj" fmla="val 55366"/>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12" name="Group 692">
            <a:extLst>
              <a:ext uri="{FF2B5EF4-FFF2-40B4-BE49-F238E27FC236}">
                <a16:creationId xmlns:a16="http://schemas.microsoft.com/office/drawing/2014/main" id="{36840E73-052C-115C-BADD-541CDFC62A75}"/>
              </a:ext>
            </a:extLst>
          </p:cNvPr>
          <p:cNvGrpSpPr>
            <a:grpSpLocks/>
          </p:cNvGrpSpPr>
          <p:nvPr/>
        </p:nvGrpSpPr>
        <p:grpSpPr bwMode="auto">
          <a:xfrm flipH="1">
            <a:off x="3505200" y="8486775"/>
            <a:ext cx="309563" cy="688975"/>
            <a:chOff x="1632" y="4128"/>
            <a:chExt cx="147" cy="356"/>
          </a:xfrm>
        </p:grpSpPr>
        <p:sp>
          <p:nvSpPr>
            <p:cNvPr id="31413" name="Line 693">
              <a:extLst>
                <a:ext uri="{FF2B5EF4-FFF2-40B4-BE49-F238E27FC236}">
                  <a16:creationId xmlns:a16="http://schemas.microsoft.com/office/drawing/2014/main" id="{FA7531BE-16F1-A27A-EF06-05F2D9F405EA}"/>
                </a:ext>
              </a:extLst>
            </p:cNvPr>
            <p:cNvSpPr>
              <a:spLocks noChangeShapeType="1"/>
            </p:cNvSpPr>
            <p:nvPr/>
          </p:nvSpPr>
          <p:spPr bwMode="auto">
            <a:xfrm>
              <a:off x="1644" y="4294"/>
              <a:ext cx="0" cy="19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14" name="Line 694">
              <a:extLst>
                <a:ext uri="{FF2B5EF4-FFF2-40B4-BE49-F238E27FC236}">
                  <a16:creationId xmlns:a16="http://schemas.microsoft.com/office/drawing/2014/main" id="{5A07C3B8-0D3F-FE79-190B-E7BAE55847D9}"/>
                </a:ext>
              </a:extLst>
            </p:cNvPr>
            <p:cNvSpPr>
              <a:spLocks noChangeShapeType="1"/>
            </p:cNvSpPr>
            <p:nvPr/>
          </p:nvSpPr>
          <p:spPr bwMode="auto">
            <a:xfrm>
              <a:off x="1770" y="4272"/>
              <a:ext cx="0" cy="19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15" name="Freeform 695">
              <a:extLst>
                <a:ext uri="{FF2B5EF4-FFF2-40B4-BE49-F238E27FC236}">
                  <a16:creationId xmlns:a16="http://schemas.microsoft.com/office/drawing/2014/main" id="{4B4012DC-0797-FEC3-2C50-05477F5C3983}"/>
                </a:ext>
              </a:extLst>
            </p:cNvPr>
            <p:cNvSpPr>
              <a:spLocks/>
            </p:cNvSpPr>
            <p:nvPr/>
          </p:nvSpPr>
          <p:spPr bwMode="auto">
            <a:xfrm>
              <a:off x="1632" y="4128"/>
              <a:ext cx="147" cy="280"/>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16" name="Freeform 696">
              <a:extLst>
                <a:ext uri="{FF2B5EF4-FFF2-40B4-BE49-F238E27FC236}">
                  <a16:creationId xmlns:a16="http://schemas.microsoft.com/office/drawing/2014/main" id="{34952B2D-C67C-F951-341C-7FFE10F32AD4}"/>
                </a:ext>
              </a:extLst>
            </p:cNvPr>
            <p:cNvSpPr>
              <a:spLocks/>
            </p:cNvSpPr>
            <p:nvPr/>
          </p:nvSpPr>
          <p:spPr bwMode="auto">
            <a:xfrm>
              <a:off x="1632" y="4197"/>
              <a:ext cx="55" cy="209"/>
            </a:xfrm>
            <a:custGeom>
              <a:avLst/>
              <a:gdLst>
                <a:gd name="T0" fmla="*/ 69 w 72"/>
                <a:gd name="T1" fmla="*/ 0 h 318"/>
                <a:gd name="T2" fmla="*/ 72 w 72"/>
                <a:gd name="T3" fmla="*/ 315 h 318"/>
                <a:gd name="T4" fmla="*/ 48 w 72"/>
                <a:gd name="T5" fmla="*/ 318 h 318"/>
                <a:gd name="T6" fmla="*/ 0 w 72"/>
                <a:gd name="T7" fmla="*/ 255 h 318"/>
                <a:gd name="T8" fmla="*/ 3 w 72"/>
                <a:gd name="T9" fmla="*/ 48 h 318"/>
                <a:gd name="T10" fmla="*/ 30 w 72"/>
                <a:gd name="T11" fmla="*/ 12 h 318"/>
                <a:gd name="T12" fmla="*/ 69 w 72"/>
                <a:gd name="T13" fmla="*/ 0 h 318"/>
              </a:gdLst>
              <a:ahLst/>
              <a:cxnLst>
                <a:cxn ang="0">
                  <a:pos x="T0" y="T1"/>
                </a:cxn>
                <a:cxn ang="0">
                  <a:pos x="T2" y="T3"/>
                </a:cxn>
                <a:cxn ang="0">
                  <a:pos x="T4" y="T5"/>
                </a:cxn>
                <a:cxn ang="0">
                  <a:pos x="T6" y="T7"/>
                </a:cxn>
                <a:cxn ang="0">
                  <a:pos x="T8" y="T9"/>
                </a:cxn>
                <a:cxn ang="0">
                  <a:pos x="T10" y="T11"/>
                </a:cxn>
                <a:cxn ang="0">
                  <a:pos x="T12" y="T13"/>
                </a:cxn>
              </a:cxnLst>
              <a:rect l="0" t="0" r="r" b="b"/>
              <a:pathLst>
                <a:path w="72" h="318">
                  <a:moveTo>
                    <a:pt x="69" y="0"/>
                  </a:moveTo>
                  <a:lnTo>
                    <a:pt x="72" y="315"/>
                  </a:lnTo>
                  <a:lnTo>
                    <a:pt x="48" y="318"/>
                  </a:lnTo>
                  <a:lnTo>
                    <a:pt x="0" y="255"/>
                  </a:lnTo>
                  <a:lnTo>
                    <a:pt x="3" y="48"/>
                  </a:lnTo>
                  <a:lnTo>
                    <a:pt x="30" y="12"/>
                  </a:lnTo>
                  <a:lnTo>
                    <a:pt x="69" y="0"/>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17" name="Freeform 697">
              <a:extLst>
                <a:ext uri="{FF2B5EF4-FFF2-40B4-BE49-F238E27FC236}">
                  <a16:creationId xmlns:a16="http://schemas.microsoft.com/office/drawing/2014/main" id="{E1FA3416-9D8A-A811-4222-7BDD8226C804}"/>
                </a:ext>
              </a:extLst>
            </p:cNvPr>
            <p:cNvSpPr>
              <a:spLocks/>
            </p:cNvSpPr>
            <p:nvPr/>
          </p:nvSpPr>
          <p:spPr bwMode="auto">
            <a:xfrm>
              <a:off x="1740" y="4183"/>
              <a:ext cx="39" cy="203"/>
            </a:xfrm>
            <a:custGeom>
              <a:avLst/>
              <a:gdLst>
                <a:gd name="T0" fmla="*/ 0 w 51"/>
                <a:gd name="T1" fmla="*/ 0 h 309"/>
                <a:gd name="T2" fmla="*/ 0 w 51"/>
                <a:gd name="T3" fmla="*/ 309 h 309"/>
                <a:gd name="T4" fmla="*/ 21 w 51"/>
                <a:gd name="T5" fmla="*/ 303 h 309"/>
                <a:gd name="T6" fmla="*/ 51 w 51"/>
                <a:gd name="T7" fmla="*/ 231 h 309"/>
                <a:gd name="T8" fmla="*/ 48 w 51"/>
                <a:gd name="T9" fmla="*/ 24 h 309"/>
                <a:gd name="T10" fmla="*/ 24 w 51"/>
                <a:gd name="T11" fmla="*/ 0 h 309"/>
                <a:gd name="T12" fmla="*/ 0 w 51"/>
                <a:gd name="T13" fmla="*/ 0 h 309"/>
              </a:gdLst>
              <a:ahLst/>
              <a:cxnLst>
                <a:cxn ang="0">
                  <a:pos x="T0" y="T1"/>
                </a:cxn>
                <a:cxn ang="0">
                  <a:pos x="T2" y="T3"/>
                </a:cxn>
                <a:cxn ang="0">
                  <a:pos x="T4" y="T5"/>
                </a:cxn>
                <a:cxn ang="0">
                  <a:pos x="T6" y="T7"/>
                </a:cxn>
                <a:cxn ang="0">
                  <a:pos x="T8" y="T9"/>
                </a:cxn>
                <a:cxn ang="0">
                  <a:pos x="T10" y="T11"/>
                </a:cxn>
                <a:cxn ang="0">
                  <a:pos x="T12" y="T13"/>
                </a:cxn>
              </a:cxnLst>
              <a:rect l="0" t="0" r="r" b="b"/>
              <a:pathLst>
                <a:path w="51" h="309">
                  <a:moveTo>
                    <a:pt x="0" y="0"/>
                  </a:moveTo>
                  <a:lnTo>
                    <a:pt x="0" y="309"/>
                  </a:lnTo>
                  <a:lnTo>
                    <a:pt x="21" y="303"/>
                  </a:lnTo>
                  <a:lnTo>
                    <a:pt x="51" y="231"/>
                  </a:lnTo>
                  <a:lnTo>
                    <a:pt x="48" y="24"/>
                  </a:lnTo>
                  <a:lnTo>
                    <a:pt x="24" y="0"/>
                  </a:lnTo>
                  <a:lnTo>
                    <a:pt x="0" y="0"/>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18" name="Group 698">
            <a:extLst>
              <a:ext uri="{FF2B5EF4-FFF2-40B4-BE49-F238E27FC236}">
                <a16:creationId xmlns:a16="http://schemas.microsoft.com/office/drawing/2014/main" id="{F08A41E9-5CA3-582B-A837-5354130037F0}"/>
              </a:ext>
            </a:extLst>
          </p:cNvPr>
          <p:cNvGrpSpPr>
            <a:grpSpLocks/>
          </p:cNvGrpSpPr>
          <p:nvPr/>
        </p:nvGrpSpPr>
        <p:grpSpPr bwMode="auto">
          <a:xfrm>
            <a:off x="850900" y="8826500"/>
            <a:ext cx="561975" cy="736600"/>
            <a:chOff x="600" y="5464"/>
            <a:chExt cx="354" cy="464"/>
          </a:xfrm>
        </p:grpSpPr>
        <p:grpSp>
          <p:nvGrpSpPr>
            <p:cNvPr id="31419" name="Group 699">
              <a:extLst>
                <a:ext uri="{FF2B5EF4-FFF2-40B4-BE49-F238E27FC236}">
                  <a16:creationId xmlns:a16="http://schemas.microsoft.com/office/drawing/2014/main" id="{FEA8E161-6508-77BB-5F98-0A77A34FBCC8}"/>
                </a:ext>
              </a:extLst>
            </p:cNvPr>
            <p:cNvGrpSpPr>
              <a:grpSpLocks/>
            </p:cNvGrpSpPr>
            <p:nvPr/>
          </p:nvGrpSpPr>
          <p:grpSpPr bwMode="auto">
            <a:xfrm rot="-1907707">
              <a:off x="600" y="5559"/>
              <a:ext cx="171" cy="297"/>
              <a:chOff x="4034" y="3453"/>
              <a:chExt cx="277" cy="517"/>
            </a:xfrm>
          </p:grpSpPr>
          <p:sp>
            <p:nvSpPr>
              <p:cNvPr id="31420" name="Freeform 700">
                <a:extLst>
                  <a:ext uri="{FF2B5EF4-FFF2-40B4-BE49-F238E27FC236}">
                    <a16:creationId xmlns:a16="http://schemas.microsoft.com/office/drawing/2014/main" id="{F97B0585-7F0D-EF83-D76C-377AEBBAF59E}"/>
                  </a:ext>
                </a:extLst>
              </p:cNvPr>
              <p:cNvSpPr>
                <a:spLocks/>
              </p:cNvSpPr>
              <p:nvPr/>
            </p:nvSpPr>
            <p:spPr bwMode="auto">
              <a:xfrm>
                <a:off x="4034" y="3453"/>
                <a:ext cx="277" cy="517"/>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21" name="Freeform 701">
                <a:extLst>
                  <a:ext uri="{FF2B5EF4-FFF2-40B4-BE49-F238E27FC236}">
                    <a16:creationId xmlns:a16="http://schemas.microsoft.com/office/drawing/2014/main" id="{0BBE3930-490D-F38E-CF21-F718785D6193}"/>
                  </a:ext>
                </a:extLst>
              </p:cNvPr>
              <p:cNvSpPr>
                <a:spLocks/>
              </p:cNvSpPr>
              <p:nvPr/>
            </p:nvSpPr>
            <p:spPr bwMode="auto">
              <a:xfrm>
                <a:off x="4086" y="3590"/>
                <a:ext cx="220" cy="376"/>
              </a:xfrm>
              <a:custGeom>
                <a:avLst/>
                <a:gdLst>
                  <a:gd name="T0" fmla="*/ 219 w 220"/>
                  <a:gd name="T1" fmla="*/ 0 h 376"/>
                  <a:gd name="T2" fmla="*/ 219 w 220"/>
                  <a:gd name="T3" fmla="*/ 276 h 376"/>
                  <a:gd name="T4" fmla="*/ 170 w 220"/>
                  <a:gd name="T5" fmla="*/ 375 h 376"/>
                  <a:gd name="T6" fmla="*/ 0 w 220"/>
                  <a:gd name="T7" fmla="*/ 375 h 376"/>
                  <a:gd name="T8" fmla="*/ 219 w 220"/>
                  <a:gd name="T9" fmla="*/ 0 h 376"/>
                </a:gdLst>
                <a:ahLst/>
                <a:cxnLst>
                  <a:cxn ang="0">
                    <a:pos x="T0" y="T1"/>
                  </a:cxn>
                  <a:cxn ang="0">
                    <a:pos x="T2" y="T3"/>
                  </a:cxn>
                  <a:cxn ang="0">
                    <a:pos x="T4" y="T5"/>
                  </a:cxn>
                  <a:cxn ang="0">
                    <a:pos x="T6" y="T7"/>
                  </a:cxn>
                  <a:cxn ang="0">
                    <a:pos x="T8" y="T9"/>
                  </a:cxn>
                </a:cxnLst>
                <a:rect l="0" t="0" r="r" b="b"/>
                <a:pathLst>
                  <a:path w="220" h="376">
                    <a:moveTo>
                      <a:pt x="219" y="0"/>
                    </a:moveTo>
                    <a:lnTo>
                      <a:pt x="219" y="276"/>
                    </a:lnTo>
                    <a:lnTo>
                      <a:pt x="170" y="375"/>
                    </a:lnTo>
                    <a:lnTo>
                      <a:pt x="0" y="375"/>
                    </a:lnTo>
                    <a:lnTo>
                      <a:pt x="219" y="0"/>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422" name="AutoShape 702">
              <a:extLst>
                <a:ext uri="{FF2B5EF4-FFF2-40B4-BE49-F238E27FC236}">
                  <a16:creationId xmlns:a16="http://schemas.microsoft.com/office/drawing/2014/main" id="{B3E847D5-C0A7-EDC9-E2FC-E023587A7F4F}"/>
                </a:ext>
              </a:extLst>
            </p:cNvPr>
            <p:cNvSpPr>
              <a:spLocks noChangeArrowheads="1"/>
            </p:cNvSpPr>
            <p:nvPr/>
          </p:nvSpPr>
          <p:spPr bwMode="auto">
            <a:xfrm>
              <a:off x="726" y="5464"/>
              <a:ext cx="228" cy="464"/>
            </a:xfrm>
            <a:prstGeom prst="can">
              <a:avLst>
                <a:gd name="adj" fmla="val 50877"/>
              </a:avLst>
            </a:prstGeom>
            <a:solidFill>
              <a:srgbClr val="69E2FF">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23" name="Group 703">
            <a:extLst>
              <a:ext uri="{FF2B5EF4-FFF2-40B4-BE49-F238E27FC236}">
                <a16:creationId xmlns:a16="http://schemas.microsoft.com/office/drawing/2014/main" id="{74E0DAEF-FFC8-5921-AA49-B403FA15F372}"/>
              </a:ext>
            </a:extLst>
          </p:cNvPr>
          <p:cNvGrpSpPr>
            <a:grpSpLocks/>
          </p:cNvGrpSpPr>
          <p:nvPr/>
        </p:nvGrpSpPr>
        <p:grpSpPr bwMode="auto">
          <a:xfrm>
            <a:off x="3722688" y="7308850"/>
            <a:ext cx="476250" cy="1020763"/>
            <a:chOff x="2345" y="4604"/>
            <a:chExt cx="300" cy="643"/>
          </a:xfrm>
        </p:grpSpPr>
        <p:grpSp>
          <p:nvGrpSpPr>
            <p:cNvPr id="31424" name="Group 704">
              <a:extLst>
                <a:ext uri="{FF2B5EF4-FFF2-40B4-BE49-F238E27FC236}">
                  <a16:creationId xmlns:a16="http://schemas.microsoft.com/office/drawing/2014/main" id="{E4E42ECF-0579-D2CE-5336-DC2C4D6EAC91}"/>
                </a:ext>
              </a:extLst>
            </p:cNvPr>
            <p:cNvGrpSpPr>
              <a:grpSpLocks/>
            </p:cNvGrpSpPr>
            <p:nvPr/>
          </p:nvGrpSpPr>
          <p:grpSpPr bwMode="auto">
            <a:xfrm rot="-305400">
              <a:off x="2345" y="4874"/>
              <a:ext cx="219" cy="294"/>
              <a:chOff x="2351" y="4922"/>
              <a:chExt cx="219" cy="294"/>
            </a:xfrm>
          </p:grpSpPr>
          <p:sp>
            <p:nvSpPr>
              <p:cNvPr id="31425" name="Freeform 705">
                <a:extLst>
                  <a:ext uri="{FF2B5EF4-FFF2-40B4-BE49-F238E27FC236}">
                    <a16:creationId xmlns:a16="http://schemas.microsoft.com/office/drawing/2014/main" id="{B97DA4A7-395C-49AB-7752-9EAFE3012FE8}"/>
                  </a:ext>
                </a:extLst>
              </p:cNvPr>
              <p:cNvSpPr>
                <a:spLocks/>
              </p:cNvSpPr>
              <p:nvPr/>
            </p:nvSpPr>
            <p:spPr bwMode="auto">
              <a:xfrm>
                <a:off x="2351" y="4922"/>
                <a:ext cx="219" cy="291"/>
              </a:xfrm>
              <a:custGeom>
                <a:avLst/>
                <a:gdLst>
                  <a:gd name="T0" fmla="*/ 75 w 219"/>
                  <a:gd name="T1" fmla="*/ 2 h 291"/>
                  <a:gd name="T2" fmla="*/ 21 w 219"/>
                  <a:gd name="T3" fmla="*/ 0 h 291"/>
                  <a:gd name="T4" fmla="*/ 42 w 219"/>
                  <a:gd name="T5" fmla="*/ 53 h 291"/>
                  <a:gd name="T6" fmla="*/ 14 w 219"/>
                  <a:gd name="T7" fmla="*/ 66 h 291"/>
                  <a:gd name="T8" fmla="*/ 0 w 219"/>
                  <a:gd name="T9" fmla="*/ 101 h 291"/>
                  <a:gd name="T10" fmla="*/ 71 w 219"/>
                  <a:gd name="T11" fmla="*/ 244 h 291"/>
                  <a:gd name="T12" fmla="*/ 114 w 219"/>
                  <a:gd name="T13" fmla="*/ 291 h 291"/>
                  <a:gd name="T14" fmla="*/ 210 w 219"/>
                  <a:gd name="T15" fmla="*/ 274 h 291"/>
                  <a:gd name="T16" fmla="*/ 219 w 219"/>
                  <a:gd name="T17" fmla="*/ 220 h 291"/>
                  <a:gd name="T18" fmla="*/ 156 w 219"/>
                  <a:gd name="T19" fmla="*/ 68 h 291"/>
                  <a:gd name="T20" fmla="*/ 135 w 219"/>
                  <a:gd name="T21" fmla="*/ 50 h 291"/>
                  <a:gd name="T22" fmla="*/ 98 w 219"/>
                  <a:gd name="T23" fmla="*/ 52 h 291"/>
                  <a:gd name="T24" fmla="*/ 75 w 219"/>
                  <a:gd name="T25" fmla="*/ 2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9" h="291">
                    <a:moveTo>
                      <a:pt x="75" y="2"/>
                    </a:moveTo>
                    <a:lnTo>
                      <a:pt x="21" y="0"/>
                    </a:lnTo>
                    <a:lnTo>
                      <a:pt x="42" y="53"/>
                    </a:lnTo>
                    <a:lnTo>
                      <a:pt x="14" y="66"/>
                    </a:lnTo>
                    <a:lnTo>
                      <a:pt x="0" y="101"/>
                    </a:lnTo>
                    <a:lnTo>
                      <a:pt x="71" y="244"/>
                    </a:lnTo>
                    <a:lnTo>
                      <a:pt x="114" y="291"/>
                    </a:lnTo>
                    <a:lnTo>
                      <a:pt x="210" y="274"/>
                    </a:lnTo>
                    <a:lnTo>
                      <a:pt x="219" y="220"/>
                    </a:lnTo>
                    <a:lnTo>
                      <a:pt x="156" y="68"/>
                    </a:lnTo>
                    <a:lnTo>
                      <a:pt x="135" y="50"/>
                    </a:lnTo>
                    <a:lnTo>
                      <a:pt x="98" y="52"/>
                    </a:lnTo>
                    <a:lnTo>
                      <a:pt x="75" y="2"/>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26" name="Freeform 706">
                <a:extLst>
                  <a:ext uri="{FF2B5EF4-FFF2-40B4-BE49-F238E27FC236}">
                    <a16:creationId xmlns:a16="http://schemas.microsoft.com/office/drawing/2014/main" id="{65CF725E-F9E7-159E-858B-1E2C0D227778}"/>
                  </a:ext>
                </a:extLst>
              </p:cNvPr>
              <p:cNvSpPr>
                <a:spLocks/>
              </p:cNvSpPr>
              <p:nvPr/>
            </p:nvSpPr>
            <p:spPr bwMode="auto">
              <a:xfrm>
                <a:off x="2466" y="5002"/>
                <a:ext cx="101" cy="214"/>
              </a:xfrm>
              <a:custGeom>
                <a:avLst/>
                <a:gdLst>
                  <a:gd name="T0" fmla="*/ 0 w 101"/>
                  <a:gd name="T1" fmla="*/ 214 h 214"/>
                  <a:gd name="T2" fmla="*/ 92 w 101"/>
                  <a:gd name="T3" fmla="*/ 193 h 214"/>
                  <a:gd name="T4" fmla="*/ 101 w 101"/>
                  <a:gd name="T5" fmla="*/ 142 h 214"/>
                  <a:gd name="T6" fmla="*/ 42 w 101"/>
                  <a:gd name="T7" fmla="*/ 0 h 214"/>
                  <a:gd name="T8" fmla="*/ 0 w 101"/>
                  <a:gd name="T9" fmla="*/ 214 h 214"/>
                </a:gdLst>
                <a:ahLst/>
                <a:cxnLst>
                  <a:cxn ang="0">
                    <a:pos x="T0" y="T1"/>
                  </a:cxn>
                  <a:cxn ang="0">
                    <a:pos x="T2" y="T3"/>
                  </a:cxn>
                  <a:cxn ang="0">
                    <a:pos x="T4" y="T5"/>
                  </a:cxn>
                  <a:cxn ang="0">
                    <a:pos x="T6" y="T7"/>
                  </a:cxn>
                  <a:cxn ang="0">
                    <a:pos x="T8" y="T9"/>
                  </a:cxn>
                </a:cxnLst>
                <a:rect l="0" t="0" r="r" b="b"/>
                <a:pathLst>
                  <a:path w="101" h="214">
                    <a:moveTo>
                      <a:pt x="0" y="214"/>
                    </a:moveTo>
                    <a:lnTo>
                      <a:pt x="92" y="193"/>
                    </a:lnTo>
                    <a:lnTo>
                      <a:pt x="101" y="142"/>
                    </a:lnTo>
                    <a:lnTo>
                      <a:pt x="42" y="0"/>
                    </a:lnTo>
                    <a:lnTo>
                      <a:pt x="0" y="214"/>
                    </a:ln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427" name="Group 707">
              <a:extLst>
                <a:ext uri="{FF2B5EF4-FFF2-40B4-BE49-F238E27FC236}">
                  <a16:creationId xmlns:a16="http://schemas.microsoft.com/office/drawing/2014/main" id="{DF96C1C6-C7D2-1660-41C2-78AC3968EC6B}"/>
                </a:ext>
              </a:extLst>
            </p:cNvPr>
            <p:cNvGrpSpPr>
              <a:grpSpLocks/>
            </p:cNvGrpSpPr>
            <p:nvPr/>
          </p:nvGrpSpPr>
          <p:grpSpPr bwMode="auto">
            <a:xfrm>
              <a:off x="2504" y="4604"/>
              <a:ext cx="141" cy="516"/>
              <a:chOff x="2640" y="4608"/>
              <a:chExt cx="141" cy="516"/>
            </a:xfrm>
          </p:grpSpPr>
          <p:sp>
            <p:nvSpPr>
              <p:cNvPr id="31428" name="Freeform 708">
                <a:extLst>
                  <a:ext uri="{FF2B5EF4-FFF2-40B4-BE49-F238E27FC236}">
                    <a16:creationId xmlns:a16="http://schemas.microsoft.com/office/drawing/2014/main" id="{9E98C916-305E-3D88-2AD4-6538B3E0A30F}"/>
                  </a:ext>
                </a:extLst>
              </p:cNvPr>
              <p:cNvSpPr>
                <a:spLocks/>
              </p:cNvSpPr>
              <p:nvPr/>
            </p:nvSpPr>
            <p:spPr bwMode="auto">
              <a:xfrm>
                <a:off x="2771" y="4840"/>
                <a:ext cx="2" cy="284"/>
              </a:xfrm>
              <a:custGeom>
                <a:avLst/>
                <a:gdLst>
                  <a:gd name="T0" fmla="*/ 0 w 1"/>
                  <a:gd name="T1" fmla="*/ 0 h 277"/>
                  <a:gd name="T2" fmla="*/ 1 w 1"/>
                  <a:gd name="T3" fmla="*/ 277 h 277"/>
                </a:gdLst>
                <a:ahLst/>
                <a:cxnLst>
                  <a:cxn ang="0">
                    <a:pos x="T0" y="T1"/>
                  </a:cxn>
                  <a:cxn ang="0">
                    <a:pos x="T2" y="T3"/>
                  </a:cxn>
                </a:cxnLst>
                <a:rect l="0" t="0" r="r" b="b"/>
                <a:pathLst>
                  <a:path w="1" h="277">
                    <a:moveTo>
                      <a:pt x="0" y="0"/>
                    </a:moveTo>
                    <a:lnTo>
                      <a:pt x="1" y="277"/>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29" name="Line 709">
                <a:extLst>
                  <a:ext uri="{FF2B5EF4-FFF2-40B4-BE49-F238E27FC236}">
                    <a16:creationId xmlns:a16="http://schemas.microsoft.com/office/drawing/2014/main" id="{8EE8F327-A238-84AA-D02E-E0FA5599001C}"/>
                  </a:ext>
                </a:extLst>
              </p:cNvPr>
              <p:cNvSpPr>
                <a:spLocks noChangeShapeType="1"/>
              </p:cNvSpPr>
              <p:nvPr/>
            </p:nvSpPr>
            <p:spPr bwMode="auto">
              <a:xfrm flipH="1">
                <a:off x="2653" y="4824"/>
                <a:ext cx="0" cy="27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31430" name="Group 710">
                <a:extLst>
                  <a:ext uri="{FF2B5EF4-FFF2-40B4-BE49-F238E27FC236}">
                    <a16:creationId xmlns:a16="http://schemas.microsoft.com/office/drawing/2014/main" id="{3A34E0C6-32F0-3F22-202D-4068172AED1B}"/>
                  </a:ext>
                </a:extLst>
              </p:cNvPr>
              <p:cNvGrpSpPr>
                <a:grpSpLocks/>
              </p:cNvGrpSpPr>
              <p:nvPr/>
            </p:nvGrpSpPr>
            <p:grpSpPr bwMode="auto">
              <a:xfrm>
                <a:off x="2640" y="4608"/>
                <a:ext cx="141" cy="287"/>
                <a:chOff x="2640" y="4608"/>
                <a:chExt cx="141" cy="287"/>
              </a:xfrm>
            </p:grpSpPr>
            <p:sp>
              <p:nvSpPr>
                <p:cNvPr id="31431" name="Freeform 711">
                  <a:extLst>
                    <a:ext uri="{FF2B5EF4-FFF2-40B4-BE49-F238E27FC236}">
                      <a16:creationId xmlns:a16="http://schemas.microsoft.com/office/drawing/2014/main" id="{13C42C3C-D8A5-CA09-4E5E-A373A45C1873}"/>
                    </a:ext>
                  </a:extLst>
                </p:cNvPr>
                <p:cNvSpPr>
                  <a:spLocks/>
                </p:cNvSpPr>
                <p:nvPr/>
              </p:nvSpPr>
              <p:spPr bwMode="auto">
                <a:xfrm flipH="1">
                  <a:off x="2640" y="4608"/>
                  <a:ext cx="141" cy="287"/>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32" name="Freeform 712">
                  <a:extLst>
                    <a:ext uri="{FF2B5EF4-FFF2-40B4-BE49-F238E27FC236}">
                      <a16:creationId xmlns:a16="http://schemas.microsoft.com/office/drawing/2014/main" id="{59063F68-6A40-AE08-AEDA-A99E397BCEFC}"/>
                    </a:ext>
                  </a:extLst>
                </p:cNvPr>
                <p:cNvSpPr>
                  <a:spLocks/>
                </p:cNvSpPr>
                <p:nvPr/>
              </p:nvSpPr>
              <p:spPr bwMode="auto">
                <a:xfrm>
                  <a:off x="2640" y="4801"/>
                  <a:ext cx="141" cy="94"/>
                </a:xfrm>
                <a:custGeom>
                  <a:avLst/>
                  <a:gdLst>
                    <a:gd name="T0" fmla="*/ 0 w 117"/>
                    <a:gd name="T1" fmla="*/ 0 h 78"/>
                    <a:gd name="T2" fmla="*/ 117 w 117"/>
                    <a:gd name="T3" fmla="*/ 25 h 78"/>
                    <a:gd name="T4" fmla="*/ 116 w 117"/>
                    <a:gd name="T5" fmla="*/ 40 h 78"/>
                    <a:gd name="T6" fmla="*/ 89 w 117"/>
                    <a:gd name="T7" fmla="*/ 78 h 78"/>
                    <a:gd name="T8" fmla="*/ 17 w 117"/>
                    <a:gd name="T9" fmla="*/ 58 h 78"/>
                    <a:gd name="T10" fmla="*/ 2 w 117"/>
                    <a:gd name="T11" fmla="*/ 21 h 78"/>
                    <a:gd name="T12" fmla="*/ 0 w 117"/>
                    <a:gd name="T13" fmla="*/ 0 h 78"/>
                  </a:gdLst>
                  <a:ahLst/>
                  <a:cxnLst>
                    <a:cxn ang="0">
                      <a:pos x="T0" y="T1"/>
                    </a:cxn>
                    <a:cxn ang="0">
                      <a:pos x="T2" y="T3"/>
                    </a:cxn>
                    <a:cxn ang="0">
                      <a:pos x="T4" y="T5"/>
                    </a:cxn>
                    <a:cxn ang="0">
                      <a:pos x="T6" y="T7"/>
                    </a:cxn>
                    <a:cxn ang="0">
                      <a:pos x="T8" y="T9"/>
                    </a:cxn>
                    <a:cxn ang="0">
                      <a:pos x="T10" y="T11"/>
                    </a:cxn>
                    <a:cxn ang="0">
                      <a:pos x="T12" y="T13"/>
                    </a:cxn>
                  </a:cxnLst>
                  <a:rect l="0" t="0" r="r" b="b"/>
                  <a:pathLst>
                    <a:path w="117" h="78">
                      <a:moveTo>
                        <a:pt x="0" y="0"/>
                      </a:moveTo>
                      <a:lnTo>
                        <a:pt x="117" y="25"/>
                      </a:lnTo>
                      <a:lnTo>
                        <a:pt x="116" y="40"/>
                      </a:lnTo>
                      <a:lnTo>
                        <a:pt x="89" y="78"/>
                      </a:lnTo>
                      <a:lnTo>
                        <a:pt x="17" y="58"/>
                      </a:lnTo>
                      <a:lnTo>
                        <a:pt x="2" y="21"/>
                      </a:lnTo>
                      <a:lnTo>
                        <a:pt x="0"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31433" name="AutoShape 713">
              <a:extLst>
                <a:ext uri="{FF2B5EF4-FFF2-40B4-BE49-F238E27FC236}">
                  <a16:creationId xmlns:a16="http://schemas.microsoft.com/office/drawing/2014/main" id="{7D4EC9E3-21C6-D1A6-5B02-00551F0BEE32}"/>
                </a:ext>
              </a:extLst>
            </p:cNvPr>
            <p:cNvSpPr>
              <a:spLocks noChangeArrowheads="1"/>
            </p:cNvSpPr>
            <p:nvPr/>
          </p:nvSpPr>
          <p:spPr bwMode="auto">
            <a:xfrm>
              <a:off x="2411" y="4834"/>
              <a:ext cx="207" cy="413"/>
            </a:xfrm>
            <a:prstGeom prst="can">
              <a:avLst>
                <a:gd name="adj" fmla="val 49879"/>
              </a:avLst>
            </a:prstGeom>
            <a:solidFill>
              <a:srgbClr val="69E2FF">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34" name="Group 714">
            <a:extLst>
              <a:ext uri="{FF2B5EF4-FFF2-40B4-BE49-F238E27FC236}">
                <a16:creationId xmlns:a16="http://schemas.microsoft.com/office/drawing/2014/main" id="{4548CA1C-DC31-C867-5C79-AFDECD525885}"/>
              </a:ext>
            </a:extLst>
          </p:cNvPr>
          <p:cNvGrpSpPr>
            <a:grpSpLocks/>
          </p:cNvGrpSpPr>
          <p:nvPr/>
        </p:nvGrpSpPr>
        <p:grpSpPr bwMode="auto">
          <a:xfrm>
            <a:off x="4826000" y="6743700"/>
            <a:ext cx="793750" cy="1158875"/>
            <a:chOff x="1488" y="1956"/>
            <a:chExt cx="500" cy="730"/>
          </a:xfrm>
        </p:grpSpPr>
        <p:grpSp>
          <p:nvGrpSpPr>
            <p:cNvPr id="31435" name="Group 715">
              <a:extLst>
                <a:ext uri="{FF2B5EF4-FFF2-40B4-BE49-F238E27FC236}">
                  <a16:creationId xmlns:a16="http://schemas.microsoft.com/office/drawing/2014/main" id="{1DA7008E-B0A7-898B-3CDF-925EFFFB5B3B}"/>
                </a:ext>
              </a:extLst>
            </p:cNvPr>
            <p:cNvGrpSpPr>
              <a:grpSpLocks/>
            </p:cNvGrpSpPr>
            <p:nvPr/>
          </p:nvGrpSpPr>
          <p:grpSpPr bwMode="auto">
            <a:xfrm>
              <a:off x="1578" y="2104"/>
              <a:ext cx="78" cy="274"/>
              <a:chOff x="2574" y="2166"/>
              <a:chExt cx="96" cy="398"/>
            </a:xfrm>
          </p:grpSpPr>
          <p:sp>
            <p:nvSpPr>
              <p:cNvPr id="31436" name="Oval 716">
                <a:extLst>
                  <a:ext uri="{FF2B5EF4-FFF2-40B4-BE49-F238E27FC236}">
                    <a16:creationId xmlns:a16="http://schemas.microsoft.com/office/drawing/2014/main" id="{47085CBB-8FD3-ACCA-C0AF-EE8B2E4C28CD}"/>
                  </a:ext>
                </a:extLst>
              </p:cNvPr>
              <p:cNvSpPr>
                <a:spLocks noChangeArrowheads="1"/>
              </p:cNvSpPr>
              <p:nvPr/>
            </p:nvSpPr>
            <p:spPr bwMode="auto">
              <a:xfrm>
                <a:off x="2599" y="2166"/>
                <a:ext cx="46" cy="53"/>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37" name="Oval 717">
                <a:extLst>
                  <a:ext uri="{FF2B5EF4-FFF2-40B4-BE49-F238E27FC236}">
                    <a16:creationId xmlns:a16="http://schemas.microsoft.com/office/drawing/2014/main" id="{791FD1F3-AD5F-FCCE-3050-68985D6ED731}"/>
                  </a:ext>
                </a:extLst>
              </p:cNvPr>
              <p:cNvSpPr>
                <a:spLocks noChangeArrowheads="1"/>
              </p:cNvSpPr>
              <p:nvPr/>
            </p:nvSpPr>
            <p:spPr bwMode="auto">
              <a:xfrm>
                <a:off x="2574" y="2247"/>
                <a:ext cx="96" cy="110"/>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38" name="Freeform 718">
                <a:extLst>
                  <a:ext uri="{FF2B5EF4-FFF2-40B4-BE49-F238E27FC236}">
                    <a16:creationId xmlns:a16="http://schemas.microsoft.com/office/drawing/2014/main" id="{0C3E4922-7A2E-D620-A0A6-D36AB473319C}"/>
                  </a:ext>
                </a:extLst>
              </p:cNvPr>
              <p:cNvSpPr>
                <a:spLocks/>
              </p:cNvSpPr>
              <p:nvPr/>
            </p:nvSpPr>
            <p:spPr bwMode="auto">
              <a:xfrm>
                <a:off x="2588" y="2339"/>
                <a:ext cx="68" cy="225"/>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rgbClr val="00CC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39" name="Rectangle 719">
                <a:extLst>
                  <a:ext uri="{FF2B5EF4-FFF2-40B4-BE49-F238E27FC236}">
                    <a16:creationId xmlns:a16="http://schemas.microsoft.com/office/drawing/2014/main" id="{DBAB1BEA-3A0F-6DED-1425-05CB9A627AEF}"/>
                  </a:ext>
                </a:extLst>
              </p:cNvPr>
              <p:cNvSpPr>
                <a:spLocks noChangeArrowheads="1"/>
              </p:cNvSpPr>
              <p:nvPr/>
            </p:nvSpPr>
            <p:spPr bwMode="auto">
              <a:xfrm>
                <a:off x="2598" y="2194"/>
                <a:ext cx="47" cy="57"/>
              </a:xfrm>
              <a:prstGeom prst="rect">
                <a:avLst/>
              </a:prstGeom>
              <a:solidFill>
                <a:srgbClr val="00CC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0" name="Rectangle 720">
                <a:extLst>
                  <a:ext uri="{FF2B5EF4-FFF2-40B4-BE49-F238E27FC236}">
                    <a16:creationId xmlns:a16="http://schemas.microsoft.com/office/drawing/2014/main" id="{F878C980-F92B-ED62-425A-84D3889557B0}"/>
                  </a:ext>
                </a:extLst>
              </p:cNvPr>
              <p:cNvSpPr>
                <a:spLocks noChangeArrowheads="1"/>
              </p:cNvSpPr>
              <p:nvPr/>
            </p:nvSpPr>
            <p:spPr bwMode="auto">
              <a:xfrm>
                <a:off x="2590" y="2336"/>
                <a:ext cx="63" cy="9"/>
              </a:xfrm>
              <a:prstGeom prst="rect">
                <a:avLst/>
              </a:prstGeom>
              <a:solidFill>
                <a:srgbClr val="00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1" name="Rectangle 721">
                <a:extLst>
                  <a:ext uri="{FF2B5EF4-FFF2-40B4-BE49-F238E27FC236}">
                    <a16:creationId xmlns:a16="http://schemas.microsoft.com/office/drawing/2014/main" id="{FFC16586-858D-D3EC-0BBF-AF936267B1EA}"/>
                  </a:ext>
                </a:extLst>
              </p:cNvPr>
              <p:cNvSpPr>
                <a:spLocks noChangeArrowheads="1"/>
              </p:cNvSpPr>
              <p:nvPr/>
            </p:nvSpPr>
            <p:spPr bwMode="auto">
              <a:xfrm>
                <a:off x="2604" y="2246"/>
                <a:ext cx="35" cy="10"/>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2" name="Rectangle 722">
                <a:extLst>
                  <a:ext uri="{FF2B5EF4-FFF2-40B4-BE49-F238E27FC236}">
                    <a16:creationId xmlns:a16="http://schemas.microsoft.com/office/drawing/2014/main" id="{E49F2EF2-EAAA-31EA-367C-31D1B6DAD4CE}"/>
                  </a:ext>
                </a:extLst>
              </p:cNvPr>
              <p:cNvSpPr>
                <a:spLocks noChangeArrowheads="1"/>
              </p:cNvSpPr>
              <p:nvPr/>
            </p:nvSpPr>
            <p:spPr bwMode="auto">
              <a:xfrm>
                <a:off x="2603" y="2191"/>
                <a:ext cx="36" cy="5"/>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43" name="Group 723">
              <a:extLst>
                <a:ext uri="{FF2B5EF4-FFF2-40B4-BE49-F238E27FC236}">
                  <a16:creationId xmlns:a16="http://schemas.microsoft.com/office/drawing/2014/main" id="{CC2FE40A-E648-5FC0-57D5-DAAE91EE842B}"/>
                </a:ext>
              </a:extLst>
            </p:cNvPr>
            <p:cNvGrpSpPr>
              <a:grpSpLocks/>
            </p:cNvGrpSpPr>
            <p:nvPr/>
          </p:nvGrpSpPr>
          <p:grpSpPr bwMode="auto">
            <a:xfrm>
              <a:off x="1692" y="1956"/>
              <a:ext cx="96" cy="398"/>
              <a:chOff x="2574" y="2166"/>
              <a:chExt cx="96" cy="398"/>
            </a:xfrm>
          </p:grpSpPr>
          <p:sp>
            <p:nvSpPr>
              <p:cNvPr id="31444" name="Oval 724">
                <a:extLst>
                  <a:ext uri="{FF2B5EF4-FFF2-40B4-BE49-F238E27FC236}">
                    <a16:creationId xmlns:a16="http://schemas.microsoft.com/office/drawing/2014/main" id="{C8FD2FD3-6048-93D4-29A2-13A13E7648F0}"/>
                  </a:ext>
                </a:extLst>
              </p:cNvPr>
              <p:cNvSpPr>
                <a:spLocks noChangeArrowheads="1"/>
              </p:cNvSpPr>
              <p:nvPr/>
            </p:nvSpPr>
            <p:spPr bwMode="auto">
              <a:xfrm>
                <a:off x="2599" y="2166"/>
                <a:ext cx="46" cy="53"/>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5" name="Oval 725">
                <a:extLst>
                  <a:ext uri="{FF2B5EF4-FFF2-40B4-BE49-F238E27FC236}">
                    <a16:creationId xmlns:a16="http://schemas.microsoft.com/office/drawing/2014/main" id="{5B971AB1-91DC-60B3-6BCD-06E2E395D592}"/>
                  </a:ext>
                </a:extLst>
              </p:cNvPr>
              <p:cNvSpPr>
                <a:spLocks noChangeArrowheads="1"/>
              </p:cNvSpPr>
              <p:nvPr/>
            </p:nvSpPr>
            <p:spPr bwMode="auto">
              <a:xfrm>
                <a:off x="2574" y="2247"/>
                <a:ext cx="96" cy="110"/>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6" name="Freeform 726">
                <a:extLst>
                  <a:ext uri="{FF2B5EF4-FFF2-40B4-BE49-F238E27FC236}">
                    <a16:creationId xmlns:a16="http://schemas.microsoft.com/office/drawing/2014/main" id="{AE60448D-97B5-CE59-F9F0-DD4DEA470CB5}"/>
                  </a:ext>
                </a:extLst>
              </p:cNvPr>
              <p:cNvSpPr>
                <a:spLocks/>
              </p:cNvSpPr>
              <p:nvPr/>
            </p:nvSpPr>
            <p:spPr bwMode="auto">
              <a:xfrm>
                <a:off x="2588" y="2339"/>
                <a:ext cx="68" cy="225"/>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rgbClr val="00CC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47" name="Rectangle 727">
                <a:extLst>
                  <a:ext uri="{FF2B5EF4-FFF2-40B4-BE49-F238E27FC236}">
                    <a16:creationId xmlns:a16="http://schemas.microsoft.com/office/drawing/2014/main" id="{55F10F81-BAF1-2F5E-0C65-F7E706C5AB4B}"/>
                  </a:ext>
                </a:extLst>
              </p:cNvPr>
              <p:cNvSpPr>
                <a:spLocks noChangeArrowheads="1"/>
              </p:cNvSpPr>
              <p:nvPr/>
            </p:nvSpPr>
            <p:spPr bwMode="auto">
              <a:xfrm>
                <a:off x="2598" y="2194"/>
                <a:ext cx="47" cy="57"/>
              </a:xfrm>
              <a:prstGeom prst="rect">
                <a:avLst/>
              </a:prstGeom>
              <a:solidFill>
                <a:srgbClr val="00CC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8" name="Rectangle 728">
                <a:extLst>
                  <a:ext uri="{FF2B5EF4-FFF2-40B4-BE49-F238E27FC236}">
                    <a16:creationId xmlns:a16="http://schemas.microsoft.com/office/drawing/2014/main" id="{CEC1A31E-238B-B8BE-998C-1D7E2C91EDC7}"/>
                  </a:ext>
                </a:extLst>
              </p:cNvPr>
              <p:cNvSpPr>
                <a:spLocks noChangeArrowheads="1"/>
              </p:cNvSpPr>
              <p:nvPr/>
            </p:nvSpPr>
            <p:spPr bwMode="auto">
              <a:xfrm>
                <a:off x="2590" y="2336"/>
                <a:ext cx="63" cy="9"/>
              </a:xfrm>
              <a:prstGeom prst="rect">
                <a:avLst/>
              </a:prstGeom>
              <a:solidFill>
                <a:srgbClr val="00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49" name="Rectangle 729">
                <a:extLst>
                  <a:ext uri="{FF2B5EF4-FFF2-40B4-BE49-F238E27FC236}">
                    <a16:creationId xmlns:a16="http://schemas.microsoft.com/office/drawing/2014/main" id="{A29B490B-B190-2B90-200D-9858CC755045}"/>
                  </a:ext>
                </a:extLst>
              </p:cNvPr>
              <p:cNvSpPr>
                <a:spLocks noChangeArrowheads="1"/>
              </p:cNvSpPr>
              <p:nvPr/>
            </p:nvSpPr>
            <p:spPr bwMode="auto">
              <a:xfrm>
                <a:off x="2604" y="2246"/>
                <a:ext cx="35" cy="10"/>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50" name="Rectangle 730">
                <a:extLst>
                  <a:ext uri="{FF2B5EF4-FFF2-40B4-BE49-F238E27FC236}">
                    <a16:creationId xmlns:a16="http://schemas.microsoft.com/office/drawing/2014/main" id="{E146B603-AE08-223E-2C23-37AF6D904616}"/>
                  </a:ext>
                </a:extLst>
              </p:cNvPr>
              <p:cNvSpPr>
                <a:spLocks noChangeArrowheads="1"/>
              </p:cNvSpPr>
              <p:nvPr/>
            </p:nvSpPr>
            <p:spPr bwMode="auto">
              <a:xfrm>
                <a:off x="2603" y="2191"/>
                <a:ext cx="36" cy="5"/>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451" name="Text Box 731">
              <a:extLst>
                <a:ext uri="{FF2B5EF4-FFF2-40B4-BE49-F238E27FC236}">
                  <a16:creationId xmlns:a16="http://schemas.microsoft.com/office/drawing/2014/main" id="{4D0CD92A-61EA-9320-81E9-556D8264173A}"/>
                </a:ext>
              </a:extLst>
            </p:cNvPr>
            <p:cNvSpPr txBox="1">
              <a:spLocks noChangeArrowheads="1"/>
            </p:cNvSpPr>
            <p:nvPr/>
          </p:nvSpPr>
          <p:spPr bwMode="auto">
            <a:xfrm>
              <a:off x="1518" y="2590"/>
              <a:ext cx="150"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spcBef>
                  <a:spcPct val="50000"/>
                </a:spcBef>
              </a:pPr>
              <a:r>
                <a:rPr lang="en-US" altLang="en-US" sz="1000" b="1"/>
                <a:t>PP1</a:t>
              </a:r>
            </a:p>
          </p:txBody>
        </p:sp>
        <p:sp>
          <p:nvSpPr>
            <p:cNvPr id="31452" name="Text Box 732">
              <a:extLst>
                <a:ext uri="{FF2B5EF4-FFF2-40B4-BE49-F238E27FC236}">
                  <a16:creationId xmlns:a16="http://schemas.microsoft.com/office/drawing/2014/main" id="{3B4707FB-857C-C21D-FBD5-9F21A31C3F1D}"/>
                </a:ext>
              </a:extLst>
            </p:cNvPr>
            <p:cNvSpPr txBox="1">
              <a:spLocks noChangeArrowheads="1"/>
            </p:cNvSpPr>
            <p:nvPr/>
          </p:nvSpPr>
          <p:spPr bwMode="auto">
            <a:xfrm>
              <a:off x="1790" y="1966"/>
              <a:ext cx="150"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spcBef>
                  <a:spcPct val="50000"/>
                </a:spcBef>
              </a:pPr>
              <a:r>
                <a:rPr lang="en-US" altLang="en-US" sz="1000" b="1"/>
                <a:t>PP2</a:t>
              </a:r>
            </a:p>
          </p:txBody>
        </p:sp>
        <p:sp>
          <p:nvSpPr>
            <p:cNvPr id="31453" name="Text Box 733">
              <a:extLst>
                <a:ext uri="{FF2B5EF4-FFF2-40B4-BE49-F238E27FC236}">
                  <a16:creationId xmlns:a16="http://schemas.microsoft.com/office/drawing/2014/main" id="{7FDA15AD-B541-E1B3-5EAA-4653C90577F8}"/>
                </a:ext>
              </a:extLst>
            </p:cNvPr>
            <p:cNvSpPr txBox="1">
              <a:spLocks noChangeArrowheads="1"/>
            </p:cNvSpPr>
            <p:nvPr/>
          </p:nvSpPr>
          <p:spPr bwMode="auto">
            <a:xfrm>
              <a:off x="1488" y="1976"/>
              <a:ext cx="208"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spcBef>
                  <a:spcPct val="50000"/>
                </a:spcBef>
              </a:pPr>
              <a:r>
                <a:rPr lang="en-US" altLang="en-US" sz="1000" b="1"/>
                <a:t>USP2</a:t>
              </a:r>
            </a:p>
          </p:txBody>
        </p:sp>
        <p:sp>
          <p:nvSpPr>
            <p:cNvPr id="31454" name="Text Box 734">
              <a:extLst>
                <a:ext uri="{FF2B5EF4-FFF2-40B4-BE49-F238E27FC236}">
                  <a16:creationId xmlns:a16="http://schemas.microsoft.com/office/drawing/2014/main" id="{F2F272FD-CA38-6475-1418-A0481F31B5A6}"/>
                </a:ext>
              </a:extLst>
            </p:cNvPr>
            <p:cNvSpPr txBox="1">
              <a:spLocks noChangeArrowheads="1"/>
            </p:cNvSpPr>
            <p:nvPr/>
          </p:nvSpPr>
          <p:spPr bwMode="auto">
            <a:xfrm>
              <a:off x="1780" y="2326"/>
              <a:ext cx="208"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spcBef>
                  <a:spcPct val="50000"/>
                </a:spcBef>
              </a:pPr>
              <a:r>
                <a:rPr lang="en-US" altLang="en-US" sz="1000" b="1"/>
                <a:t>USP1</a:t>
              </a:r>
            </a:p>
          </p:txBody>
        </p:sp>
        <p:sp>
          <p:nvSpPr>
            <p:cNvPr id="31455" name="Text Box 735">
              <a:extLst>
                <a:ext uri="{FF2B5EF4-FFF2-40B4-BE49-F238E27FC236}">
                  <a16:creationId xmlns:a16="http://schemas.microsoft.com/office/drawing/2014/main" id="{F6C23A36-29CF-15D4-F8FB-5CE5A0F7A893}"/>
                </a:ext>
              </a:extLst>
            </p:cNvPr>
            <p:cNvSpPr txBox="1">
              <a:spLocks noChangeArrowheads="1"/>
            </p:cNvSpPr>
            <p:nvPr/>
          </p:nvSpPr>
          <p:spPr bwMode="auto">
            <a:xfrm>
              <a:off x="1812" y="2580"/>
              <a:ext cx="137" cy="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spcBef>
                  <a:spcPct val="50000"/>
                </a:spcBef>
              </a:pPr>
              <a:r>
                <a:rPr lang="en-US" altLang="en-US" sz="1000" b="1"/>
                <a:t>T10</a:t>
              </a:r>
            </a:p>
          </p:txBody>
        </p:sp>
        <p:grpSp>
          <p:nvGrpSpPr>
            <p:cNvPr id="31456" name="Group 736">
              <a:extLst>
                <a:ext uri="{FF2B5EF4-FFF2-40B4-BE49-F238E27FC236}">
                  <a16:creationId xmlns:a16="http://schemas.microsoft.com/office/drawing/2014/main" id="{9AB6B900-7D94-3624-8CEF-E34AE95D74F0}"/>
                </a:ext>
              </a:extLst>
            </p:cNvPr>
            <p:cNvGrpSpPr>
              <a:grpSpLocks/>
            </p:cNvGrpSpPr>
            <p:nvPr/>
          </p:nvGrpSpPr>
          <p:grpSpPr bwMode="auto">
            <a:xfrm>
              <a:off x="1524" y="2172"/>
              <a:ext cx="96" cy="398"/>
              <a:chOff x="2574" y="2166"/>
              <a:chExt cx="96" cy="398"/>
            </a:xfrm>
          </p:grpSpPr>
          <p:sp>
            <p:nvSpPr>
              <p:cNvPr id="31457" name="Oval 737">
                <a:extLst>
                  <a:ext uri="{FF2B5EF4-FFF2-40B4-BE49-F238E27FC236}">
                    <a16:creationId xmlns:a16="http://schemas.microsoft.com/office/drawing/2014/main" id="{A655FA4B-CD23-CBD4-E5C8-DDAD16950470}"/>
                  </a:ext>
                </a:extLst>
              </p:cNvPr>
              <p:cNvSpPr>
                <a:spLocks noChangeArrowheads="1"/>
              </p:cNvSpPr>
              <p:nvPr/>
            </p:nvSpPr>
            <p:spPr bwMode="auto">
              <a:xfrm>
                <a:off x="2599" y="2166"/>
                <a:ext cx="46" cy="53"/>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58" name="Oval 738">
                <a:extLst>
                  <a:ext uri="{FF2B5EF4-FFF2-40B4-BE49-F238E27FC236}">
                    <a16:creationId xmlns:a16="http://schemas.microsoft.com/office/drawing/2014/main" id="{AA873FB5-11CB-8B35-6E9F-0D5B4348186A}"/>
                  </a:ext>
                </a:extLst>
              </p:cNvPr>
              <p:cNvSpPr>
                <a:spLocks noChangeArrowheads="1"/>
              </p:cNvSpPr>
              <p:nvPr/>
            </p:nvSpPr>
            <p:spPr bwMode="auto">
              <a:xfrm>
                <a:off x="2574" y="2247"/>
                <a:ext cx="96" cy="110"/>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59" name="Freeform 739">
                <a:extLst>
                  <a:ext uri="{FF2B5EF4-FFF2-40B4-BE49-F238E27FC236}">
                    <a16:creationId xmlns:a16="http://schemas.microsoft.com/office/drawing/2014/main" id="{1E53B557-35FF-5BC6-F305-8DA1A45428E3}"/>
                  </a:ext>
                </a:extLst>
              </p:cNvPr>
              <p:cNvSpPr>
                <a:spLocks/>
              </p:cNvSpPr>
              <p:nvPr/>
            </p:nvSpPr>
            <p:spPr bwMode="auto">
              <a:xfrm>
                <a:off x="2588" y="2339"/>
                <a:ext cx="68" cy="225"/>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rgbClr val="00CC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60" name="Rectangle 740">
                <a:extLst>
                  <a:ext uri="{FF2B5EF4-FFF2-40B4-BE49-F238E27FC236}">
                    <a16:creationId xmlns:a16="http://schemas.microsoft.com/office/drawing/2014/main" id="{720A74D2-1C03-033C-B09D-DB9995BDAA11}"/>
                  </a:ext>
                </a:extLst>
              </p:cNvPr>
              <p:cNvSpPr>
                <a:spLocks noChangeArrowheads="1"/>
              </p:cNvSpPr>
              <p:nvPr/>
            </p:nvSpPr>
            <p:spPr bwMode="auto">
              <a:xfrm>
                <a:off x="2598" y="2194"/>
                <a:ext cx="47" cy="57"/>
              </a:xfrm>
              <a:prstGeom prst="rect">
                <a:avLst/>
              </a:prstGeom>
              <a:solidFill>
                <a:srgbClr val="00CC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1" name="Rectangle 741">
                <a:extLst>
                  <a:ext uri="{FF2B5EF4-FFF2-40B4-BE49-F238E27FC236}">
                    <a16:creationId xmlns:a16="http://schemas.microsoft.com/office/drawing/2014/main" id="{8B6A673C-994B-7F22-53C3-D63E1F4D6FCA}"/>
                  </a:ext>
                </a:extLst>
              </p:cNvPr>
              <p:cNvSpPr>
                <a:spLocks noChangeArrowheads="1"/>
              </p:cNvSpPr>
              <p:nvPr/>
            </p:nvSpPr>
            <p:spPr bwMode="auto">
              <a:xfrm>
                <a:off x="2590" y="2336"/>
                <a:ext cx="63" cy="9"/>
              </a:xfrm>
              <a:prstGeom prst="rect">
                <a:avLst/>
              </a:prstGeom>
              <a:solidFill>
                <a:srgbClr val="00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2" name="Rectangle 742">
                <a:extLst>
                  <a:ext uri="{FF2B5EF4-FFF2-40B4-BE49-F238E27FC236}">
                    <a16:creationId xmlns:a16="http://schemas.microsoft.com/office/drawing/2014/main" id="{07580AC6-770F-CCA4-B110-5ABED7872351}"/>
                  </a:ext>
                </a:extLst>
              </p:cNvPr>
              <p:cNvSpPr>
                <a:spLocks noChangeArrowheads="1"/>
              </p:cNvSpPr>
              <p:nvPr/>
            </p:nvSpPr>
            <p:spPr bwMode="auto">
              <a:xfrm>
                <a:off x="2604" y="2246"/>
                <a:ext cx="35" cy="10"/>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3" name="Rectangle 743">
                <a:extLst>
                  <a:ext uri="{FF2B5EF4-FFF2-40B4-BE49-F238E27FC236}">
                    <a16:creationId xmlns:a16="http://schemas.microsoft.com/office/drawing/2014/main" id="{2E48FAF1-E44E-660A-2774-DD4DEA0D31E1}"/>
                  </a:ext>
                </a:extLst>
              </p:cNvPr>
              <p:cNvSpPr>
                <a:spLocks noChangeArrowheads="1"/>
              </p:cNvSpPr>
              <p:nvPr/>
            </p:nvSpPr>
            <p:spPr bwMode="auto">
              <a:xfrm>
                <a:off x="2603" y="2191"/>
                <a:ext cx="36" cy="5"/>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464" name="Group 744">
              <a:extLst>
                <a:ext uri="{FF2B5EF4-FFF2-40B4-BE49-F238E27FC236}">
                  <a16:creationId xmlns:a16="http://schemas.microsoft.com/office/drawing/2014/main" id="{440B7160-9E2A-D29D-4AA9-F1EB2A219E67}"/>
                </a:ext>
              </a:extLst>
            </p:cNvPr>
            <p:cNvGrpSpPr>
              <a:grpSpLocks/>
            </p:cNvGrpSpPr>
            <p:nvPr/>
          </p:nvGrpSpPr>
          <p:grpSpPr bwMode="auto">
            <a:xfrm>
              <a:off x="1668" y="2296"/>
              <a:ext cx="78" cy="274"/>
              <a:chOff x="2574" y="2166"/>
              <a:chExt cx="96" cy="398"/>
            </a:xfrm>
          </p:grpSpPr>
          <p:sp>
            <p:nvSpPr>
              <p:cNvPr id="31465" name="Oval 745">
                <a:extLst>
                  <a:ext uri="{FF2B5EF4-FFF2-40B4-BE49-F238E27FC236}">
                    <a16:creationId xmlns:a16="http://schemas.microsoft.com/office/drawing/2014/main" id="{7583E8CD-607A-5E2B-1F1F-B23252A09789}"/>
                  </a:ext>
                </a:extLst>
              </p:cNvPr>
              <p:cNvSpPr>
                <a:spLocks noChangeArrowheads="1"/>
              </p:cNvSpPr>
              <p:nvPr/>
            </p:nvSpPr>
            <p:spPr bwMode="auto">
              <a:xfrm>
                <a:off x="2599" y="2166"/>
                <a:ext cx="46" cy="53"/>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6" name="Oval 746">
                <a:extLst>
                  <a:ext uri="{FF2B5EF4-FFF2-40B4-BE49-F238E27FC236}">
                    <a16:creationId xmlns:a16="http://schemas.microsoft.com/office/drawing/2014/main" id="{DA50D02D-8279-7227-388C-500A6058AAA8}"/>
                  </a:ext>
                </a:extLst>
              </p:cNvPr>
              <p:cNvSpPr>
                <a:spLocks noChangeArrowheads="1"/>
              </p:cNvSpPr>
              <p:nvPr/>
            </p:nvSpPr>
            <p:spPr bwMode="auto">
              <a:xfrm>
                <a:off x="2574" y="2247"/>
                <a:ext cx="96" cy="110"/>
              </a:xfrm>
              <a:prstGeom prst="ellipse">
                <a:avLst/>
              </a:prstGeom>
              <a:solidFill>
                <a:srgbClr val="00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7" name="Freeform 747">
                <a:extLst>
                  <a:ext uri="{FF2B5EF4-FFF2-40B4-BE49-F238E27FC236}">
                    <a16:creationId xmlns:a16="http://schemas.microsoft.com/office/drawing/2014/main" id="{B21482CE-F03D-E862-EA98-08EDF9C7AEB7}"/>
                  </a:ext>
                </a:extLst>
              </p:cNvPr>
              <p:cNvSpPr>
                <a:spLocks/>
              </p:cNvSpPr>
              <p:nvPr/>
            </p:nvSpPr>
            <p:spPr bwMode="auto">
              <a:xfrm>
                <a:off x="2588" y="2339"/>
                <a:ext cx="68" cy="225"/>
              </a:xfrm>
              <a:custGeom>
                <a:avLst/>
                <a:gdLst>
                  <a:gd name="T0" fmla="*/ 0 w 148"/>
                  <a:gd name="T1" fmla="*/ 0 h 426"/>
                  <a:gd name="T2" fmla="*/ 147 w 148"/>
                  <a:gd name="T3" fmla="*/ 0 h 426"/>
                  <a:gd name="T4" fmla="*/ 123 w 148"/>
                  <a:gd name="T5" fmla="*/ 425 h 426"/>
                  <a:gd name="T6" fmla="*/ 21 w 148"/>
                  <a:gd name="T7" fmla="*/ 425 h 426"/>
                  <a:gd name="T8" fmla="*/ 0 w 148"/>
                  <a:gd name="T9" fmla="*/ 0 h 426"/>
                </a:gdLst>
                <a:ahLst/>
                <a:cxnLst>
                  <a:cxn ang="0">
                    <a:pos x="T0" y="T1"/>
                  </a:cxn>
                  <a:cxn ang="0">
                    <a:pos x="T2" y="T3"/>
                  </a:cxn>
                  <a:cxn ang="0">
                    <a:pos x="T4" y="T5"/>
                  </a:cxn>
                  <a:cxn ang="0">
                    <a:pos x="T6" y="T7"/>
                  </a:cxn>
                  <a:cxn ang="0">
                    <a:pos x="T8" y="T9"/>
                  </a:cxn>
                </a:cxnLst>
                <a:rect l="0" t="0" r="r" b="b"/>
                <a:pathLst>
                  <a:path w="148" h="426">
                    <a:moveTo>
                      <a:pt x="0" y="0"/>
                    </a:moveTo>
                    <a:lnTo>
                      <a:pt x="147" y="0"/>
                    </a:lnTo>
                    <a:lnTo>
                      <a:pt x="123" y="425"/>
                    </a:lnTo>
                    <a:lnTo>
                      <a:pt x="21" y="425"/>
                    </a:lnTo>
                    <a:lnTo>
                      <a:pt x="0" y="0"/>
                    </a:lnTo>
                  </a:path>
                </a:pathLst>
              </a:custGeom>
              <a:solidFill>
                <a:srgbClr val="00CC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68" name="Rectangle 748">
                <a:extLst>
                  <a:ext uri="{FF2B5EF4-FFF2-40B4-BE49-F238E27FC236}">
                    <a16:creationId xmlns:a16="http://schemas.microsoft.com/office/drawing/2014/main" id="{55B679F7-43FF-69E7-A5C4-251A140115AB}"/>
                  </a:ext>
                </a:extLst>
              </p:cNvPr>
              <p:cNvSpPr>
                <a:spLocks noChangeArrowheads="1"/>
              </p:cNvSpPr>
              <p:nvPr/>
            </p:nvSpPr>
            <p:spPr bwMode="auto">
              <a:xfrm>
                <a:off x="2598" y="2194"/>
                <a:ext cx="47" cy="57"/>
              </a:xfrm>
              <a:prstGeom prst="rect">
                <a:avLst/>
              </a:prstGeom>
              <a:solidFill>
                <a:srgbClr val="00CC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69" name="Rectangle 749">
                <a:extLst>
                  <a:ext uri="{FF2B5EF4-FFF2-40B4-BE49-F238E27FC236}">
                    <a16:creationId xmlns:a16="http://schemas.microsoft.com/office/drawing/2014/main" id="{1A7D3367-A216-786E-F267-EBC8C8ED8FAA}"/>
                  </a:ext>
                </a:extLst>
              </p:cNvPr>
              <p:cNvSpPr>
                <a:spLocks noChangeArrowheads="1"/>
              </p:cNvSpPr>
              <p:nvPr/>
            </p:nvSpPr>
            <p:spPr bwMode="auto">
              <a:xfrm>
                <a:off x="2590" y="2336"/>
                <a:ext cx="63" cy="9"/>
              </a:xfrm>
              <a:prstGeom prst="rect">
                <a:avLst/>
              </a:prstGeom>
              <a:solidFill>
                <a:srgbClr val="00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70" name="Rectangle 750">
                <a:extLst>
                  <a:ext uri="{FF2B5EF4-FFF2-40B4-BE49-F238E27FC236}">
                    <a16:creationId xmlns:a16="http://schemas.microsoft.com/office/drawing/2014/main" id="{CFC8A431-4D31-662B-E5D5-CC2A4DFE4A54}"/>
                  </a:ext>
                </a:extLst>
              </p:cNvPr>
              <p:cNvSpPr>
                <a:spLocks noChangeArrowheads="1"/>
              </p:cNvSpPr>
              <p:nvPr/>
            </p:nvSpPr>
            <p:spPr bwMode="auto">
              <a:xfrm>
                <a:off x="2604" y="2246"/>
                <a:ext cx="35" cy="10"/>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71" name="Rectangle 751">
                <a:extLst>
                  <a:ext uri="{FF2B5EF4-FFF2-40B4-BE49-F238E27FC236}">
                    <a16:creationId xmlns:a16="http://schemas.microsoft.com/office/drawing/2014/main" id="{21239066-0F67-F3B9-4B19-C48776DF83A8}"/>
                  </a:ext>
                </a:extLst>
              </p:cNvPr>
              <p:cNvSpPr>
                <a:spLocks noChangeArrowheads="1"/>
              </p:cNvSpPr>
              <p:nvPr/>
            </p:nvSpPr>
            <p:spPr bwMode="auto">
              <a:xfrm>
                <a:off x="2603" y="2191"/>
                <a:ext cx="36" cy="5"/>
              </a:xfrm>
              <a:prstGeom prst="rect">
                <a:avLst/>
              </a:prstGeom>
              <a:solidFill>
                <a:srgbClr val="00CCFF"/>
              </a:solidFill>
              <a:ln w="127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31472" name="Group 752">
            <a:extLst>
              <a:ext uri="{FF2B5EF4-FFF2-40B4-BE49-F238E27FC236}">
                <a16:creationId xmlns:a16="http://schemas.microsoft.com/office/drawing/2014/main" id="{E001AF1F-6871-44A5-9B18-425270B621FF}"/>
              </a:ext>
            </a:extLst>
          </p:cNvPr>
          <p:cNvGrpSpPr>
            <a:grpSpLocks/>
          </p:cNvGrpSpPr>
          <p:nvPr/>
        </p:nvGrpSpPr>
        <p:grpSpPr bwMode="auto">
          <a:xfrm>
            <a:off x="127000" y="7734300"/>
            <a:ext cx="520700" cy="1066800"/>
            <a:chOff x="240" y="4024"/>
            <a:chExt cx="328" cy="822"/>
          </a:xfrm>
        </p:grpSpPr>
        <p:sp>
          <p:nvSpPr>
            <p:cNvPr id="31473" name="Line 753">
              <a:extLst>
                <a:ext uri="{FF2B5EF4-FFF2-40B4-BE49-F238E27FC236}">
                  <a16:creationId xmlns:a16="http://schemas.microsoft.com/office/drawing/2014/main" id="{59DC3C75-F6C3-3751-FCB3-372510AA4552}"/>
                </a:ext>
              </a:extLst>
            </p:cNvPr>
            <p:cNvSpPr>
              <a:spLocks noChangeShapeType="1"/>
            </p:cNvSpPr>
            <p:nvPr/>
          </p:nvSpPr>
          <p:spPr bwMode="auto">
            <a:xfrm flipH="1">
              <a:off x="332" y="4508"/>
              <a:ext cx="0" cy="282"/>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74" name="Freeform 754">
              <a:extLst>
                <a:ext uri="{FF2B5EF4-FFF2-40B4-BE49-F238E27FC236}">
                  <a16:creationId xmlns:a16="http://schemas.microsoft.com/office/drawing/2014/main" id="{C2CF97ED-7C6B-3E6A-2ADE-52B684590751}"/>
                </a:ext>
              </a:extLst>
            </p:cNvPr>
            <p:cNvSpPr>
              <a:spLocks/>
            </p:cNvSpPr>
            <p:nvPr/>
          </p:nvSpPr>
          <p:spPr bwMode="auto">
            <a:xfrm flipH="1">
              <a:off x="288" y="4128"/>
              <a:ext cx="84" cy="416"/>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D2A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75" name="Freeform 755">
              <a:extLst>
                <a:ext uri="{FF2B5EF4-FFF2-40B4-BE49-F238E27FC236}">
                  <a16:creationId xmlns:a16="http://schemas.microsoft.com/office/drawing/2014/main" id="{1CF182D7-F9DC-B883-A4B8-C30C90A7D5A2}"/>
                </a:ext>
              </a:extLst>
            </p:cNvPr>
            <p:cNvSpPr>
              <a:spLocks/>
            </p:cNvSpPr>
            <p:nvPr/>
          </p:nvSpPr>
          <p:spPr bwMode="auto">
            <a:xfrm>
              <a:off x="244" y="4730"/>
              <a:ext cx="182" cy="94"/>
            </a:xfrm>
            <a:custGeom>
              <a:avLst/>
              <a:gdLst>
                <a:gd name="T0" fmla="*/ 182 w 182"/>
                <a:gd name="T1" fmla="*/ 0 h 94"/>
                <a:gd name="T2" fmla="*/ 0 w 182"/>
                <a:gd name="T3" fmla="*/ 94 h 94"/>
              </a:gdLst>
              <a:ahLst/>
              <a:cxnLst>
                <a:cxn ang="0">
                  <a:pos x="T0" y="T1"/>
                </a:cxn>
                <a:cxn ang="0">
                  <a:pos x="T2" y="T3"/>
                </a:cxn>
              </a:cxnLst>
              <a:rect l="0" t="0" r="r" b="b"/>
              <a:pathLst>
                <a:path w="182" h="94">
                  <a:moveTo>
                    <a:pt x="182" y="0"/>
                  </a:moveTo>
                  <a:lnTo>
                    <a:pt x="0" y="94"/>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76" name="Freeform 756">
              <a:extLst>
                <a:ext uri="{FF2B5EF4-FFF2-40B4-BE49-F238E27FC236}">
                  <a16:creationId xmlns:a16="http://schemas.microsoft.com/office/drawing/2014/main" id="{A91FEFF2-7C22-BD10-A5BC-3943D3477EBE}"/>
                </a:ext>
              </a:extLst>
            </p:cNvPr>
            <p:cNvSpPr>
              <a:spLocks/>
            </p:cNvSpPr>
            <p:nvPr/>
          </p:nvSpPr>
          <p:spPr bwMode="auto">
            <a:xfrm>
              <a:off x="256" y="4714"/>
              <a:ext cx="160" cy="132"/>
            </a:xfrm>
            <a:custGeom>
              <a:avLst/>
              <a:gdLst>
                <a:gd name="T0" fmla="*/ 0 w 160"/>
                <a:gd name="T1" fmla="*/ 0 h 132"/>
                <a:gd name="T2" fmla="*/ 160 w 160"/>
                <a:gd name="T3" fmla="*/ 132 h 132"/>
              </a:gdLst>
              <a:ahLst/>
              <a:cxnLst>
                <a:cxn ang="0">
                  <a:pos x="T0" y="T1"/>
                </a:cxn>
                <a:cxn ang="0">
                  <a:pos x="T2" y="T3"/>
                </a:cxn>
              </a:cxnLst>
              <a:rect l="0" t="0" r="r" b="b"/>
              <a:pathLst>
                <a:path w="160" h="132">
                  <a:moveTo>
                    <a:pt x="0" y="0"/>
                  </a:moveTo>
                  <a:lnTo>
                    <a:pt x="160" y="132"/>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77" name="Freeform 757">
              <a:extLst>
                <a:ext uri="{FF2B5EF4-FFF2-40B4-BE49-F238E27FC236}">
                  <a16:creationId xmlns:a16="http://schemas.microsoft.com/office/drawing/2014/main" id="{BACD294F-D736-6EB5-CCA3-73C237513A2A}"/>
                </a:ext>
              </a:extLst>
            </p:cNvPr>
            <p:cNvSpPr>
              <a:spLocks/>
            </p:cNvSpPr>
            <p:nvPr/>
          </p:nvSpPr>
          <p:spPr bwMode="auto">
            <a:xfrm>
              <a:off x="240" y="4024"/>
              <a:ext cx="328" cy="384"/>
            </a:xfrm>
            <a:custGeom>
              <a:avLst/>
              <a:gdLst>
                <a:gd name="T0" fmla="*/ 40 w 328"/>
                <a:gd name="T1" fmla="*/ 152 h 384"/>
                <a:gd name="T2" fmla="*/ 256 w 328"/>
                <a:gd name="T3" fmla="*/ 128 h 384"/>
                <a:gd name="T4" fmla="*/ 200 w 328"/>
                <a:gd name="T5" fmla="*/ 344 h 384"/>
                <a:gd name="T6" fmla="*/ 8 w 328"/>
                <a:gd name="T7" fmla="*/ 288 h 384"/>
              </a:gdLst>
              <a:ahLst/>
              <a:cxnLst>
                <a:cxn ang="0">
                  <a:pos x="T0" y="T1"/>
                </a:cxn>
                <a:cxn ang="0">
                  <a:pos x="T2" y="T3"/>
                </a:cxn>
                <a:cxn ang="0">
                  <a:pos x="T4" y="T5"/>
                </a:cxn>
                <a:cxn ang="0">
                  <a:pos x="T6" y="T7"/>
                </a:cxn>
              </a:cxnLst>
              <a:rect l="0" t="0" r="r" b="b"/>
              <a:pathLst>
                <a:path w="328" h="384">
                  <a:moveTo>
                    <a:pt x="40" y="152"/>
                  </a:moveTo>
                  <a:cubicBezTo>
                    <a:pt x="0" y="8"/>
                    <a:pt x="184" y="0"/>
                    <a:pt x="256" y="128"/>
                  </a:cubicBezTo>
                  <a:cubicBezTo>
                    <a:pt x="328" y="256"/>
                    <a:pt x="288" y="304"/>
                    <a:pt x="200" y="344"/>
                  </a:cubicBezTo>
                  <a:cubicBezTo>
                    <a:pt x="112" y="384"/>
                    <a:pt x="40" y="277"/>
                    <a:pt x="8" y="288"/>
                  </a:cubicBezTo>
                </a:path>
              </a:pathLst>
            </a:custGeom>
            <a:noFill/>
            <a:ln w="12700">
              <a:solidFill>
                <a:schemeClr val="tx1"/>
              </a:solidFill>
              <a:round/>
              <a:headEnd type="none" w="med" len="med"/>
              <a:tailEnd type="stealth"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478" name="Group 758">
            <a:extLst>
              <a:ext uri="{FF2B5EF4-FFF2-40B4-BE49-F238E27FC236}">
                <a16:creationId xmlns:a16="http://schemas.microsoft.com/office/drawing/2014/main" id="{C3FE18EE-64F8-0C34-4B4A-31BEB7AE64B0}"/>
              </a:ext>
            </a:extLst>
          </p:cNvPr>
          <p:cNvGrpSpPr>
            <a:grpSpLocks/>
          </p:cNvGrpSpPr>
          <p:nvPr/>
        </p:nvGrpSpPr>
        <p:grpSpPr bwMode="auto">
          <a:xfrm flipH="1">
            <a:off x="622300" y="7734300"/>
            <a:ext cx="520700" cy="1066800"/>
            <a:chOff x="240" y="4024"/>
            <a:chExt cx="328" cy="822"/>
          </a:xfrm>
        </p:grpSpPr>
        <p:sp>
          <p:nvSpPr>
            <p:cNvPr id="31479" name="Line 759">
              <a:extLst>
                <a:ext uri="{FF2B5EF4-FFF2-40B4-BE49-F238E27FC236}">
                  <a16:creationId xmlns:a16="http://schemas.microsoft.com/office/drawing/2014/main" id="{99EF73D2-51FB-54AA-BDA1-A5B3F96FAF1D}"/>
                </a:ext>
              </a:extLst>
            </p:cNvPr>
            <p:cNvSpPr>
              <a:spLocks noChangeShapeType="1"/>
            </p:cNvSpPr>
            <p:nvPr/>
          </p:nvSpPr>
          <p:spPr bwMode="auto">
            <a:xfrm flipH="1">
              <a:off x="332" y="4508"/>
              <a:ext cx="0" cy="282"/>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80" name="Freeform 760">
              <a:extLst>
                <a:ext uri="{FF2B5EF4-FFF2-40B4-BE49-F238E27FC236}">
                  <a16:creationId xmlns:a16="http://schemas.microsoft.com/office/drawing/2014/main" id="{D99AB973-F236-CECF-EF54-540750BC7A56}"/>
                </a:ext>
              </a:extLst>
            </p:cNvPr>
            <p:cNvSpPr>
              <a:spLocks/>
            </p:cNvSpPr>
            <p:nvPr/>
          </p:nvSpPr>
          <p:spPr bwMode="auto">
            <a:xfrm flipH="1">
              <a:off x="288" y="4128"/>
              <a:ext cx="84" cy="416"/>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D2A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1" name="Freeform 761">
              <a:extLst>
                <a:ext uri="{FF2B5EF4-FFF2-40B4-BE49-F238E27FC236}">
                  <a16:creationId xmlns:a16="http://schemas.microsoft.com/office/drawing/2014/main" id="{2A2D7F2C-F09B-DB24-8A59-7E5C1471A5D8}"/>
                </a:ext>
              </a:extLst>
            </p:cNvPr>
            <p:cNvSpPr>
              <a:spLocks/>
            </p:cNvSpPr>
            <p:nvPr/>
          </p:nvSpPr>
          <p:spPr bwMode="auto">
            <a:xfrm>
              <a:off x="244" y="4730"/>
              <a:ext cx="182" cy="94"/>
            </a:xfrm>
            <a:custGeom>
              <a:avLst/>
              <a:gdLst>
                <a:gd name="T0" fmla="*/ 182 w 182"/>
                <a:gd name="T1" fmla="*/ 0 h 94"/>
                <a:gd name="T2" fmla="*/ 0 w 182"/>
                <a:gd name="T3" fmla="*/ 94 h 94"/>
              </a:gdLst>
              <a:ahLst/>
              <a:cxnLst>
                <a:cxn ang="0">
                  <a:pos x="T0" y="T1"/>
                </a:cxn>
                <a:cxn ang="0">
                  <a:pos x="T2" y="T3"/>
                </a:cxn>
              </a:cxnLst>
              <a:rect l="0" t="0" r="r" b="b"/>
              <a:pathLst>
                <a:path w="182" h="94">
                  <a:moveTo>
                    <a:pt x="182" y="0"/>
                  </a:moveTo>
                  <a:lnTo>
                    <a:pt x="0" y="94"/>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2" name="Freeform 762">
              <a:extLst>
                <a:ext uri="{FF2B5EF4-FFF2-40B4-BE49-F238E27FC236}">
                  <a16:creationId xmlns:a16="http://schemas.microsoft.com/office/drawing/2014/main" id="{93F9F476-85DD-BEAF-9CF5-5B6E2DA685DF}"/>
                </a:ext>
              </a:extLst>
            </p:cNvPr>
            <p:cNvSpPr>
              <a:spLocks/>
            </p:cNvSpPr>
            <p:nvPr/>
          </p:nvSpPr>
          <p:spPr bwMode="auto">
            <a:xfrm>
              <a:off x="256" y="4714"/>
              <a:ext cx="160" cy="132"/>
            </a:xfrm>
            <a:custGeom>
              <a:avLst/>
              <a:gdLst>
                <a:gd name="T0" fmla="*/ 0 w 160"/>
                <a:gd name="T1" fmla="*/ 0 h 132"/>
                <a:gd name="T2" fmla="*/ 160 w 160"/>
                <a:gd name="T3" fmla="*/ 132 h 132"/>
              </a:gdLst>
              <a:ahLst/>
              <a:cxnLst>
                <a:cxn ang="0">
                  <a:pos x="T0" y="T1"/>
                </a:cxn>
                <a:cxn ang="0">
                  <a:pos x="T2" y="T3"/>
                </a:cxn>
              </a:cxnLst>
              <a:rect l="0" t="0" r="r" b="b"/>
              <a:pathLst>
                <a:path w="160" h="132">
                  <a:moveTo>
                    <a:pt x="0" y="0"/>
                  </a:moveTo>
                  <a:lnTo>
                    <a:pt x="160" y="132"/>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3" name="Freeform 763">
              <a:extLst>
                <a:ext uri="{FF2B5EF4-FFF2-40B4-BE49-F238E27FC236}">
                  <a16:creationId xmlns:a16="http://schemas.microsoft.com/office/drawing/2014/main" id="{4473148B-AC87-03F7-2968-61B03407566C}"/>
                </a:ext>
              </a:extLst>
            </p:cNvPr>
            <p:cNvSpPr>
              <a:spLocks/>
            </p:cNvSpPr>
            <p:nvPr/>
          </p:nvSpPr>
          <p:spPr bwMode="auto">
            <a:xfrm>
              <a:off x="240" y="4024"/>
              <a:ext cx="328" cy="384"/>
            </a:xfrm>
            <a:custGeom>
              <a:avLst/>
              <a:gdLst>
                <a:gd name="T0" fmla="*/ 40 w 328"/>
                <a:gd name="T1" fmla="*/ 152 h 384"/>
                <a:gd name="T2" fmla="*/ 256 w 328"/>
                <a:gd name="T3" fmla="*/ 128 h 384"/>
                <a:gd name="T4" fmla="*/ 200 w 328"/>
                <a:gd name="T5" fmla="*/ 344 h 384"/>
                <a:gd name="T6" fmla="*/ 8 w 328"/>
                <a:gd name="T7" fmla="*/ 288 h 384"/>
              </a:gdLst>
              <a:ahLst/>
              <a:cxnLst>
                <a:cxn ang="0">
                  <a:pos x="T0" y="T1"/>
                </a:cxn>
                <a:cxn ang="0">
                  <a:pos x="T2" y="T3"/>
                </a:cxn>
                <a:cxn ang="0">
                  <a:pos x="T4" y="T5"/>
                </a:cxn>
                <a:cxn ang="0">
                  <a:pos x="T6" y="T7"/>
                </a:cxn>
              </a:cxnLst>
              <a:rect l="0" t="0" r="r" b="b"/>
              <a:pathLst>
                <a:path w="328" h="384">
                  <a:moveTo>
                    <a:pt x="40" y="152"/>
                  </a:moveTo>
                  <a:cubicBezTo>
                    <a:pt x="0" y="8"/>
                    <a:pt x="184" y="0"/>
                    <a:pt x="256" y="128"/>
                  </a:cubicBezTo>
                  <a:cubicBezTo>
                    <a:pt x="328" y="256"/>
                    <a:pt x="288" y="304"/>
                    <a:pt x="200" y="344"/>
                  </a:cubicBezTo>
                  <a:cubicBezTo>
                    <a:pt x="112" y="384"/>
                    <a:pt x="40" y="277"/>
                    <a:pt x="8" y="288"/>
                  </a:cubicBezTo>
                </a:path>
              </a:pathLst>
            </a:custGeom>
            <a:noFill/>
            <a:ln w="12700">
              <a:solidFill>
                <a:schemeClr val="tx1"/>
              </a:solidFill>
              <a:round/>
              <a:headEnd type="none" w="med" len="med"/>
              <a:tailEnd type="stealth"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484" name="Group 764">
            <a:extLst>
              <a:ext uri="{FF2B5EF4-FFF2-40B4-BE49-F238E27FC236}">
                <a16:creationId xmlns:a16="http://schemas.microsoft.com/office/drawing/2014/main" id="{DFA2A266-6AA1-9A66-6A5F-07A8C46EAF43}"/>
              </a:ext>
            </a:extLst>
          </p:cNvPr>
          <p:cNvGrpSpPr>
            <a:grpSpLocks/>
          </p:cNvGrpSpPr>
          <p:nvPr/>
        </p:nvGrpSpPr>
        <p:grpSpPr bwMode="auto">
          <a:xfrm>
            <a:off x="1981200" y="7734300"/>
            <a:ext cx="520700" cy="1066800"/>
            <a:chOff x="944" y="4320"/>
            <a:chExt cx="328" cy="672"/>
          </a:xfrm>
        </p:grpSpPr>
        <p:sp>
          <p:nvSpPr>
            <p:cNvPr id="31485" name="Line 765">
              <a:extLst>
                <a:ext uri="{FF2B5EF4-FFF2-40B4-BE49-F238E27FC236}">
                  <a16:creationId xmlns:a16="http://schemas.microsoft.com/office/drawing/2014/main" id="{11BB9C1C-E13E-1A10-AE62-E9800BE6D8E7}"/>
                </a:ext>
              </a:extLst>
            </p:cNvPr>
            <p:cNvSpPr>
              <a:spLocks noChangeShapeType="1"/>
            </p:cNvSpPr>
            <p:nvPr/>
          </p:nvSpPr>
          <p:spPr bwMode="auto">
            <a:xfrm flipH="1">
              <a:off x="1036" y="4716"/>
              <a:ext cx="0" cy="23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86" name="Freeform 766">
              <a:extLst>
                <a:ext uri="{FF2B5EF4-FFF2-40B4-BE49-F238E27FC236}">
                  <a16:creationId xmlns:a16="http://schemas.microsoft.com/office/drawing/2014/main" id="{7742EF1B-D23F-9386-5EB7-077FCD075A1F}"/>
                </a:ext>
              </a:extLst>
            </p:cNvPr>
            <p:cNvSpPr>
              <a:spLocks/>
            </p:cNvSpPr>
            <p:nvPr/>
          </p:nvSpPr>
          <p:spPr bwMode="auto">
            <a:xfrm flipH="1">
              <a:off x="992" y="4405"/>
              <a:ext cx="84" cy="340"/>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7" name="Freeform 767">
              <a:extLst>
                <a:ext uri="{FF2B5EF4-FFF2-40B4-BE49-F238E27FC236}">
                  <a16:creationId xmlns:a16="http://schemas.microsoft.com/office/drawing/2014/main" id="{0E728923-DF75-983B-D53B-1CD26D07B778}"/>
                </a:ext>
              </a:extLst>
            </p:cNvPr>
            <p:cNvSpPr>
              <a:spLocks/>
            </p:cNvSpPr>
            <p:nvPr/>
          </p:nvSpPr>
          <p:spPr bwMode="auto">
            <a:xfrm>
              <a:off x="948" y="4897"/>
              <a:ext cx="182" cy="77"/>
            </a:xfrm>
            <a:custGeom>
              <a:avLst/>
              <a:gdLst>
                <a:gd name="T0" fmla="*/ 182 w 182"/>
                <a:gd name="T1" fmla="*/ 0 h 94"/>
                <a:gd name="T2" fmla="*/ 0 w 182"/>
                <a:gd name="T3" fmla="*/ 94 h 94"/>
              </a:gdLst>
              <a:ahLst/>
              <a:cxnLst>
                <a:cxn ang="0">
                  <a:pos x="T0" y="T1"/>
                </a:cxn>
                <a:cxn ang="0">
                  <a:pos x="T2" y="T3"/>
                </a:cxn>
              </a:cxnLst>
              <a:rect l="0" t="0" r="r" b="b"/>
              <a:pathLst>
                <a:path w="182" h="94">
                  <a:moveTo>
                    <a:pt x="182" y="0"/>
                  </a:moveTo>
                  <a:lnTo>
                    <a:pt x="0" y="94"/>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8" name="Freeform 768">
              <a:extLst>
                <a:ext uri="{FF2B5EF4-FFF2-40B4-BE49-F238E27FC236}">
                  <a16:creationId xmlns:a16="http://schemas.microsoft.com/office/drawing/2014/main" id="{ED57438C-4EFF-51C1-F4EF-6E31794FC931}"/>
                </a:ext>
              </a:extLst>
            </p:cNvPr>
            <p:cNvSpPr>
              <a:spLocks/>
            </p:cNvSpPr>
            <p:nvPr/>
          </p:nvSpPr>
          <p:spPr bwMode="auto">
            <a:xfrm>
              <a:off x="960" y="4884"/>
              <a:ext cx="160" cy="108"/>
            </a:xfrm>
            <a:custGeom>
              <a:avLst/>
              <a:gdLst>
                <a:gd name="T0" fmla="*/ 0 w 160"/>
                <a:gd name="T1" fmla="*/ 0 h 132"/>
                <a:gd name="T2" fmla="*/ 160 w 160"/>
                <a:gd name="T3" fmla="*/ 132 h 132"/>
              </a:gdLst>
              <a:ahLst/>
              <a:cxnLst>
                <a:cxn ang="0">
                  <a:pos x="T0" y="T1"/>
                </a:cxn>
                <a:cxn ang="0">
                  <a:pos x="T2" y="T3"/>
                </a:cxn>
              </a:cxnLst>
              <a:rect l="0" t="0" r="r" b="b"/>
              <a:pathLst>
                <a:path w="160" h="132">
                  <a:moveTo>
                    <a:pt x="0" y="0"/>
                  </a:moveTo>
                  <a:lnTo>
                    <a:pt x="160" y="132"/>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89" name="Freeform 769">
              <a:extLst>
                <a:ext uri="{FF2B5EF4-FFF2-40B4-BE49-F238E27FC236}">
                  <a16:creationId xmlns:a16="http://schemas.microsoft.com/office/drawing/2014/main" id="{B617B24E-151A-35E8-C88A-1D94EBE4FFAD}"/>
                </a:ext>
              </a:extLst>
            </p:cNvPr>
            <p:cNvSpPr>
              <a:spLocks/>
            </p:cNvSpPr>
            <p:nvPr/>
          </p:nvSpPr>
          <p:spPr bwMode="auto">
            <a:xfrm>
              <a:off x="944" y="4320"/>
              <a:ext cx="328" cy="314"/>
            </a:xfrm>
            <a:custGeom>
              <a:avLst/>
              <a:gdLst>
                <a:gd name="T0" fmla="*/ 40 w 328"/>
                <a:gd name="T1" fmla="*/ 152 h 384"/>
                <a:gd name="T2" fmla="*/ 256 w 328"/>
                <a:gd name="T3" fmla="*/ 128 h 384"/>
                <a:gd name="T4" fmla="*/ 200 w 328"/>
                <a:gd name="T5" fmla="*/ 344 h 384"/>
                <a:gd name="T6" fmla="*/ 8 w 328"/>
                <a:gd name="T7" fmla="*/ 288 h 384"/>
              </a:gdLst>
              <a:ahLst/>
              <a:cxnLst>
                <a:cxn ang="0">
                  <a:pos x="T0" y="T1"/>
                </a:cxn>
                <a:cxn ang="0">
                  <a:pos x="T2" y="T3"/>
                </a:cxn>
                <a:cxn ang="0">
                  <a:pos x="T4" y="T5"/>
                </a:cxn>
                <a:cxn ang="0">
                  <a:pos x="T6" y="T7"/>
                </a:cxn>
              </a:cxnLst>
              <a:rect l="0" t="0" r="r" b="b"/>
              <a:pathLst>
                <a:path w="328" h="384">
                  <a:moveTo>
                    <a:pt x="40" y="152"/>
                  </a:moveTo>
                  <a:cubicBezTo>
                    <a:pt x="0" y="8"/>
                    <a:pt x="184" y="0"/>
                    <a:pt x="256" y="128"/>
                  </a:cubicBezTo>
                  <a:cubicBezTo>
                    <a:pt x="328" y="256"/>
                    <a:pt x="288" y="304"/>
                    <a:pt x="200" y="344"/>
                  </a:cubicBezTo>
                  <a:cubicBezTo>
                    <a:pt x="112" y="384"/>
                    <a:pt x="40" y="277"/>
                    <a:pt x="8" y="288"/>
                  </a:cubicBezTo>
                </a:path>
              </a:pathLst>
            </a:custGeom>
            <a:noFill/>
            <a:ln w="12700">
              <a:solidFill>
                <a:schemeClr val="tx1"/>
              </a:solidFill>
              <a:round/>
              <a:headEnd type="none" w="med" len="med"/>
              <a:tailEnd type="stealth"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490" name="Group 770">
            <a:extLst>
              <a:ext uri="{FF2B5EF4-FFF2-40B4-BE49-F238E27FC236}">
                <a16:creationId xmlns:a16="http://schemas.microsoft.com/office/drawing/2014/main" id="{42511225-F644-36C6-DD67-B8922612862F}"/>
              </a:ext>
            </a:extLst>
          </p:cNvPr>
          <p:cNvGrpSpPr>
            <a:grpSpLocks/>
          </p:cNvGrpSpPr>
          <p:nvPr/>
        </p:nvGrpSpPr>
        <p:grpSpPr bwMode="auto">
          <a:xfrm flipH="1">
            <a:off x="1231900" y="7734300"/>
            <a:ext cx="520700" cy="1066800"/>
            <a:chOff x="944" y="4320"/>
            <a:chExt cx="328" cy="672"/>
          </a:xfrm>
        </p:grpSpPr>
        <p:sp>
          <p:nvSpPr>
            <p:cNvPr id="31491" name="Line 771">
              <a:extLst>
                <a:ext uri="{FF2B5EF4-FFF2-40B4-BE49-F238E27FC236}">
                  <a16:creationId xmlns:a16="http://schemas.microsoft.com/office/drawing/2014/main" id="{F97A1533-89DE-E6AA-F66F-1325551529F8}"/>
                </a:ext>
              </a:extLst>
            </p:cNvPr>
            <p:cNvSpPr>
              <a:spLocks noChangeShapeType="1"/>
            </p:cNvSpPr>
            <p:nvPr/>
          </p:nvSpPr>
          <p:spPr bwMode="auto">
            <a:xfrm flipH="1">
              <a:off x="1036" y="4716"/>
              <a:ext cx="0" cy="23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492" name="Freeform 772">
              <a:extLst>
                <a:ext uri="{FF2B5EF4-FFF2-40B4-BE49-F238E27FC236}">
                  <a16:creationId xmlns:a16="http://schemas.microsoft.com/office/drawing/2014/main" id="{DE375AA9-51C0-90FD-2616-C7033EF05EB3}"/>
                </a:ext>
              </a:extLst>
            </p:cNvPr>
            <p:cNvSpPr>
              <a:spLocks/>
            </p:cNvSpPr>
            <p:nvPr/>
          </p:nvSpPr>
          <p:spPr bwMode="auto">
            <a:xfrm flipH="1">
              <a:off x="992" y="4405"/>
              <a:ext cx="84" cy="340"/>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93" name="Freeform 773">
              <a:extLst>
                <a:ext uri="{FF2B5EF4-FFF2-40B4-BE49-F238E27FC236}">
                  <a16:creationId xmlns:a16="http://schemas.microsoft.com/office/drawing/2014/main" id="{837B2A2F-57BE-9326-A978-A6270E505EF6}"/>
                </a:ext>
              </a:extLst>
            </p:cNvPr>
            <p:cNvSpPr>
              <a:spLocks/>
            </p:cNvSpPr>
            <p:nvPr/>
          </p:nvSpPr>
          <p:spPr bwMode="auto">
            <a:xfrm>
              <a:off x="948" y="4897"/>
              <a:ext cx="182" cy="77"/>
            </a:xfrm>
            <a:custGeom>
              <a:avLst/>
              <a:gdLst>
                <a:gd name="T0" fmla="*/ 182 w 182"/>
                <a:gd name="T1" fmla="*/ 0 h 94"/>
                <a:gd name="T2" fmla="*/ 0 w 182"/>
                <a:gd name="T3" fmla="*/ 94 h 94"/>
              </a:gdLst>
              <a:ahLst/>
              <a:cxnLst>
                <a:cxn ang="0">
                  <a:pos x="T0" y="T1"/>
                </a:cxn>
                <a:cxn ang="0">
                  <a:pos x="T2" y="T3"/>
                </a:cxn>
              </a:cxnLst>
              <a:rect l="0" t="0" r="r" b="b"/>
              <a:pathLst>
                <a:path w="182" h="94">
                  <a:moveTo>
                    <a:pt x="182" y="0"/>
                  </a:moveTo>
                  <a:lnTo>
                    <a:pt x="0" y="94"/>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94" name="Freeform 774">
              <a:extLst>
                <a:ext uri="{FF2B5EF4-FFF2-40B4-BE49-F238E27FC236}">
                  <a16:creationId xmlns:a16="http://schemas.microsoft.com/office/drawing/2014/main" id="{31E31738-D3EB-8197-9E59-24239FA4E4A5}"/>
                </a:ext>
              </a:extLst>
            </p:cNvPr>
            <p:cNvSpPr>
              <a:spLocks/>
            </p:cNvSpPr>
            <p:nvPr/>
          </p:nvSpPr>
          <p:spPr bwMode="auto">
            <a:xfrm>
              <a:off x="960" y="4884"/>
              <a:ext cx="160" cy="108"/>
            </a:xfrm>
            <a:custGeom>
              <a:avLst/>
              <a:gdLst>
                <a:gd name="T0" fmla="*/ 0 w 160"/>
                <a:gd name="T1" fmla="*/ 0 h 132"/>
                <a:gd name="T2" fmla="*/ 160 w 160"/>
                <a:gd name="T3" fmla="*/ 132 h 132"/>
              </a:gdLst>
              <a:ahLst/>
              <a:cxnLst>
                <a:cxn ang="0">
                  <a:pos x="T0" y="T1"/>
                </a:cxn>
                <a:cxn ang="0">
                  <a:pos x="T2" y="T3"/>
                </a:cxn>
              </a:cxnLst>
              <a:rect l="0" t="0" r="r" b="b"/>
              <a:pathLst>
                <a:path w="160" h="132">
                  <a:moveTo>
                    <a:pt x="0" y="0"/>
                  </a:moveTo>
                  <a:lnTo>
                    <a:pt x="160" y="132"/>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495" name="Freeform 775">
              <a:extLst>
                <a:ext uri="{FF2B5EF4-FFF2-40B4-BE49-F238E27FC236}">
                  <a16:creationId xmlns:a16="http://schemas.microsoft.com/office/drawing/2014/main" id="{3DF6C4FA-8CDD-81DA-8804-C7B0E6132E3C}"/>
                </a:ext>
              </a:extLst>
            </p:cNvPr>
            <p:cNvSpPr>
              <a:spLocks/>
            </p:cNvSpPr>
            <p:nvPr/>
          </p:nvSpPr>
          <p:spPr bwMode="auto">
            <a:xfrm>
              <a:off x="944" y="4320"/>
              <a:ext cx="328" cy="314"/>
            </a:xfrm>
            <a:custGeom>
              <a:avLst/>
              <a:gdLst>
                <a:gd name="T0" fmla="*/ 40 w 328"/>
                <a:gd name="T1" fmla="*/ 152 h 384"/>
                <a:gd name="T2" fmla="*/ 256 w 328"/>
                <a:gd name="T3" fmla="*/ 128 h 384"/>
                <a:gd name="T4" fmla="*/ 200 w 328"/>
                <a:gd name="T5" fmla="*/ 344 h 384"/>
                <a:gd name="T6" fmla="*/ 8 w 328"/>
                <a:gd name="T7" fmla="*/ 288 h 384"/>
              </a:gdLst>
              <a:ahLst/>
              <a:cxnLst>
                <a:cxn ang="0">
                  <a:pos x="T0" y="T1"/>
                </a:cxn>
                <a:cxn ang="0">
                  <a:pos x="T2" y="T3"/>
                </a:cxn>
                <a:cxn ang="0">
                  <a:pos x="T4" y="T5"/>
                </a:cxn>
                <a:cxn ang="0">
                  <a:pos x="T6" y="T7"/>
                </a:cxn>
              </a:cxnLst>
              <a:rect l="0" t="0" r="r" b="b"/>
              <a:pathLst>
                <a:path w="328" h="384">
                  <a:moveTo>
                    <a:pt x="40" y="152"/>
                  </a:moveTo>
                  <a:cubicBezTo>
                    <a:pt x="0" y="8"/>
                    <a:pt x="184" y="0"/>
                    <a:pt x="256" y="128"/>
                  </a:cubicBezTo>
                  <a:cubicBezTo>
                    <a:pt x="328" y="256"/>
                    <a:pt x="288" y="304"/>
                    <a:pt x="200" y="344"/>
                  </a:cubicBezTo>
                  <a:cubicBezTo>
                    <a:pt x="112" y="384"/>
                    <a:pt x="40" y="277"/>
                    <a:pt x="8" y="288"/>
                  </a:cubicBezTo>
                </a:path>
              </a:pathLst>
            </a:custGeom>
            <a:noFill/>
            <a:ln w="12700">
              <a:solidFill>
                <a:schemeClr val="tx1"/>
              </a:solidFill>
              <a:round/>
              <a:headEnd type="none" w="med" len="med"/>
              <a:tailEnd type="stealth"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496" name="Group 776">
            <a:extLst>
              <a:ext uri="{FF2B5EF4-FFF2-40B4-BE49-F238E27FC236}">
                <a16:creationId xmlns:a16="http://schemas.microsoft.com/office/drawing/2014/main" id="{E5A2FA16-0536-EFC6-575E-E7377B74EE4E}"/>
              </a:ext>
            </a:extLst>
          </p:cNvPr>
          <p:cNvGrpSpPr>
            <a:grpSpLocks/>
          </p:cNvGrpSpPr>
          <p:nvPr/>
        </p:nvGrpSpPr>
        <p:grpSpPr bwMode="auto">
          <a:xfrm>
            <a:off x="787400" y="4432300"/>
            <a:ext cx="590550" cy="1447800"/>
            <a:chOff x="288" y="4320"/>
            <a:chExt cx="372" cy="912"/>
          </a:xfrm>
        </p:grpSpPr>
        <p:sp>
          <p:nvSpPr>
            <p:cNvPr id="31497" name="Text Box 777">
              <a:extLst>
                <a:ext uri="{FF2B5EF4-FFF2-40B4-BE49-F238E27FC236}">
                  <a16:creationId xmlns:a16="http://schemas.microsoft.com/office/drawing/2014/main" id="{8A1B9E25-98DE-06D1-F9C2-360FDE0DFF03}"/>
                </a:ext>
              </a:extLst>
            </p:cNvPr>
            <p:cNvSpPr txBox="1">
              <a:spLocks noChangeArrowheads="1"/>
            </p:cNvSpPr>
            <p:nvPr/>
          </p:nvSpPr>
          <p:spPr bwMode="auto">
            <a:xfrm>
              <a:off x="300" y="4944"/>
              <a:ext cx="258"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900" b="1"/>
                <a:t>Out &amp; Back Target</a:t>
              </a:r>
            </a:p>
          </p:txBody>
        </p:sp>
        <p:grpSp>
          <p:nvGrpSpPr>
            <p:cNvPr id="31498" name="Group 778">
              <a:extLst>
                <a:ext uri="{FF2B5EF4-FFF2-40B4-BE49-F238E27FC236}">
                  <a16:creationId xmlns:a16="http://schemas.microsoft.com/office/drawing/2014/main" id="{8209F164-9660-9E99-CF64-4FA323D2F3F4}"/>
                </a:ext>
              </a:extLst>
            </p:cNvPr>
            <p:cNvGrpSpPr>
              <a:grpSpLocks/>
            </p:cNvGrpSpPr>
            <p:nvPr/>
          </p:nvGrpSpPr>
          <p:grpSpPr bwMode="auto">
            <a:xfrm>
              <a:off x="288" y="4320"/>
              <a:ext cx="372" cy="622"/>
              <a:chOff x="942" y="3219"/>
              <a:chExt cx="372" cy="622"/>
            </a:xfrm>
          </p:grpSpPr>
          <p:grpSp>
            <p:nvGrpSpPr>
              <p:cNvPr id="31499" name="Group 779">
                <a:extLst>
                  <a:ext uri="{FF2B5EF4-FFF2-40B4-BE49-F238E27FC236}">
                    <a16:creationId xmlns:a16="http://schemas.microsoft.com/office/drawing/2014/main" id="{CD294C82-23C0-AAB2-AA49-32192F55DCC5}"/>
                  </a:ext>
                </a:extLst>
              </p:cNvPr>
              <p:cNvGrpSpPr>
                <a:grpSpLocks/>
              </p:cNvGrpSpPr>
              <p:nvPr/>
            </p:nvGrpSpPr>
            <p:grpSpPr bwMode="auto">
              <a:xfrm>
                <a:off x="942" y="3219"/>
                <a:ext cx="372" cy="585"/>
                <a:chOff x="768" y="3543"/>
                <a:chExt cx="372" cy="585"/>
              </a:xfrm>
            </p:grpSpPr>
            <p:grpSp>
              <p:nvGrpSpPr>
                <p:cNvPr id="31500" name="Group 780">
                  <a:extLst>
                    <a:ext uri="{FF2B5EF4-FFF2-40B4-BE49-F238E27FC236}">
                      <a16:creationId xmlns:a16="http://schemas.microsoft.com/office/drawing/2014/main" id="{16C19E26-F5CE-E59F-F67F-141678A58E52}"/>
                    </a:ext>
                  </a:extLst>
                </p:cNvPr>
                <p:cNvGrpSpPr>
                  <a:grpSpLocks/>
                </p:cNvGrpSpPr>
                <p:nvPr/>
              </p:nvGrpSpPr>
              <p:grpSpPr bwMode="auto">
                <a:xfrm>
                  <a:off x="768" y="3552"/>
                  <a:ext cx="210" cy="576"/>
                  <a:chOff x="768" y="3552"/>
                  <a:chExt cx="210" cy="576"/>
                </a:xfrm>
              </p:grpSpPr>
              <p:grpSp>
                <p:nvGrpSpPr>
                  <p:cNvPr id="31501" name="Group 781">
                    <a:extLst>
                      <a:ext uri="{FF2B5EF4-FFF2-40B4-BE49-F238E27FC236}">
                        <a16:creationId xmlns:a16="http://schemas.microsoft.com/office/drawing/2014/main" id="{4D138CBA-39B5-8FEE-6EA5-D6C6E7195F22}"/>
                      </a:ext>
                    </a:extLst>
                  </p:cNvPr>
                  <p:cNvGrpSpPr>
                    <a:grpSpLocks/>
                  </p:cNvGrpSpPr>
                  <p:nvPr/>
                </p:nvGrpSpPr>
                <p:grpSpPr bwMode="auto">
                  <a:xfrm flipH="1">
                    <a:off x="768" y="3829"/>
                    <a:ext cx="210" cy="299"/>
                    <a:chOff x="3273" y="4117"/>
                    <a:chExt cx="210" cy="299"/>
                  </a:xfrm>
                </p:grpSpPr>
                <p:sp>
                  <p:nvSpPr>
                    <p:cNvPr id="31502" name="Freeform 782">
                      <a:extLst>
                        <a:ext uri="{FF2B5EF4-FFF2-40B4-BE49-F238E27FC236}">
                          <a16:creationId xmlns:a16="http://schemas.microsoft.com/office/drawing/2014/main" id="{EEBC35A2-D606-8A01-43F7-156AEA57CE4B}"/>
                        </a:ext>
                      </a:extLst>
                    </p:cNvPr>
                    <p:cNvSpPr>
                      <a:spLocks/>
                    </p:cNvSpPr>
                    <p:nvPr/>
                  </p:nvSpPr>
                  <p:spPr bwMode="auto">
                    <a:xfrm>
                      <a:off x="3273" y="4281"/>
                      <a:ext cx="210" cy="135"/>
                    </a:xfrm>
                    <a:custGeom>
                      <a:avLst/>
                      <a:gdLst>
                        <a:gd name="T0" fmla="*/ 66 w 210"/>
                        <a:gd name="T1" fmla="*/ 0 h 135"/>
                        <a:gd name="T2" fmla="*/ 210 w 210"/>
                        <a:gd name="T3" fmla="*/ 54 h 135"/>
                        <a:gd name="T4" fmla="*/ 132 w 210"/>
                        <a:gd name="T5" fmla="*/ 135 h 135"/>
                        <a:gd name="T6" fmla="*/ 0 w 210"/>
                        <a:gd name="T7" fmla="*/ 63 h 135"/>
                        <a:gd name="T8" fmla="*/ 66 w 210"/>
                        <a:gd name="T9" fmla="*/ 0 h 135"/>
                      </a:gdLst>
                      <a:ahLst/>
                      <a:cxnLst>
                        <a:cxn ang="0">
                          <a:pos x="T0" y="T1"/>
                        </a:cxn>
                        <a:cxn ang="0">
                          <a:pos x="T2" y="T3"/>
                        </a:cxn>
                        <a:cxn ang="0">
                          <a:pos x="T4" y="T5"/>
                        </a:cxn>
                        <a:cxn ang="0">
                          <a:pos x="T6" y="T7"/>
                        </a:cxn>
                        <a:cxn ang="0">
                          <a:pos x="T8" y="T9"/>
                        </a:cxn>
                      </a:cxnLst>
                      <a:rect l="0" t="0" r="r" b="b"/>
                      <a:pathLst>
                        <a:path w="210" h="135">
                          <a:moveTo>
                            <a:pt x="66" y="0"/>
                          </a:moveTo>
                          <a:lnTo>
                            <a:pt x="210" y="54"/>
                          </a:lnTo>
                          <a:lnTo>
                            <a:pt x="132" y="135"/>
                          </a:lnTo>
                          <a:lnTo>
                            <a:pt x="0" y="63"/>
                          </a:lnTo>
                          <a:lnTo>
                            <a:pt x="66"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03" name="Line 783">
                      <a:extLst>
                        <a:ext uri="{FF2B5EF4-FFF2-40B4-BE49-F238E27FC236}">
                          <a16:creationId xmlns:a16="http://schemas.microsoft.com/office/drawing/2014/main" id="{2DC62818-56D1-FBAC-68F4-CEC467C90354}"/>
                        </a:ext>
                      </a:extLst>
                    </p:cNvPr>
                    <p:cNvSpPr>
                      <a:spLocks noChangeShapeType="1"/>
                    </p:cNvSpPr>
                    <p:nvPr/>
                  </p:nvSpPr>
                  <p:spPr bwMode="auto">
                    <a:xfrm flipH="1">
                      <a:off x="3385" y="4117"/>
                      <a:ext cx="0" cy="24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504" name="Freeform 784">
                    <a:extLst>
                      <a:ext uri="{FF2B5EF4-FFF2-40B4-BE49-F238E27FC236}">
                        <a16:creationId xmlns:a16="http://schemas.microsoft.com/office/drawing/2014/main" id="{AD74CCB5-B58C-6186-1B56-9264F372711F}"/>
                      </a:ext>
                    </a:extLst>
                  </p:cNvPr>
                  <p:cNvSpPr>
                    <a:spLocks/>
                  </p:cNvSpPr>
                  <p:nvPr/>
                </p:nvSpPr>
                <p:spPr bwMode="auto">
                  <a:xfrm>
                    <a:off x="803" y="3552"/>
                    <a:ext cx="136" cy="35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D2A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505" name="Freeform 785">
                  <a:extLst>
                    <a:ext uri="{FF2B5EF4-FFF2-40B4-BE49-F238E27FC236}">
                      <a16:creationId xmlns:a16="http://schemas.microsoft.com/office/drawing/2014/main" id="{EEE69707-8127-3D5A-90DB-A6427B3936CE}"/>
                    </a:ext>
                  </a:extLst>
                </p:cNvPr>
                <p:cNvSpPr>
                  <a:spLocks/>
                </p:cNvSpPr>
                <p:nvPr/>
              </p:nvSpPr>
              <p:spPr bwMode="auto">
                <a:xfrm>
                  <a:off x="912" y="3543"/>
                  <a:ext cx="228" cy="249"/>
                </a:xfrm>
                <a:custGeom>
                  <a:avLst/>
                  <a:gdLst>
                    <a:gd name="T0" fmla="*/ 0 w 228"/>
                    <a:gd name="T1" fmla="*/ 12 h 249"/>
                    <a:gd name="T2" fmla="*/ 168 w 228"/>
                    <a:gd name="T3" fmla="*/ 39 h 249"/>
                    <a:gd name="T4" fmla="*/ 192 w 228"/>
                    <a:gd name="T5" fmla="*/ 249 h 249"/>
                  </a:gdLst>
                  <a:ahLst/>
                  <a:cxnLst>
                    <a:cxn ang="0">
                      <a:pos x="T0" y="T1"/>
                    </a:cxn>
                    <a:cxn ang="0">
                      <a:pos x="T2" y="T3"/>
                    </a:cxn>
                    <a:cxn ang="0">
                      <a:pos x="T4" y="T5"/>
                    </a:cxn>
                  </a:cxnLst>
                  <a:rect l="0" t="0" r="r" b="b"/>
                  <a:pathLst>
                    <a:path w="228" h="249">
                      <a:moveTo>
                        <a:pt x="0" y="12"/>
                      </a:moveTo>
                      <a:cubicBezTo>
                        <a:pt x="28" y="17"/>
                        <a:pt x="136" y="0"/>
                        <a:pt x="168" y="39"/>
                      </a:cubicBezTo>
                      <a:cubicBezTo>
                        <a:pt x="228" y="102"/>
                        <a:pt x="187" y="205"/>
                        <a:pt x="192" y="249"/>
                      </a:cubicBezTo>
                    </a:path>
                  </a:pathLst>
                </a:custGeom>
                <a:noFill/>
                <a:ln w="19050">
                  <a:solidFill>
                    <a:schemeClr val="tx1"/>
                  </a:solidFill>
                  <a:round/>
                  <a:headEnd type="stealth"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506" name="Group 786">
                <a:extLst>
                  <a:ext uri="{FF2B5EF4-FFF2-40B4-BE49-F238E27FC236}">
                    <a16:creationId xmlns:a16="http://schemas.microsoft.com/office/drawing/2014/main" id="{AF5D7919-6AC3-40CE-7E6C-B33E88E9DED3}"/>
                  </a:ext>
                </a:extLst>
              </p:cNvPr>
              <p:cNvGrpSpPr>
                <a:grpSpLocks/>
              </p:cNvGrpSpPr>
              <p:nvPr/>
            </p:nvGrpSpPr>
            <p:grpSpPr bwMode="auto">
              <a:xfrm flipH="1">
                <a:off x="960" y="3300"/>
                <a:ext cx="140" cy="541"/>
                <a:chOff x="528" y="1344"/>
                <a:chExt cx="140" cy="541"/>
              </a:xfrm>
            </p:grpSpPr>
            <p:grpSp>
              <p:nvGrpSpPr>
                <p:cNvPr id="31507" name="Group 787">
                  <a:extLst>
                    <a:ext uri="{FF2B5EF4-FFF2-40B4-BE49-F238E27FC236}">
                      <a16:creationId xmlns:a16="http://schemas.microsoft.com/office/drawing/2014/main" id="{DE2E01CD-A8AA-00FE-974A-BEAD34A4FDE9}"/>
                    </a:ext>
                  </a:extLst>
                </p:cNvPr>
                <p:cNvGrpSpPr>
                  <a:grpSpLocks/>
                </p:cNvGrpSpPr>
                <p:nvPr/>
              </p:nvGrpSpPr>
              <p:grpSpPr bwMode="auto">
                <a:xfrm>
                  <a:off x="528" y="1344"/>
                  <a:ext cx="140" cy="541"/>
                  <a:chOff x="366" y="1371"/>
                  <a:chExt cx="140" cy="541"/>
                </a:xfrm>
              </p:grpSpPr>
              <p:sp>
                <p:nvSpPr>
                  <p:cNvPr id="31508" name="Line 788">
                    <a:extLst>
                      <a:ext uri="{FF2B5EF4-FFF2-40B4-BE49-F238E27FC236}">
                        <a16:creationId xmlns:a16="http://schemas.microsoft.com/office/drawing/2014/main" id="{6114A7E0-2DF2-2EA6-A964-84F6D5ABFA7A}"/>
                      </a:ext>
                    </a:extLst>
                  </p:cNvPr>
                  <p:cNvSpPr>
                    <a:spLocks noChangeShapeType="1"/>
                  </p:cNvSpPr>
                  <p:nvPr/>
                </p:nvSpPr>
                <p:spPr bwMode="auto">
                  <a:xfrm flipH="1">
                    <a:off x="502" y="1664"/>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509" name="Line 789">
                    <a:extLst>
                      <a:ext uri="{FF2B5EF4-FFF2-40B4-BE49-F238E27FC236}">
                        <a16:creationId xmlns:a16="http://schemas.microsoft.com/office/drawing/2014/main" id="{4DA4C37A-E2EA-62E3-D402-18BBABA52159}"/>
                      </a:ext>
                    </a:extLst>
                  </p:cNvPr>
                  <p:cNvSpPr>
                    <a:spLocks noChangeShapeType="1"/>
                  </p:cNvSpPr>
                  <p:nvPr/>
                </p:nvSpPr>
                <p:spPr bwMode="auto">
                  <a:xfrm flipH="1">
                    <a:off x="373" y="1626"/>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510" name="Freeform 790">
                    <a:extLst>
                      <a:ext uri="{FF2B5EF4-FFF2-40B4-BE49-F238E27FC236}">
                        <a16:creationId xmlns:a16="http://schemas.microsoft.com/office/drawing/2014/main" id="{819064C1-415F-4C11-D44A-B1C8FFB6D9B4}"/>
                      </a:ext>
                    </a:extLst>
                  </p:cNvPr>
                  <p:cNvSpPr>
                    <a:spLocks/>
                  </p:cNvSpPr>
                  <p:nvPr/>
                </p:nvSpPr>
                <p:spPr bwMode="auto">
                  <a:xfrm flipH="1">
                    <a:off x="366" y="1371"/>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511" name="Line 791">
                  <a:extLst>
                    <a:ext uri="{FF2B5EF4-FFF2-40B4-BE49-F238E27FC236}">
                      <a16:creationId xmlns:a16="http://schemas.microsoft.com/office/drawing/2014/main" id="{4253DF49-2F25-200A-2016-47CA03120986}"/>
                    </a:ext>
                  </a:extLst>
                </p:cNvPr>
                <p:cNvSpPr>
                  <a:spLocks noChangeShapeType="1"/>
                </p:cNvSpPr>
                <p:nvPr/>
              </p:nvSpPr>
              <p:spPr bwMode="auto">
                <a:xfrm flipH="1">
                  <a:off x="546" y="1461"/>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12" name="Line 792">
                  <a:extLst>
                    <a:ext uri="{FF2B5EF4-FFF2-40B4-BE49-F238E27FC236}">
                      <a16:creationId xmlns:a16="http://schemas.microsoft.com/office/drawing/2014/main" id="{1F570D58-938C-4BF8-F90E-AD15B342BF5E}"/>
                    </a:ext>
                  </a:extLst>
                </p:cNvPr>
                <p:cNvSpPr>
                  <a:spLocks noChangeShapeType="1"/>
                </p:cNvSpPr>
                <p:nvPr/>
              </p:nvSpPr>
              <p:spPr bwMode="auto">
                <a:xfrm>
                  <a:off x="546" y="1431"/>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31513" name="Group 793">
            <a:extLst>
              <a:ext uri="{FF2B5EF4-FFF2-40B4-BE49-F238E27FC236}">
                <a16:creationId xmlns:a16="http://schemas.microsoft.com/office/drawing/2014/main" id="{A2F2638D-4A85-C796-D38F-248493EAD3A6}"/>
              </a:ext>
            </a:extLst>
          </p:cNvPr>
          <p:cNvGrpSpPr>
            <a:grpSpLocks/>
          </p:cNvGrpSpPr>
          <p:nvPr/>
        </p:nvGrpSpPr>
        <p:grpSpPr bwMode="auto">
          <a:xfrm>
            <a:off x="22225" y="4464050"/>
            <a:ext cx="709613" cy="1047750"/>
            <a:chOff x="3366" y="3228"/>
            <a:chExt cx="447" cy="660"/>
          </a:xfrm>
        </p:grpSpPr>
        <p:grpSp>
          <p:nvGrpSpPr>
            <p:cNvPr id="31514" name="Group 794">
              <a:extLst>
                <a:ext uri="{FF2B5EF4-FFF2-40B4-BE49-F238E27FC236}">
                  <a16:creationId xmlns:a16="http://schemas.microsoft.com/office/drawing/2014/main" id="{7159A143-3F3A-3C5C-8985-CB3BF8E2A299}"/>
                </a:ext>
              </a:extLst>
            </p:cNvPr>
            <p:cNvGrpSpPr>
              <a:grpSpLocks/>
            </p:cNvGrpSpPr>
            <p:nvPr/>
          </p:nvGrpSpPr>
          <p:grpSpPr bwMode="auto">
            <a:xfrm>
              <a:off x="3660" y="3228"/>
              <a:ext cx="140" cy="541"/>
              <a:chOff x="384" y="816"/>
              <a:chExt cx="140" cy="541"/>
            </a:xfrm>
          </p:grpSpPr>
          <p:sp>
            <p:nvSpPr>
              <p:cNvPr id="31515" name="Line 795">
                <a:extLst>
                  <a:ext uri="{FF2B5EF4-FFF2-40B4-BE49-F238E27FC236}">
                    <a16:creationId xmlns:a16="http://schemas.microsoft.com/office/drawing/2014/main" id="{30AF4D85-2E6D-00A8-11FF-1F266FA3FCCE}"/>
                  </a:ext>
                </a:extLst>
              </p:cNvPr>
              <p:cNvSpPr>
                <a:spLocks noChangeShapeType="1"/>
              </p:cNvSpPr>
              <p:nvPr/>
            </p:nvSpPr>
            <p:spPr bwMode="auto">
              <a:xfrm flipH="1">
                <a:off x="520" y="1109"/>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31516" name="Line 796">
                <a:extLst>
                  <a:ext uri="{FF2B5EF4-FFF2-40B4-BE49-F238E27FC236}">
                    <a16:creationId xmlns:a16="http://schemas.microsoft.com/office/drawing/2014/main" id="{C65C850A-C3A0-3FFA-8934-9EFC25E98071}"/>
                  </a:ext>
                </a:extLst>
              </p:cNvPr>
              <p:cNvSpPr>
                <a:spLocks noChangeShapeType="1"/>
              </p:cNvSpPr>
              <p:nvPr/>
            </p:nvSpPr>
            <p:spPr bwMode="auto">
              <a:xfrm flipH="1">
                <a:off x="391" y="1071"/>
                <a:ext cx="0" cy="2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31517" name="Freeform 797">
                <a:extLst>
                  <a:ext uri="{FF2B5EF4-FFF2-40B4-BE49-F238E27FC236}">
                    <a16:creationId xmlns:a16="http://schemas.microsoft.com/office/drawing/2014/main" id="{78425E6E-7D6B-06D2-EF50-A40988A53E37}"/>
                  </a:ext>
                </a:extLst>
              </p:cNvPr>
              <p:cNvSpPr>
                <a:spLocks/>
              </p:cNvSpPr>
              <p:nvPr/>
            </p:nvSpPr>
            <p:spPr bwMode="auto">
              <a:xfrm flipH="1">
                <a:off x="384" y="816"/>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grpSp>
        <p:grpSp>
          <p:nvGrpSpPr>
            <p:cNvPr id="31518" name="Group 798">
              <a:extLst>
                <a:ext uri="{FF2B5EF4-FFF2-40B4-BE49-F238E27FC236}">
                  <a16:creationId xmlns:a16="http://schemas.microsoft.com/office/drawing/2014/main" id="{B6FCA208-5F56-C1C8-A094-B4F4AB12B2FC}"/>
                </a:ext>
              </a:extLst>
            </p:cNvPr>
            <p:cNvGrpSpPr>
              <a:grpSpLocks/>
            </p:cNvGrpSpPr>
            <p:nvPr/>
          </p:nvGrpSpPr>
          <p:grpSpPr bwMode="auto">
            <a:xfrm>
              <a:off x="3366" y="3294"/>
              <a:ext cx="447" cy="594"/>
              <a:chOff x="3366" y="3294"/>
              <a:chExt cx="447" cy="594"/>
            </a:xfrm>
          </p:grpSpPr>
          <p:grpSp>
            <p:nvGrpSpPr>
              <p:cNvPr id="31519" name="Group 799">
                <a:extLst>
                  <a:ext uri="{FF2B5EF4-FFF2-40B4-BE49-F238E27FC236}">
                    <a16:creationId xmlns:a16="http://schemas.microsoft.com/office/drawing/2014/main" id="{D17219CE-DD10-6E92-AAB6-B1FDB353075C}"/>
                  </a:ext>
                </a:extLst>
              </p:cNvPr>
              <p:cNvGrpSpPr>
                <a:grpSpLocks/>
              </p:cNvGrpSpPr>
              <p:nvPr/>
            </p:nvGrpSpPr>
            <p:grpSpPr bwMode="auto">
              <a:xfrm>
                <a:off x="3474" y="3294"/>
                <a:ext cx="339" cy="582"/>
                <a:chOff x="3474" y="3294"/>
                <a:chExt cx="339" cy="582"/>
              </a:xfrm>
            </p:grpSpPr>
            <p:grpSp>
              <p:nvGrpSpPr>
                <p:cNvPr id="31520" name="Group 800">
                  <a:extLst>
                    <a:ext uri="{FF2B5EF4-FFF2-40B4-BE49-F238E27FC236}">
                      <a16:creationId xmlns:a16="http://schemas.microsoft.com/office/drawing/2014/main" id="{FF137AEA-FEE3-E1A5-8A51-A73322566EE5}"/>
                    </a:ext>
                  </a:extLst>
                </p:cNvPr>
                <p:cNvGrpSpPr>
                  <a:grpSpLocks/>
                </p:cNvGrpSpPr>
                <p:nvPr/>
              </p:nvGrpSpPr>
              <p:grpSpPr bwMode="auto">
                <a:xfrm>
                  <a:off x="3603" y="3300"/>
                  <a:ext cx="210" cy="576"/>
                  <a:chOff x="3273" y="3840"/>
                  <a:chExt cx="210" cy="576"/>
                </a:xfrm>
              </p:grpSpPr>
              <p:grpSp>
                <p:nvGrpSpPr>
                  <p:cNvPr id="31521" name="Group 801">
                    <a:extLst>
                      <a:ext uri="{FF2B5EF4-FFF2-40B4-BE49-F238E27FC236}">
                        <a16:creationId xmlns:a16="http://schemas.microsoft.com/office/drawing/2014/main" id="{00DB6FDF-A805-821E-F543-199B6CADCC6D}"/>
                      </a:ext>
                    </a:extLst>
                  </p:cNvPr>
                  <p:cNvGrpSpPr>
                    <a:grpSpLocks/>
                  </p:cNvGrpSpPr>
                  <p:nvPr/>
                </p:nvGrpSpPr>
                <p:grpSpPr bwMode="auto">
                  <a:xfrm>
                    <a:off x="3273" y="4117"/>
                    <a:ext cx="210" cy="299"/>
                    <a:chOff x="3273" y="4117"/>
                    <a:chExt cx="210" cy="299"/>
                  </a:xfrm>
                </p:grpSpPr>
                <p:sp>
                  <p:nvSpPr>
                    <p:cNvPr id="31522" name="Freeform 802">
                      <a:extLst>
                        <a:ext uri="{FF2B5EF4-FFF2-40B4-BE49-F238E27FC236}">
                          <a16:creationId xmlns:a16="http://schemas.microsoft.com/office/drawing/2014/main" id="{EFE85BE1-68B0-DDC1-B2DF-32B0A40CD916}"/>
                        </a:ext>
                      </a:extLst>
                    </p:cNvPr>
                    <p:cNvSpPr>
                      <a:spLocks/>
                    </p:cNvSpPr>
                    <p:nvPr/>
                  </p:nvSpPr>
                  <p:spPr bwMode="auto">
                    <a:xfrm>
                      <a:off x="3273" y="4281"/>
                      <a:ext cx="210" cy="135"/>
                    </a:xfrm>
                    <a:custGeom>
                      <a:avLst/>
                      <a:gdLst>
                        <a:gd name="T0" fmla="*/ 66 w 210"/>
                        <a:gd name="T1" fmla="*/ 0 h 135"/>
                        <a:gd name="T2" fmla="*/ 210 w 210"/>
                        <a:gd name="T3" fmla="*/ 54 h 135"/>
                        <a:gd name="T4" fmla="*/ 132 w 210"/>
                        <a:gd name="T5" fmla="*/ 135 h 135"/>
                        <a:gd name="T6" fmla="*/ 0 w 210"/>
                        <a:gd name="T7" fmla="*/ 63 h 135"/>
                        <a:gd name="T8" fmla="*/ 66 w 210"/>
                        <a:gd name="T9" fmla="*/ 0 h 135"/>
                      </a:gdLst>
                      <a:ahLst/>
                      <a:cxnLst>
                        <a:cxn ang="0">
                          <a:pos x="T0" y="T1"/>
                        </a:cxn>
                        <a:cxn ang="0">
                          <a:pos x="T2" y="T3"/>
                        </a:cxn>
                        <a:cxn ang="0">
                          <a:pos x="T4" y="T5"/>
                        </a:cxn>
                        <a:cxn ang="0">
                          <a:pos x="T6" y="T7"/>
                        </a:cxn>
                        <a:cxn ang="0">
                          <a:pos x="T8" y="T9"/>
                        </a:cxn>
                      </a:cxnLst>
                      <a:rect l="0" t="0" r="r" b="b"/>
                      <a:pathLst>
                        <a:path w="210" h="135">
                          <a:moveTo>
                            <a:pt x="66" y="0"/>
                          </a:moveTo>
                          <a:lnTo>
                            <a:pt x="210" y="54"/>
                          </a:lnTo>
                          <a:lnTo>
                            <a:pt x="132" y="135"/>
                          </a:lnTo>
                          <a:lnTo>
                            <a:pt x="0" y="63"/>
                          </a:lnTo>
                          <a:lnTo>
                            <a:pt x="66" y="0"/>
                          </a:lnTo>
                          <a:close/>
                        </a:path>
                      </a:pathLst>
                    </a:cu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31523" name="Line 803">
                      <a:extLst>
                        <a:ext uri="{FF2B5EF4-FFF2-40B4-BE49-F238E27FC236}">
                          <a16:creationId xmlns:a16="http://schemas.microsoft.com/office/drawing/2014/main" id="{4AA2B20B-8E82-570D-9C3F-97B984EFD88F}"/>
                        </a:ext>
                      </a:extLst>
                    </p:cNvPr>
                    <p:cNvSpPr>
                      <a:spLocks noChangeShapeType="1"/>
                    </p:cNvSpPr>
                    <p:nvPr/>
                  </p:nvSpPr>
                  <p:spPr bwMode="auto">
                    <a:xfrm flipH="1">
                      <a:off x="3385" y="4117"/>
                      <a:ext cx="0" cy="24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grpSp>
              <p:grpSp>
                <p:nvGrpSpPr>
                  <p:cNvPr id="31524" name="Group 804">
                    <a:extLst>
                      <a:ext uri="{FF2B5EF4-FFF2-40B4-BE49-F238E27FC236}">
                        <a16:creationId xmlns:a16="http://schemas.microsoft.com/office/drawing/2014/main" id="{279B7F63-36E6-55D7-2971-08E1C612820B}"/>
                      </a:ext>
                    </a:extLst>
                  </p:cNvPr>
                  <p:cNvGrpSpPr>
                    <a:grpSpLocks/>
                  </p:cNvGrpSpPr>
                  <p:nvPr/>
                </p:nvGrpSpPr>
                <p:grpSpPr bwMode="auto">
                  <a:xfrm flipH="1">
                    <a:off x="3312" y="3840"/>
                    <a:ext cx="136" cy="354"/>
                    <a:chOff x="2880" y="720"/>
                    <a:chExt cx="140" cy="364"/>
                  </a:xfrm>
                </p:grpSpPr>
                <p:sp>
                  <p:nvSpPr>
                    <p:cNvPr id="31525" name="Freeform 805">
                      <a:extLst>
                        <a:ext uri="{FF2B5EF4-FFF2-40B4-BE49-F238E27FC236}">
                          <a16:creationId xmlns:a16="http://schemas.microsoft.com/office/drawing/2014/main" id="{C952430A-540A-56D5-C9E8-775AAAD7B357}"/>
                        </a:ext>
                      </a:extLst>
                    </p:cNvPr>
                    <p:cNvSpPr>
                      <a:spLocks/>
                    </p:cNvSpPr>
                    <p:nvPr/>
                  </p:nvSpPr>
                  <p:spPr bwMode="auto">
                    <a:xfrm>
                      <a:off x="2880" y="720"/>
                      <a:ext cx="140" cy="364"/>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31526" name="Line 806">
                      <a:extLst>
                        <a:ext uri="{FF2B5EF4-FFF2-40B4-BE49-F238E27FC236}">
                          <a16:creationId xmlns:a16="http://schemas.microsoft.com/office/drawing/2014/main" id="{C164D819-957B-F5B5-4B14-4F64E7375A87}"/>
                        </a:ext>
                      </a:extLst>
                    </p:cNvPr>
                    <p:cNvSpPr>
                      <a:spLocks noChangeShapeType="1"/>
                    </p:cNvSpPr>
                    <p:nvPr/>
                  </p:nvSpPr>
                  <p:spPr bwMode="auto">
                    <a:xfrm>
                      <a:off x="2894" y="837"/>
                      <a:ext cx="108" cy="20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31527" name="Line 807">
                      <a:extLst>
                        <a:ext uri="{FF2B5EF4-FFF2-40B4-BE49-F238E27FC236}">
                          <a16:creationId xmlns:a16="http://schemas.microsoft.com/office/drawing/2014/main" id="{020229F0-D50D-F3B1-7A37-B539EF91CB00}"/>
                        </a:ext>
                      </a:extLst>
                    </p:cNvPr>
                    <p:cNvSpPr>
                      <a:spLocks noChangeShapeType="1"/>
                    </p:cNvSpPr>
                    <p:nvPr/>
                  </p:nvSpPr>
                  <p:spPr bwMode="auto">
                    <a:xfrm flipH="1">
                      <a:off x="2909" y="807"/>
                      <a:ext cx="93" cy="2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grpSp>
            </p:grpSp>
            <p:sp>
              <p:nvSpPr>
                <p:cNvPr id="31528" name="Freeform 808">
                  <a:extLst>
                    <a:ext uri="{FF2B5EF4-FFF2-40B4-BE49-F238E27FC236}">
                      <a16:creationId xmlns:a16="http://schemas.microsoft.com/office/drawing/2014/main" id="{9682127C-2E77-BE0A-7C02-A8E635AF9FAE}"/>
                    </a:ext>
                  </a:extLst>
                </p:cNvPr>
                <p:cNvSpPr>
                  <a:spLocks/>
                </p:cNvSpPr>
                <p:nvPr/>
              </p:nvSpPr>
              <p:spPr bwMode="auto">
                <a:xfrm>
                  <a:off x="3474" y="3294"/>
                  <a:ext cx="222" cy="219"/>
                </a:xfrm>
                <a:custGeom>
                  <a:avLst/>
                  <a:gdLst>
                    <a:gd name="T0" fmla="*/ 222 w 222"/>
                    <a:gd name="T1" fmla="*/ 60 h 219"/>
                    <a:gd name="T2" fmla="*/ 60 w 222"/>
                    <a:gd name="T3" fmla="*/ 42 h 219"/>
                    <a:gd name="T4" fmla="*/ 9 w 222"/>
                    <a:gd name="T5" fmla="*/ 219 h 219"/>
                  </a:gdLst>
                  <a:ahLst/>
                  <a:cxnLst>
                    <a:cxn ang="0">
                      <a:pos x="T0" y="T1"/>
                    </a:cxn>
                    <a:cxn ang="0">
                      <a:pos x="T2" y="T3"/>
                    </a:cxn>
                    <a:cxn ang="0">
                      <a:pos x="T4" y="T5"/>
                    </a:cxn>
                  </a:cxnLst>
                  <a:rect l="0" t="0" r="r" b="b"/>
                  <a:pathLst>
                    <a:path w="222" h="219">
                      <a:moveTo>
                        <a:pt x="222" y="60"/>
                      </a:moveTo>
                      <a:cubicBezTo>
                        <a:pt x="195" y="57"/>
                        <a:pt x="120" y="0"/>
                        <a:pt x="60" y="42"/>
                      </a:cubicBezTo>
                      <a:cubicBezTo>
                        <a:pt x="0" y="84"/>
                        <a:pt x="20" y="182"/>
                        <a:pt x="9" y="219"/>
                      </a:cubicBezTo>
                    </a:path>
                  </a:pathLst>
                </a:custGeom>
                <a:noFill/>
                <a:ln w="19050">
                  <a:solidFill>
                    <a:schemeClr val="tx1"/>
                  </a:solidFill>
                  <a:round/>
                  <a:headEnd type="stealth"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grpSp>
          <p:sp>
            <p:nvSpPr>
              <p:cNvPr id="31529" name="Text Box 809">
                <a:extLst>
                  <a:ext uri="{FF2B5EF4-FFF2-40B4-BE49-F238E27FC236}">
                    <a16:creationId xmlns:a16="http://schemas.microsoft.com/office/drawing/2014/main" id="{D1F1D8E7-C085-9A6C-CC28-74786CD5180B}"/>
                  </a:ext>
                </a:extLst>
              </p:cNvPr>
              <p:cNvSpPr txBox="1">
                <a:spLocks noChangeArrowheads="1"/>
              </p:cNvSpPr>
              <p:nvPr/>
            </p:nvSpPr>
            <p:spPr bwMode="auto">
              <a:xfrm>
                <a:off x="3366" y="3600"/>
                <a:ext cx="258"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900" b="1"/>
                  <a:t>Out &amp; Back NS</a:t>
                </a:r>
              </a:p>
            </p:txBody>
          </p:sp>
        </p:grpSp>
      </p:grpSp>
      <p:grpSp>
        <p:nvGrpSpPr>
          <p:cNvPr id="31530" name="Group 810">
            <a:extLst>
              <a:ext uri="{FF2B5EF4-FFF2-40B4-BE49-F238E27FC236}">
                <a16:creationId xmlns:a16="http://schemas.microsoft.com/office/drawing/2014/main" id="{55C6312F-362B-46D3-C575-31970AA9023A}"/>
              </a:ext>
            </a:extLst>
          </p:cNvPr>
          <p:cNvGrpSpPr>
            <a:grpSpLocks/>
          </p:cNvGrpSpPr>
          <p:nvPr/>
        </p:nvGrpSpPr>
        <p:grpSpPr bwMode="auto">
          <a:xfrm>
            <a:off x="5562600" y="9182100"/>
            <a:ext cx="238125" cy="180975"/>
            <a:chOff x="489" y="5382"/>
            <a:chExt cx="150" cy="114"/>
          </a:xfrm>
        </p:grpSpPr>
        <p:grpSp>
          <p:nvGrpSpPr>
            <p:cNvPr id="31531" name="Group 811">
              <a:extLst>
                <a:ext uri="{FF2B5EF4-FFF2-40B4-BE49-F238E27FC236}">
                  <a16:creationId xmlns:a16="http://schemas.microsoft.com/office/drawing/2014/main" id="{49A6A0CA-F959-1C4E-57BB-D940D79A8CFD}"/>
                </a:ext>
              </a:extLst>
            </p:cNvPr>
            <p:cNvGrpSpPr>
              <a:grpSpLocks/>
            </p:cNvGrpSpPr>
            <p:nvPr/>
          </p:nvGrpSpPr>
          <p:grpSpPr bwMode="auto">
            <a:xfrm>
              <a:off x="489" y="5382"/>
              <a:ext cx="150" cy="114"/>
              <a:chOff x="489" y="5382"/>
              <a:chExt cx="150" cy="114"/>
            </a:xfrm>
          </p:grpSpPr>
          <p:sp>
            <p:nvSpPr>
              <p:cNvPr id="31532" name="Line 812">
                <a:extLst>
                  <a:ext uri="{FF2B5EF4-FFF2-40B4-BE49-F238E27FC236}">
                    <a16:creationId xmlns:a16="http://schemas.microsoft.com/office/drawing/2014/main" id="{56E80375-75EB-3370-6D67-B938A255F4D9}"/>
                  </a:ext>
                </a:extLst>
              </p:cNvPr>
              <p:cNvSpPr>
                <a:spLocks noChangeShapeType="1"/>
              </p:cNvSpPr>
              <p:nvPr/>
            </p:nvSpPr>
            <p:spPr bwMode="auto">
              <a:xfrm>
                <a:off x="489" y="5439"/>
                <a:ext cx="150" cy="0"/>
              </a:xfrm>
              <a:prstGeom prst="line">
                <a:avLst/>
              </a:prstGeom>
              <a:noFill/>
              <a:ln w="317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33" name="Line 813">
                <a:extLst>
                  <a:ext uri="{FF2B5EF4-FFF2-40B4-BE49-F238E27FC236}">
                    <a16:creationId xmlns:a16="http://schemas.microsoft.com/office/drawing/2014/main" id="{4376EB04-4FEA-9E03-62FE-83C07DA31DC1}"/>
                  </a:ext>
                </a:extLst>
              </p:cNvPr>
              <p:cNvSpPr>
                <a:spLocks noChangeShapeType="1"/>
              </p:cNvSpPr>
              <p:nvPr/>
            </p:nvSpPr>
            <p:spPr bwMode="auto">
              <a:xfrm>
                <a:off x="636" y="5382"/>
                <a:ext cx="0" cy="11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34" name="Line 814">
                <a:extLst>
                  <a:ext uri="{FF2B5EF4-FFF2-40B4-BE49-F238E27FC236}">
                    <a16:creationId xmlns:a16="http://schemas.microsoft.com/office/drawing/2014/main" id="{F01EC5FB-4C52-2C70-D632-3F98635CB708}"/>
                  </a:ext>
                </a:extLst>
              </p:cNvPr>
              <p:cNvSpPr>
                <a:spLocks noChangeShapeType="1"/>
              </p:cNvSpPr>
              <p:nvPr/>
            </p:nvSpPr>
            <p:spPr bwMode="auto">
              <a:xfrm>
                <a:off x="492" y="5382"/>
                <a:ext cx="0" cy="11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535" name="Line 815">
              <a:extLst>
                <a:ext uri="{FF2B5EF4-FFF2-40B4-BE49-F238E27FC236}">
                  <a16:creationId xmlns:a16="http://schemas.microsoft.com/office/drawing/2014/main" id="{C6295496-05F0-6FFE-1449-4D0B138C208F}"/>
                </a:ext>
              </a:extLst>
            </p:cNvPr>
            <p:cNvSpPr>
              <a:spLocks noChangeShapeType="1"/>
            </p:cNvSpPr>
            <p:nvPr/>
          </p:nvSpPr>
          <p:spPr bwMode="auto">
            <a:xfrm>
              <a:off x="495" y="5429"/>
              <a:ext cx="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36" name="Line 816">
              <a:extLst>
                <a:ext uri="{FF2B5EF4-FFF2-40B4-BE49-F238E27FC236}">
                  <a16:creationId xmlns:a16="http://schemas.microsoft.com/office/drawing/2014/main" id="{F5C80FFC-B3A4-C4D9-5972-34CE42AFF1A6}"/>
                </a:ext>
              </a:extLst>
            </p:cNvPr>
            <p:cNvSpPr>
              <a:spLocks noChangeShapeType="1"/>
            </p:cNvSpPr>
            <p:nvPr/>
          </p:nvSpPr>
          <p:spPr bwMode="auto">
            <a:xfrm>
              <a:off x="494" y="5450"/>
              <a:ext cx="14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537" name="Group 817">
            <a:extLst>
              <a:ext uri="{FF2B5EF4-FFF2-40B4-BE49-F238E27FC236}">
                <a16:creationId xmlns:a16="http://schemas.microsoft.com/office/drawing/2014/main" id="{DEE7127C-E920-FE9A-CE67-BAE97695083D}"/>
              </a:ext>
            </a:extLst>
          </p:cNvPr>
          <p:cNvGrpSpPr>
            <a:grpSpLocks/>
          </p:cNvGrpSpPr>
          <p:nvPr/>
        </p:nvGrpSpPr>
        <p:grpSpPr bwMode="auto">
          <a:xfrm>
            <a:off x="1584325" y="8861425"/>
            <a:ext cx="544513" cy="676275"/>
            <a:chOff x="1946" y="4302"/>
            <a:chExt cx="395" cy="490"/>
          </a:xfrm>
        </p:grpSpPr>
        <p:grpSp>
          <p:nvGrpSpPr>
            <p:cNvPr id="31538" name="Group 818">
              <a:extLst>
                <a:ext uri="{FF2B5EF4-FFF2-40B4-BE49-F238E27FC236}">
                  <a16:creationId xmlns:a16="http://schemas.microsoft.com/office/drawing/2014/main" id="{4FAC9F93-9D06-ED28-496B-4B1339FF8F94}"/>
                </a:ext>
              </a:extLst>
            </p:cNvPr>
            <p:cNvGrpSpPr>
              <a:grpSpLocks/>
            </p:cNvGrpSpPr>
            <p:nvPr/>
          </p:nvGrpSpPr>
          <p:grpSpPr bwMode="auto">
            <a:xfrm>
              <a:off x="2124" y="4335"/>
              <a:ext cx="217" cy="401"/>
              <a:chOff x="2124" y="4335"/>
              <a:chExt cx="217" cy="401"/>
            </a:xfrm>
          </p:grpSpPr>
          <p:sp>
            <p:nvSpPr>
              <p:cNvPr id="31539" name="Freeform 819">
                <a:extLst>
                  <a:ext uri="{FF2B5EF4-FFF2-40B4-BE49-F238E27FC236}">
                    <a16:creationId xmlns:a16="http://schemas.microsoft.com/office/drawing/2014/main" id="{9F5A1398-4F62-47F2-CC2C-F735C710A645}"/>
                  </a:ext>
                </a:extLst>
              </p:cNvPr>
              <p:cNvSpPr>
                <a:spLocks/>
              </p:cNvSpPr>
              <p:nvPr/>
            </p:nvSpPr>
            <p:spPr bwMode="auto">
              <a:xfrm rot="1478436" flipH="1">
                <a:off x="2156" y="4335"/>
                <a:ext cx="185" cy="399"/>
              </a:xfrm>
              <a:custGeom>
                <a:avLst/>
                <a:gdLst>
                  <a:gd name="T0" fmla="*/ 63 w 173"/>
                  <a:gd name="T1" fmla="*/ 15 h 375"/>
                  <a:gd name="T2" fmla="*/ 126 w 173"/>
                  <a:gd name="T3" fmla="*/ 0 h 375"/>
                  <a:gd name="T4" fmla="*/ 126 w 173"/>
                  <a:gd name="T5" fmla="*/ 67 h 375"/>
                  <a:gd name="T6" fmla="*/ 151 w 173"/>
                  <a:gd name="T7" fmla="*/ 71 h 375"/>
                  <a:gd name="T8" fmla="*/ 173 w 173"/>
                  <a:gd name="T9" fmla="*/ 88 h 375"/>
                  <a:gd name="T10" fmla="*/ 173 w 173"/>
                  <a:gd name="T11" fmla="*/ 279 h 375"/>
                  <a:gd name="T12" fmla="*/ 148 w 173"/>
                  <a:gd name="T13" fmla="*/ 343 h 375"/>
                  <a:gd name="T14" fmla="*/ 40 w 173"/>
                  <a:gd name="T15" fmla="*/ 375 h 375"/>
                  <a:gd name="T16" fmla="*/ 0 w 173"/>
                  <a:gd name="T17" fmla="*/ 318 h 375"/>
                  <a:gd name="T18" fmla="*/ 0 w 173"/>
                  <a:gd name="T19" fmla="*/ 127 h 375"/>
                  <a:gd name="T20" fmla="*/ 29 w 173"/>
                  <a:gd name="T21" fmla="*/ 96 h 375"/>
                  <a:gd name="T22" fmla="*/ 61 w 173"/>
                  <a:gd name="T23" fmla="*/ 85 h 375"/>
                  <a:gd name="T24" fmla="*/ 62 w 173"/>
                  <a:gd name="T25" fmla="*/ 15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375">
                    <a:moveTo>
                      <a:pt x="63" y="15"/>
                    </a:moveTo>
                    <a:lnTo>
                      <a:pt x="126" y="0"/>
                    </a:lnTo>
                    <a:lnTo>
                      <a:pt x="126" y="67"/>
                    </a:lnTo>
                    <a:lnTo>
                      <a:pt x="151" y="71"/>
                    </a:lnTo>
                    <a:lnTo>
                      <a:pt x="173" y="88"/>
                    </a:lnTo>
                    <a:lnTo>
                      <a:pt x="173" y="279"/>
                    </a:lnTo>
                    <a:lnTo>
                      <a:pt x="148" y="343"/>
                    </a:lnTo>
                    <a:lnTo>
                      <a:pt x="40" y="375"/>
                    </a:lnTo>
                    <a:lnTo>
                      <a:pt x="0" y="318"/>
                    </a:lnTo>
                    <a:lnTo>
                      <a:pt x="0" y="127"/>
                    </a:lnTo>
                    <a:lnTo>
                      <a:pt x="29" y="96"/>
                    </a:lnTo>
                    <a:lnTo>
                      <a:pt x="61" y="85"/>
                    </a:lnTo>
                    <a:lnTo>
                      <a:pt x="62"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40" name="Freeform 820">
                <a:extLst>
                  <a:ext uri="{FF2B5EF4-FFF2-40B4-BE49-F238E27FC236}">
                    <a16:creationId xmlns:a16="http://schemas.microsoft.com/office/drawing/2014/main" id="{251040A8-4382-A628-CFF7-0030A408BE73}"/>
                  </a:ext>
                </a:extLst>
              </p:cNvPr>
              <p:cNvSpPr>
                <a:spLocks/>
              </p:cNvSpPr>
              <p:nvPr/>
            </p:nvSpPr>
            <p:spPr bwMode="auto">
              <a:xfrm>
                <a:off x="2124" y="4402"/>
                <a:ext cx="86" cy="334"/>
              </a:xfrm>
              <a:custGeom>
                <a:avLst/>
                <a:gdLst>
                  <a:gd name="T0" fmla="*/ 85 w 86"/>
                  <a:gd name="T1" fmla="*/ 0 h 334"/>
                  <a:gd name="T2" fmla="*/ 86 w 86"/>
                  <a:gd name="T3" fmla="*/ 334 h 334"/>
                  <a:gd name="T4" fmla="*/ 0 w 86"/>
                  <a:gd name="T5" fmla="*/ 257 h 334"/>
                  <a:gd name="T6" fmla="*/ 3 w 86"/>
                  <a:gd name="T7" fmla="*/ 186 h 334"/>
                  <a:gd name="T8" fmla="*/ 85 w 86"/>
                  <a:gd name="T9" fmla="*/ 0 h 334"/>
                </a:gdLst>
                <a:ahLst/>
                <a:cxnLst>
                  <a:cxn ang="0">
                    <a:pos x="T0" y="T1"/>
                  </a:cxn>
                  <a:cxn ang="0">
                    <a:pos x="T2" y="T3"/>
                  </a:cxn>
                  <a:cxn ang="0">
                    <a:pos x="T4" y="T5"/>
                  </a:cxn>
                  <a:cxn ang="0">
                    <a:pos x="T6" y="T7"/>
                  </a:cxn>
                  <a:cxn ang="0">
                    <a:pos x="T8" y="T9"/>
                  </a:cxn>
                </a:cxnLst>
                <a:rect l="0" t="0" r="r" b="b"/>
                <a:pathLst>
                  <a:path w="86" h="334">
                    <a:moveTo>
                      <a:pt x="85" y="0"/>
                    </a:moveTo>
                    <a:lnTo>
                      <a:pt x="86" y="334"/>
                    </a:lnTo>
                    <a:lnTo>
                      <a:pt x="0" y="257"/>
                    </a:lnTo>
                    <a:lnTo>
                      <a:pt x="3" y="186"/>
                    </a:lnTo>
                    <a:lnTo>
                      <a:pt x="85" y="0"/>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541" name="AutoShape 821">
              <a:extLst>
                <a:ext uri="{FF2B5EF4-FFF2-40B4-BE49-F238E27FC236}">
                  <a16:creationId xmlns:a16="http://schemas.microsoft.com/office/drawing/2014/main" id="{48E8FC61-46DD-A330-350C-D06C04CA428F}"/>
                </a:ext>
              </a:extLst>
            </p:cNvPr>
            <p:cNvSpPr>
              <a:spLocks noChangeArrowheads="1"/>
            </p:cNvSpPr>
            <p:nvPr/>
          </p:nvSpPr>
          <p:spPr bwMode="auto">
            <a:xfrm>
              <a:off x="1946" y="4302"/>
              <a:ext cx="268" cy="490"/>
            </a:xfrm>
            <a:prstGeom prst="can">
              <a:avLst>
                <a:gd name="adj" fmla="val 45709"/>
              </a:avLst>
            </a:prstGeom>
            <a:solidFill>
              <a:srgbClr val="73D9F1">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542" name="Group 822">
            <a:extLst>
              <a:ext uri="{FF2B5EF4-FFF2-40B4-BE49-F238E27FC236}">
                <a16:creationId xmlns:a16="http://schemas.microsoft.com/office/drawing/2014/main" id="{C0E7B41D-C17E-06E6-7F36-547071BDA3E0}"/>
              </a:ext>
            </a:extLst>
          </p:cNvPr>
          <p:cNvGrpSpPr>
            <a:grpSpLocks/>
          </p:cNvGrpSpPr>
          <p:nvPr/>
        </p:nvGrpSpPr>
        <p:grpSpPr bwMode="auto">
          <a:xfrm flipH="1">
            <a:off x="136525" y="8826500"/>
            <a:ext cx="561975" cy="736600"/>
            <a:chOff x="600" y="5464"/>
            <a:chExt cx="354" cy="464"/>
          </a:xfrm>
        </p:grpSpPr>
        <p:grpSp>
          <p:nvGrpSpPr>
            <p:cNvPr id="31543" name="Group 823">
              <a:extLst>
                <a:ext uri="{FF2B5EF4-FFF2-40B4-BE49-F238E27FC236}">
                  <a16:creationId xmlns:a16="http://schemas.microsoft.com/office/drawing/2014/main" id="{7109C263-0D9A-6819-48CD-8FD7A9EDCFB5}"/>
                </a:ext>
              </a:extLst>
            </p:cNvPr>
            <p:cNvGrpSpPr>
              <a:grpSpLocks/>
            </p:cNvGrpSpPr>
            <p:nvPr/>
          </p:nvGrpSpPr>
          <p:grpSpPr bwMode="auto">
            <a:xfrm rot="-1907707">
              <a:off x="600" y="5559"/>
              <a:ext cx="171" cy="297"/>
              <a:chOff x="4034" y="3453"/>
              <a:chExt cx="277" cy="517"/>
            </a:xfrm>
          </p:grpSpPr>
          <p:sp>
            <p:nvSpPr>
              <p:cNvPr id="31544" name="Freeform 824">
                <a:extLst>
                  <a:ext uri="{FF2B5EF4-FFF2-40B4-BE49-F238E27FC236}">
                    <a16:creationId xmlns:a16="http://schemas.microsoft.com/office/drawing/2014/main" id="{0F135133-F766-8CC8-A705-3A8F4F3281B4}"/>
                  </a:ext>
                </a:extLst>
              </p:cNvPr>
              <p:cNvSpPr>
                <a:spLocks/>
              </p:cNvSpPr>
              <p:nvPr/>
            </p:nvSpPr>
            <p:spPr bwMode="auto">
              <a:xfrm>
                <a:off x="4034" y="3453"/>
                <a:ext cx="277" cy="517"/>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45" name="Freeform 825">
                <a:extLst>
                  <a:ext uri="{FF2B5EF4-FFF2-40B4-BE49-F238E27FC236}">
                    <a16:creationId xmlns:a16="http://schemas.microsoft.com/office/drawing/2014/main" id="{4E87833D-F2FD-3E4B-2DF0-03F7FEF79A08}"/>
                  </a:ext>
                </a:extLst>
              </p:cNvPr>
              <p:cNvSpPr>
                <a:spLocks/>
              </p:cNvSpPr>
              <p:nvPr/>
            </p:nvSpPr>
            <p:spPr bwMode="auto">
              <a:xfrm>
                <a:off x="4086" y="3590"/>
                <a:ext cx="220" cy="376"/>
              </a:xfrm>
              <a:custGeom>
                <a:avLst/>
                <a:gdLst>
                  <a:gd name="T0" fmla="*/ 219 w 220"/>
                  <a:gd name="T1" fmla="*/ 0 h 376"/>
                  <a:gd name="T2" fmla="*/ 219 w 220"/>
                  <a:gd name="T3" fmla="*/ 276 h 376"/>
                  <a:gd name="T4" fmla="*/ 170 w 220"/>
                  <a:gd name="T5" fmla="*/ 375 h 376"/>
                  <a:gd name="T6" fmla="*/ 0 w 220"/>
                  <a:gd name="T7" fmla="*/ 375 h 376"/>
                  <a:gd name="T8" fmla="*/ 219 w 220"/>
                  <a:gd name="T9" fmla="*/ 0 h 376"/>
                </a:gdLst>
                <a:ahLst/>
                <a:cxnLst>
                  <a:cxn ang="0">
                    <a:pos x="T0" y="T1"/>
                  </a:cxn>
                  <a:cxn ang="0">
                    <a:pos x="T2" y="T3"/>
                  </a:cxn>
                  <a:cxn ang="0">
                    <a:pos x="T4" y="T5"/>
                  </a:cxn>
                  <a:cxn ang="0">
                    <a:pos x="T6" y="T7"/>
                  </a:cxn>
                  <a:cxn ang="0">
                    <a:pos x="T8" y="T9"/>
                  </a:cxn>
                </a:cxnLst>
                <a:rect l="0" t="0" r="r" b="b"/>
                <a:pathLst>
                  <a:path w="220" h="376">
                    <a:moveTo>
                      <a:pt x="219" y="0"/>
                    </a:moveTo>
                    <a:lnTo>
                      <a:pt x="219" y="276"/>
                    </a:lnTo>
                    <a:lnTo>
                      <a:pt x="170" y="375"/>
                    </a:lnTo>
                    <a:lnTo>
                      <a:pt x="0" y="375"/>
                    </a:lnTo>
                    <a:lnTo>
                      <a:pt x="219" y="0"/>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546" name="AutoShape 826">
              <a:extLst>
                <a:ext uri="{FF2B5EF4-FFF2-40B4-BE49-F238E27FC236}">
                  <a16:creationId xmlns:a16="http://schemas.microsoft.com/office/drawing/2014/main" id="{457471D5-74F6-F760-8D3F-DFF96EF384A0}"/>
                </a:ext>
              </a:extLst>
            </p:cNvPr>
            <p:cNvSpPr>
              <a:spLocks noChangeArrowheads="1"/>
            </p:cNvSpPr>
            <p:nvPr/>
          </p:nvSpPr>
          <p:spPr bwMode="auto">
            <a:xfrm>
              <a:off x="726" y="5464"/>
              <a:ext cx="228" cy="464"/>
            </a:xfrm>
            <a:prstGeom prst="can">
              <a:avLst>
                <a:gd name="adj" fmla="val 50877"/>
              </a:avLst>
            </a:prstGeom>
            <a:solidFill>
              <a:srgbClr val="69E2FF">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31547" name="Group 827">
            <a:extLst>
              <a:ext uri="{FF2B5EF4-FFF2-40B4-BE49-F238E27FC236}">
                <a16:creationId xmlns:a16="http://schemas.microsoft.com/office/drawing/2014/main" id="{8F4D569E-F5D7-6E34-C0C4-88DA9CCBEB01}"/>
              </a:ext>
            </a:extLst>
          </p:cNvPr>
          <p:cNvGrpSpPr>
            <a:grpSpLocks/>
          </p:cNvGrpSpPr>
          <p:nvPr/>
        </p:nvGrpSpPr>
        <p:grpSpPr bwMode="auto">
          <a:xfrm>
            <a:off x="28575" y="5734050"/>
            <a:ext cx="885825" cy="765175"/>
            <a:chOff x="18" y="3612"/>
            <a:chExt cx="558" cy="482"/>
          </a:xfrm>
        </p:grpSpPr>
        <p:grpSp>
          <p:nvGrpSpPr>
            <p:cNvPr id="31548" name="Group 828">
              <a:extLst>
                <a:ext uri="{FF2B5EF4-FFF2-40B4-BE49-F238E27FC236}">
                  <a16:creationId xmlns:a16="http://schemas.microsoft.com/office/drawing/2014/main" id="{2ACEE4C3-0EBD-B19D-A254-B43AFB73B27C}"/>
                </a:ext>
              </a:extLst>
            </p:cNvPr>
            <p:cNvGrpSpPr>
              <a:grpSpLocks/>
            </p:cNvGrpSpPr>
            <p:nvPr/>
          </p:nvGrpSpPr>
          <p:grpSpPr bwMode="auto">
            <a:xfrm>
              <a:off x="257" y="3897"/>
              <a:ext cx="69" cy="197"/>
              <a:chOff x="2629" y="4008"/>
              <a:chExt cx="88" cy="222"/>
            </a:xfrm>
          </p:grpSpPr>
          <p:sp>
            <p:nvSpPr>
              <p:cNvPr id="31549" name="Freeform 829">
                <a:extLst>
                  <a:ext uri="{FF2B5EF4-FFF2-40B4-BE49-F238E27FC236}">
                    <a16:creationId xmlns:a16="http://schemas.microsoft.com/office/drawing/2014/main" id="{B4E21D44-68FA-2F81-F292-44A1035E5ADC}"/>
                  </a:ext>
                </a:extLst>
              </p:cNvPr>
              <p:cNvSpPr>
                <a:spLocks/>
              </p:cNvSpPr>
              <p:nvPr/>
            </p:nvSpPr>
            <p:spPr bwMode="auto">
              <a:xfrm>
                <a:off x="2661" y="4022"/>
                <a:ext cx="24" cy="208"/>
              </a:xfrm>
              <a:custGeom>
                <a:avLst/>
                <a:gdLst>
                  <a:gd name="T0" fmla="*/ 0 w 24"/>
                  <a:gd name="T1" fmla="*/ 207 h 208"/>
                  <a:gd name="T2" fmla="*/ 2 w 24"/>
                  <a:gd name="T3" fmla="*/ 0 h 208"/>
                  <a:gd name="T4" fmla="*/ 24 w 24"/>
                  <a:gd name="T5" fmla="*/ 3 h 208"/>
                  <a:gd name="T6" fmla="*/ 23 w 24"/>
                  <a:gd name="T7" fmla="*/ 208 h 208"/>
                  <a:gd name="T8" fmla="*/ 0 w 24"/>
                  <a:gd name="T9" fmla="*/ 207 h 208"/>
                </a:gdLst>
                <a:ahLst/>
                <a:cxnLst>
                  <a:cxn ang="0">
                    <a:pos x="T0" y="T1"/>
                  </a:cxn>
                  <a:cxn ang="0">
                    <a:pos x="T2" y="T3"/>
                  </a:cxn>
                  <a:cxn ang="0">
                    <a:pos x="T4" y="T5"/>
                  </a:cxn>
                  <a:cxn ang="0">
                    <a:pos x="T6" y="T7"/>
                  </a:cxn>
                  <a:cxn ang="0">
                    <a:pos x="T8" y="T9"/>
                  </a:cxn>
                </a:cxnLst>
                <a:rect l="0" t="0" r="r" b="b"/>
                <a:pathLst>
                  <a:path w="24" h="208">
                    <a:moveTo>
                      <a:pt x="0" y="207"/>
                    </a:moveTo>
                    <a:lnTo>
                      <a:pt x="2" y="0"/>
                    </a:lnTo>
                    <a:lnTo>
                      <a:pt x="24" y="3"/>
                    </a:lnTo>
                    <a:lnTo>
                      <a:pt x="23" y="208"/>
                    </a:lnTo>
                    <a:lnTo>
                      <a:pt x="0" y="207"/>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550" name="Freeform 830">
                <a:extLst>
                  <a:ext uri="{FF2B5EF4-FFF2-40B4-BE49-F238E27FC236}">
                    <a16:creationId xmlns:a16="http://schemas.microsoft.com/office/drawing/2014/main" id="{56AD50D7-9957-E207-DBC9-436593240ABF}"/>
                  </a:ext>
                </a:extLst>
              </p:cNvPr>
              <p:cNvSpPr>
                <a:spLocks/>
              </p:cNvSpPr>
              <p:nvPr/>
            </p:nvSpPr>
            <p:spPr bwMode="auto">
              <a:xfrm>
                <a:off x="2629" y="4008"/>
                <a:ext cx="88" cy="27"/>
              </a:xfrm>
              <a:custGeom>
                <a:avLst/>
                <a:gdLst>
                  <a:gd name="T0" fmla="*/ 1 w 88"/>
                  <a:gd name="T1" fmla="*/ 27 h 27"/>
                  <a:gd name="T2" fmla="*/ 0 w 88"/>
                  <a:gd name="T3" fmla="*/ 2 h 27"/>
                  <a:gd name="T4" fmla="*/ 88 w 88"/>
                  <a:gd name="T5" fmla="*/ 0 h 27"/>
                  <a:gd name="T6" fmla="*/ 88 w 88"/>
                  <a:gd name="T7" fmla="*/ 27 h 27"/>
                  <a:gd name="T8" fmla="*/ 1 w 88"/>
                  <a:gd name="T9" fmla="*/ 27 h 27"/>
                </a:gdLst>
                <a:ahLst/>
                <a:cxnLst>
                  <a:cxn ang="0">
                    <a:pos x="T0" y="T1"/>
                  </a:cxn>
                  <a:cxn ang="0">
                    <a:pos x="T2" y="T3"/>
                  </a:cxn>
                  <a:cxn ang="0">
                    <a:pos x="T4" y="T5"/>
                  </a:cxn>
                  <a:cxn ang="0">
                    <a:pos x="T6" y="T7"/>
                  </a:cxn>
                  <a:cxn ang="0">
                    <a:pos x="T8" y="T9"/>
                  </a:cxn>
                </a:cxnLst>
                <a:rect l="0" t="0" r="r" b="b"/>
                <a:pathLst>
                  <a:path w="88" h="27">
                    <a:moveTo>
                      <a:pt x="1" y="27"/>
                    </a:moveTo>
                    <a:lnTo>
                      <a:pt x="0" y="2"/>
                    </a:lnTo>
                    <a:lnTo>
                      <a:pt x="88" y="0"/>
                    </a:lnTo>
                    <a:lnTo>
                      <a:pt x="88" y="27"/>
                    </a:lnTo>
                    <a:lnTo>
                      <a:pt x="1" y="27"/>
                    </a:lnTo>
                    <a:close/>
                  </a:path>
                </a:pathLst>
              </a:custGeom>
              <a:solidFill>
                <a:schemeClr val="tx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1551" name="Freeform 831">
              <a:extLst>
                <a:ext uri="{FF2B5EF4-FFF2-40B4-BE49-F238E27FC236}">
                  <a16:creationId xmlns:a16="http://schemas.microsoft.com/office/drawing/2014/main" id="{6A5C1116-F4F1-7110-3064-E99E1E4D8CC5}"/>
                </a:ext>
              </a:extLst>
            </p:cNvPr>
            <p:cNvSpPr>
              <a:spLocks/>
            </p:cNvSpPr>
            <p:nvPr/>
          </p:nvSpPr>
          <p:spPr bwMode="auto">
            <a:xfrm rot="-3760027">
              <a:off x="72" y="3701"/>
              <a:ext cx="163" cy="27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52" name="Freeform 832">
              <a:extLst>
                <a:ext uri="{FF2B5EF4-FFF2-40B4-BE49-F238E27FC236}">
                  <a16:creationId xmlns:a16="http://schemas.microsoft.com/office/drawing/2014/main" id="{4CAA89ED-20F7-410D-0EA2-762E1BEFD8E1}"/>
                </a:ext>
              </a:extLst>
            </p:cNvPr>
            <p:cNvSpPr>
              <a:spLocks/>
            </p:cNvSpPr>
            <p:nvPr/>
          </p:nvSpPr>
          <p:spPr bwMode="auto">
            <a:xfrm>
              <a:off x="156" y="3612"/>
              <a:ext cx="329" cy="178"/>
            </a:xfrm>
            <a:custGeom>
              <a:avLst/>
              <a:gdLst>
                <a:gd name="T0" fmla="*/ 0 w 422"/>
                <a:gd name="T1" fmla="*/ 128 h 200"/>
                <a:gd name="T2" fmla="*/ 230 w 422"/>
                <a:gd name="T3" fmla="*/ 19 h 200"/>
                <a:gd name="T4" fmla="*/ 422 w 422"/>
                <a:gd name="T5" fmla="*/ 200 h 200"/>
              </a:gdLst>
              <a:ahLst/>
              <a:cxnLst>
                <a:cxn ang="0">
                  <a:pos x="T0" y="T1"/>
                </a:cxn>
                <a:cxn ang="0">
                  <a:pos x="T2" y="T3"/>
                </a:cxn>
                <a:cxn ang="0">
                  <a:pos x="T4" y="T5"/>
                </a:cxn>
              </a:cxnLst>
              <a:rect l="0" t="0" r="r" b="b"/>
              <a:pathLst>
                <a:path w="422" h="200">
                  <a:moveTo>
                    <a:pt x="0" y="128"/>
                  </a:moveTo>
                  <a:cubicBezTo>
                    <a:pt x="38" y="110"/>
                    <a:pt x="73" y="0"/>
                    <a:pt x="230" y="19"/>
                  </a:cubicBezTo>
                  <a:cubicBezTo>
                    <a:pt x="387" y="38"/>
                    <a:pt x="382" y="162"/>
                    <a:pt x="422" y="200"/>
                  </a:cubicBezTo>
                </a:path>
              </a:pathLst>
            </a:custGeom>
            <a:noFill/>
            <a:ln w="9525">
              <a:solidFill>
                <a:schemeClr val="tx1"/>
              </a:solidFill>
              <a:round/>
              <a:headEnd type="stealth" w="med" len="sm"/>
              <a:tailEnd type="stealth" w="med"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553" name="Group 833">
              <a:extLst>
                <a:ext uri="{FF2B5EF4-FFF2-40B4-BE49-F238E27FC236}">
                  <a16:creationId xmlns:a16="http://schemas.microsoft.com/office/drawing/2014/main" id="{D87AA7D7-9937-ACEE-15C1-CC7CD4E9BB02}"/>
                </a:ext>
              </a:extLst>
            </p:cNvPr>
            <p:cNvGrpSpPr>
              <a:grpSpLocks/>
            </p:cNvGrpSpPr>
            <p:nvPr/>
          </p:nvGrpSpPr>
          <p:grpSpPr bwMode="auto">
            <a:xfrm>
              <a:off x="314" y="3825"/>
              <a:ext cx="262" cy="156"/>
              <a:chOff x="314" y="3825"/>
              <a:chExt cx="262" cy="156"/>
            </a:xfrm>
          </p:grpSpPr>
          <p:sp useBgFill="1">
            <p:nvSpPr>
              <p:cNvPr id="31554" name="Freeform 834">
                <a:extLst>
                  <a:ext uri="{FF2B5EF4-FFF2-40B4-BE49-F238E27FC236}">
                    <a16:creationId xmlns:a16="http://schemas.microsoft.com/office/drawing/2014/main" id="{37494F45-DDD7-3CC3-1439-A33D29495DCD}"/>
                  </a:ext>
                </a:extLst>
              </p:cNvPr>
              <p:cNvSpPr>
                <a:spLocks/>
              </p:cNvSpPr>
              <p:nvPr/>
            </p:nvSpPr>
            <p:spPr bwMode="auto">
              <a:xfrm rot="5401025">
                <a:off x="367" y="3772"/>
                <a:ext cx="156" cy="262"/>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55" name="Line 835">
                <a:extLst>
                  <a:ext uri="{FF2B5EF4-FFF2-40B4-BE49-F238E27FC236}">
                    <a16:creationId xmlns:a16="http://schemas.microsoft.com/office/drawing/2014/main" id="{59AE546C-C24C-E340-03A3-73ABDA8CC7BB}"/>
                  </a:ext>
                </a:extLst>
              </p:cNvPr>
              <p:cNvSpPr>
                <a:spLocks noChangeShapeType="1"/>
              </p:cNvSpPr>
              <p:nvPr/>
            </p:nvSpPr>
            <p:spPr bwMode="auto">
              <a:xfrm flipH="1">
                <a:off x="324" y="3855"/>
                <a:ext cx="189" cy="9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56" name="Freeform 836">
                <a:extLst>
                  <a:ext uri="{FF2B5EF4-FFF2-40B4-BE49-F238E27FC236}">
                    <a16:creationId xmlns:a16="http://schemas.microsoft.com/office/drawing/2014/main" id="{A47CC1D0-849B-F35F-DAF5-6FD2111989CC}"/>
                  </a:ext>
                </a:extLst>
              </p:cNvPr>
              <p:cNvSpPr>
                <a:spLocks/>
              </p:cNvSpPr>
              <p:nvPr/>
            </p:nvSpPr>
            <p:spPr bwMode="auto">
              <a:xfrm>
                <a:off x="318" y="3858"/>
                <a:ext cx="195" cy="93"/>
              </a:xfrm>
              <a:custGeom>
                <a:avLst/>
                <a:gdLst>
                  <a:gd name="T0" fmla="*/ 0 w 195"/>
                  <a:gd name="T1" fmla="*/ 0 h 93"/>
                  <a:gd name="T2" fmla="*/ 195 w 195"/>
                  <a:gd name="T3" fmla="*/ 93 h 93"/>
                </a:gdLst>
                <a:ahLst/>
                <a:cxnLst>
                  <a:cxn ang="0">
                    <a:pos x="T0" y="T1"/>
                  </a:cxn>
                  <a:cxn ang="0">
                    <a:pos x="T2" y="T3"/>
                  </a:cxn>
                </a:cxnLst>
                <a:rect l="0" t="0" r="r" b="b"/>
                <a:pathLst>
                  <a:path w="195" h="93">
                    <a:moveTo>
                      <a:pt x="0" y="0"/>
                    </a:moveTo>
                    <a:lnTo>
                      <a:pt x="195" y="93"/>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557" name="Group 837">
            <a:extLst>
              <a:ext uri="{FF2B5EF4-FFF2-40B4-BE49-F238E27FC236}">
                <a16:creationId xmlns:a16="http://schemas.microsoft.com/office/drawing/2014/main" id="{E88A5141-B79D-CFF8-0F86-BA55C77E96FB}"/>
              </a:ext>
            </a:extLst>
          </p:cNvPr>
          <p:cNvGrpSpPr>
            <a:grpSpLocks/>
          </p:cNvGrpSpPr>
          <p:nvPr/>
        </p:nvGrpSpPr>
        <p:grpSpPr bwMode="auto">
          <a:xfrm>
            <a:off x="1085850" y="5819775"/>
            <a:ext cx="857250" cy="952500"/>
            <a:chOff x="684" y="3666"/>
            <a:chExt cx="540" cy="600"/>
          </a:xfrm>
        </p:grpSpPr>
        <p:sp>
          <p:nvSpPr>
            <p:cNvPr id="31558" name="Freeform 838">
              <a:extLst>
                <a:ext uri="{FF2B5EF4-FFF2-40B4-BE49-F238E27FC236}">
                  <a16:creationId xmlns:a16="http://schemas.microsoft.com/office/drawing/2014/main" id="{B46DB5A2-A24E-491B-56C6-B2D5B5F5A3AA}"/>
                </a:ext>
              </a:extLst>
            </p:cNvPr>
            <p:cNvSpPr>
              <a:spLocks/>
            </p:cNvSpPr>
            <p:nvPr/>
          </p:nvSpPr>
          <p:spPr bwMode="auto">
            <a:xfrm>
              <a:off x="707" y="3666"/>
              <a:ext cx="517" cy="266"/>
            </a:xfrm>
            <a:custGeom>
              <a:avLst/>
              <a:gdLst>
                <a:gd name="T0" fmla="*/ 0 w 744"/>
                <a:gd name="T1" fmla="*/ 216 h 384"/>
                <a:gd name="T2" fmla="*/ 204 w 744"/>
                <a:gd name="T3" fmla="*/ 39 h 384"/>
                <a:gd name="T4" fmla="*/ 474 w 744"/>
                <a:gd name="T5" fmla="*/ 30 h 384"/>
                <a:gd name="T6" fmla="*/ 693 w 744"/>
                <a:gd name="T7" fmla="*/ 183 h 384"/>
                <a:gd name="T8" fmla="*/ 729 w 744"/>
                <a:gd name="T9" fmla="*/ 384 h 384"/>
              </a:gdLst>
              <a:ahLst/>
              <a:cxnLst>
                <a:cxn ang="0">
                  <a:pos x="T0" y="T1"/>
                </a:cxn>
                <a:cxn ang="0">
                  <a:pos x="T2" y="T3"/>
                </a:cxn>
                <a:cxn ang="0">
                  <a:pos x="T4" y="T5"/>
                </a:cxn>
                <a:cxn ang="0">
                  <a:pos x="T6" y="T7"/>
                </a:cxn>
                <a:cxn ang="0">
                  <a:pos x="T8" y="T9"/>
                </a:cxn>
              </a:cxnLst>
              <a:rect l="0" t="0" r="r" b="b"/>
              <a:pathLst>
                <a:path w="744" h="384">
                  <a:moveTo>
                    <a:pt x="0" y="216"/>
                  </a:moveTo>
                  <a:cubicBezTo>
                    <a:pt x="34" y="187"/>
                    <a:pt x="125" y="70"/>
                    <a:pt x="204" y="39"/>
                  </a:cubicBezTo>
                  <a:cubicBezTo>
                    <a:pt x="318" y="0"/>
                    <a:pt x="394" y="5"/>
                    <a:pt x="474" y="30"/>
                  </a:cubicBezTo>
                  <a:cubicBezTo>
                    <a:pt x="554" y="55"/>
                    <a:pt x="642" y="108"/>
                    <a:pt x="693" y="183"/>
                  </a:cubicBezTo>
                  <a:cubicBezTo>
                    <a:pt x="744" y="258"/>
                    <a:pt x="722" y="342"/>
                    <a:pt x="729" y="384"/>
                  </a:cubicBezTo>
                </a:path>
              </a:pathLst>
            </a:custGeom>
            <a:noFill/>
            <a:ln w="9525">
              <a:solidFill>
                <a:schemeClr val="tx1"/>
              </a:solidFill>
              <a:round/>
              <a:headEnd type="stealth"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559" name="Group 839">
              <a:extLst>
                <a:ext uri="{FF2B5EF4-FFF2-40B4-BE49-F238E27FC236}">
                  <a16:creationId xmlns:a16="http://schemas.microsoft.com/office/drawing/2014/main" id="{68170088-8FDE-AFD2-AD08-AF331235EC29}"/>
                </a:ext>
              </a:extLst>
            </p:cNvPr>
            <p:cNvGrpSpPr>
              <a:grpSpLocks/>
            </p:cNvGrpSpPr>
            <p:nvPr/>
          </p:nvGrpSpPr>
          <p:grpSpPr bwMode="auto">
            <a:xfrm>
              <a:off x="684" y="3722"/>
              <a:ext cx="536" cy="544"/>
              <a:chOff x="684" y="3722"/>
              <a:chExt cx="536" cy="544"/>
            </a:xfrm>
          </p:grpSpPr>
          <p:sp>
            <p:nvSpPr>
              <p:cNvPr id="31560" name="Rectangle 840">
                <a:extLst>
                  <a:ext uri="{FF2B5EF4-FFF2-40B4-BE49-F238E27FC236}">
                    <a16:creationId xmlns:a16="http://schemas.microsoft.com/office/drawing/2014/main" id="{4B378568-74CE-D1BE-502F-681BF32E04DC}"/>
                  </a:ext>
                </a:extLst>
              </p:cNvPr>
              <p:cNvSpPr>
                <a:spLocks noChangeArrowheads="1"/>
              </p:cNvSpPr>
              <p:nvPr/>
            </p:nvSpPr>
            <p:spPr bwMode="auto">
              <a:xfrm>
                <a:off x="930" y="3997"/>
                <a:ext cx="17" cy="26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1561" name="Group 841">
                <a:extLst>
                  <a:ext uri="{FF2B5EF4-FFF2-40B4-BE49-F238E27FC236}">
                    <a16:creationId xmlns:a16="http://schemas.microsoft.com/office/drawing/2014/main" id="{6626E95C-F642-498B-3DC8-C44179DF7AF8}"/>
                  </a:ext>
                </a:extLst>
              </p:cNvPr>
              <p:cNvGrpSpPr>
                <a:grpSpLocks/>
              </p:cNvGrpSpPr>
              <p:nvPr/>
            </p:nvGrpSpPr>
            <p:grpSpPr bwMode="auto">
              <a:xfrm>
                <a:off x="817" y="3758"/>
                <a:ext cx="311" cy="378"/>
                <a:chOff x="989" y="1932"/>
                <a:chExt cx="448" cy="544"/>
              </a:xfrm>
            </p:grpSpPr>
            <p:sp>
              <p:nvSpPr>
                <p:cNvPr id="31562" name="Freeform 842">
                  <a:extLst>
                    <a:ext uri="{FF2B5EF4-FFF2-40B4-BE49-F238E27FC236}">
                      <a16:creationId xmlns:a16="http://schemas.microsoft.com/office/drawing/2014/main" id="{C01D6238-84F7-E9BC-4CEA-8D2D8CDBEC5F}"/>
                    </a:ext>
                  </a:extLst>
                </p:cNvPr>
                <p:cNvSpPr>
                  <a:spLocks/>
                </p:cNvSpPr>
                <p:nvPr/>
              </p:nvSpPr>
              <p:spPr bwMode="auto">
                <a:xfrm>
                  <a:off x="998" y="2270"/>
                  <a:ext cx="158" cy="198"/>
                </a:xfrm>
                <a:custGeom>
                  <a:avLst/>
                  <a:gdLst>
                    <a:gd name="T0" fmla="*/ 158 w 158"/>
                    <a:gd name="T1" fmla="*/ 4 h 198"/>
                    <a:gd name="T2" fmla="*/ 151 w 158"/>
                    <a:gd name="T3" fmla="*/ 0 h 198"/>
                    <a:gd name="T4" fmla="*/ 0 w 158"/>
                    <a:gd name="T5" fmla="*/ 192 h 198"/>
                    <a:gd name="T6" fmla="*/ 6 w 158"/>
                    <a:gd name="T7" fmla="*/ 198 h 198"/>
                    <a:gd name="T8" fmla="*/ 158 w 158"/>
                    <a:gd name="T9" fmla="*/ 4 h 198"/>
                  </a:gdLst>
                  <a:ahLst/>
                  <a:cxnLst>
                    <a:cxn ang="0">
                      <a:pos x="T0" y="T1"/>
                    </a:cxn>
                    <a:cxn ang="0">
                      <a:pos x="T2" y="T3"/>
                    </a:cxn>
                    <a:cxn ang="0">
                      <a:pos x="T4" y="T5"/>
                    </a:cxn>
                    <a:cxn ang="0">
                      <a:pos x="T6" y="T7"/>
                    </a:cxn>
                    <a:cxn ang="0">
                      <a:pos x="T8" y="T9"/>
                    </a:cxn>
                  </a:cxnLst>
                  <a:rect l="0" t="0" r="r" b="b"/>
                  <a:pathLst>
                    <a:path w="158" h="198">
                      <a:moveTo>
                        <a:pt x="158" y="4"/>
                      </a:moveTo>
                      <a:lnTo>
                        <a:pt x="151" y="0"/>
                      </a:lnTo>
                      <a:lnTo>
                        <a:pt x="0" y="192"/>
                      </a:lnTo>
                      <a:lnTo>
                        <a:pt x="6" y="198"/>
                      </a:lnTo>
                      <a:lnTo>
                        <a:pt x="158" y="4"/>
                      </a:lnTo>
                      <a:close/>
                    </a:path>
                  </a:pathLst>
                </a:custGeom>
                <a:solidFill>
                  <a:srgbClr val="EDE1D4"/>
                </a:solidFill>
                <a:ln w="0">
                  <a:solidFill>
                    <a:srgbClr val="DBDBDB"/>
                  </a:solidFill>
                  <a:prstDash val="solid"/>
                  <a:round/>
                  <a:headEnd/>
                  <a:tailEnd/>
                </a:ln>
              </p:spPr>
              <p:txBody>
                <a:bodyPr/>
                <a:lstStyle/>
                <a:p>
                  <a:endParaRPr lang="en-GB"/>
                </a:p>
              </p:txBody>
            </p:sp>
            <p:sp>
              <p:nvSpPr>
                <p:cNvPr id="31563" name="Freeform 843">
                  <a:extLst>
                    <a:ext uri="{FF2B5EF4-FFF2-40B4-BE49-F238E27FC236}">
                      <a16:creationId xmlns:a16="http://schemas.microsoft.com/office/drawing/2014/main" id="{B54BA336-F21A-878B-1A33-86054E8D3F2F}"/>
                    </a:ext>
                  </a:extLst>
                </p:cNvPr>
                <p:cNvSpPr>
                  <a:spLocks/>
                </p:cNvSpPr>
                <p:nvPr/>
              </p:nvSpPr>
              <p:spPr bwMode="auto">
                <a:xfrm>
                  <a:off x="1232" y="2081"/>
                  <a:ext cx="193" cy="240"/>
                </a:xfrm>
                <a:custGeom>
                  <a:avLst/>
                  <a:gdLst>
                    <a:gd name="T0" fmla="*/ 193 w 193"/>
                    <a:gd name="T1" fmla="*/ 12 h 240"/>
                    <a:gd name="T2" fmla="*/ 178 w 193"/>
                    <a:gd name="T3" fmla="*/ 0 h 240"/>
                    <a:gd name="T4" fmla="*/ 0 w 193"/>
                    <a:gd name="T5" fmla="*/ 228 h 240"/>
                    <a:gd name="T6" fmla="*/ 15 w 193"/>
                    <a:gd name="T7" fmla="*/ 240 h 240"/>
                    <a:gd name="T8" fmla="*/ 193 w 193"/>
                    <a:gd name="T9" fmla="*/ 12 h 240"/>
                  </a:gdLst>
                  <a:ahLst/>
                  <a:cxnLst>
                    <a:cxn ang="0">
                      <a:pos x="T0" y="T1"/>
                    </a:cxn>
                    <a:cxn ang="0">
                      <a:pos x="T2" y="T3"/>
                    </a:cxn>
                    <a:cxn ang="0">
                      <a:pos x="T4" y="T5"/>
                    </a:cxn>
                    <a:cxn ang="0">
                      <a:pos x="T6" y="T7"/>
                    </a:cxn>
                    <a:cxn ang="0">
                      <a:pos x="T8" y="T9"/>
                    </a:cxn>
                  </a:cxnLst>
                  <a:rect l="0" t="0" r="r" b="b"/>
                  <a:pathLst>
                    <a:path w="193" h="240">
                      <a:moveTo>
                        <a:pt x="193" y="12"/>
                      </a:moveTo>
                      <a:lnTo>
                        <a:pt x="178" y="0"/>
                      </a:lnTo>
                      <a:lnTo>
                        <a:pt x="0" y="228"/>
                      </a:lnTo>
                      <a:lnTo>
                        <a:pt x="15" y="240"/>
                      </a:lnTo>
                      <a:lnTo>
                        <a:pt x="193" y="12"/>
                      </a:lnTo>
                      <a:close/>
                    </a:path>
                  </a:pathLst>
                </a:custGeom>
                <a:solidFill>
                  <a:srgbClr val="EDE1D4"/>
                </a:solidFill>
                <a:ln w="0">
                  <a:solidFill>
                    <a:srgbClr val="DBDBDB"/>
                  </a:solidFill>
                  <a:prstDash val="solid"/>
                  <a:round/>
                  <a:headEnd/>
                  <a:tailEnd/>
                </a:ln>
              </p:spPr>
              <p:txBody>
                <a:bodyPr/>
                <a:lstStyle/>
                <a:p>
                  <a:endParaRPr lang="en-GB"/>
                </a:p>
              </p:txBody>
            </p:sp>
            <p:sp>
              <p:nvSpPr>
                <p:cNvPr id="31564" name="Freeform 844">
                  <a:extLst>
                    <a:ext uri="{FF2B5EF4-FFF2-40B4-BE49-F238E27FC236}">
                      <a16:creationId xmlns:a16="http://schemas.microsoft.com/office/drawing/2014/main" id="{762AE590-FDD8-E01F-6C18-53AC09F89914}"/>
                    </a:ext>
                  </a:extLst>
                </p:cNvPr>
                <p:cNvSpPr>
                  <a:spLocks/>
                </p:cNvSpPr>
                <p:nvPr/>
              </p:nvSpPr>
              <p:spPr bwMode="auto">
                <a:xfrm>
                  <a:off x="1083" y="1969"/>
                  <a:ext cx="192" cy="239"/>
                </a:xfrm>
                <a:custGeom>
                  <a:avLst/>
                  <a:gdLst>
                    <a:gd name="T0" fmla="*/ 192 w 192"/>
                    <a:gd name="T1" fmla="*/ 12 h 239"/>
                    <a:gd name="T2" fmla="*/ 177 w 192"/>
                    <a:gd name="T3" fmla="*/ 0 h 239"/>
                    <a:gd name="T4" fmla="*/ 0 w 192"/>
                    <a:gd name="T5" fmla="*/ 227 h 239"/>
                    <a:gd name="T6" fmla="*/ 14 w 192"/>
                    <a:gd name="T7" fmla="*/ 239 h 239"/>
                    <a:gd name="T8" fmla="*/ 192 w 192"/>
                    <a:gd name="T9" fmla="*/ 12 h 239"/>
                  </a:gdLst>
                  <a:ahLst/>
                  <a:cxnLst>
                    <a:cxn ang="0">
                      <a:pos x="T0" y="T1"/>
                    </a:cxn>
                    <a:cxn ang="0">
                      <a:pos x="T2" y="T3"/>
                    </a:cxn>
                    <a:cxn ang="0">
                      <a:pos x="T4" y="T5"/>
                    </a:cxn>
                    <a:cxn ang="0">
                      <a:pos x="T6" y="T7"/>
                    </a:cxn>
                    <a:cxn ang="0">
                      <a:pos x="T8" y="T9"/>
                    </a:cxn>
                  </a:cxnLst>
                  <a:rect l="0" t="0" r="r" b="b"/>
                  <a:pathLst>
                    <a:path w="192" h="239">
                      <a:moveTo>
                        <a:pt x="192" y="12"/>
                      </a:moveTo>
                      <a:lnTo>
                        <a:pt x="177" y="0"/>
                      </a:lnTo>
                      <a:lnTo>
                        <a:pt x="0" y="227"/>
                      </a:lnTo>
                      <a:lnTo>
                        <a:pt x="14" y="239"/>
                      </a:lnTo>
                      <a:lnTo>
                        <a:pt x="192" y="12"/>
                      </a:lnTo>
                      <a:close/>
                    </a:path>
                  </a:pathLst>
                </a:custGeom>
                <a:solidFill>
                  <a:srgbClr val="EDE1D4"/>
                </a:solidFill>
                <a:ln w="0">
                  <a:solidFill>
                    <a:srgbClr val="DBDBDB"/>
                  </a:solidFill>
                  <a:prstDash val="solid"/>
                  <a:round/>
                  <a:headEnd/>
                  <a:tailEnd/>
                </a:ln>
              </p:spPr>
              <p:txBody>
                <a:bodyPr/>
                <a:lstStyle/>
                <a:p>
                  <a:endParaRPr lang="en-GB"/>
                </a:p>
              </p:txBody>
            </p:sp>
            <p:sp>
              <p:nvSpPr>
                <p:cNvPr id="31565" name="Freeform 845">
                  <a:extLst>
                    <a:ext uri="{FF2B5EF4-FFF2-40B4-BE49-F238E27FC236}">
                      <a16:creationId xmlns:a16="http://schemas.microsoft.com/office/drawing/2014/main" id="{FB1AB17D-0B76-DA0E-770A-BD1BDA3A709E}"/>
                    </a:ext>
                  </a:extLst>
                </p:cNvPr>
                <p:cNvSpPr>
                  <a:spLocks/>
                </p:cNvSpPr>
                <p:nvPr/>
              </p:nvSpPr>
              <p:spPr bwMode="auto">
                <a:xfrm>
                  <a:off x="1056" y="2188"/>
                  <a:ext cx="197" cy="161"/>
                </a:xfrm>
                <a:custGeom>
                  <a:avLst/>
                  <a:gdLst>
                    <a:gd name="T0" fmla="*/ 176 w 197"/>
                    <a:gd name="T1" fmla="*/ 161 h 161"/>
                    <a:gd name="T2" fmla="*/ 0 w 197"/>
                    <a:gd name="T3" fmla="*/ 23 h 161"/>
                    <a:gd name="T4" fmla="*/ 21 w 197"/>
                    <a:gd name="T5" fmla="*/ 0 h 161"/>
                    <a:gd name="T6" fmla="*/ 197 w 197"/>
                    <a:gd name="T7" fmla="*/ 138 h 161"/>
                    <a:gd name="T8" fmla="*/ 176 w 197"/>
                    <a:gd name="T9" fmla="*/ 161 h 161"/>
                  </a:gdLst>
                  <a:ahLst/>
                  <a:cxnLst>
                    <a:cxn ang="0">
                      <a:pos x="T0" y="T1"/>
                    </a:cxn>
                    <a:cxn ang="0">
                      <a:pos x="T2" y="T3"/>
                    </a:cxn>
                    <a:cxn ang="0">
                      <a:pos x="T4" y="T5"/>
                    </a:cxn>
                    <a:cxn ang="0">
                      <a:pos x="T6" y="T7"/>
                    </a:cxn>
                    <a:cxn ang="0">
                      <a:pos x="T8" y="T9"/>
                    </a:cxn>
                  </a:cxnLst>
                  <a:rect l="0" t="0" r="r" b="b"/>
                  <a:pathLst>
                    <a:path w="197" h="161">
                      <a:moveTo>
                        <a:pt x="176" y="161"/>
                      </a:moveTo>
                      <a:lnTo>
                        <a:pt x="0" y="23"/>
                      </a:lnTo>
                      <a:lnTo>
                        <a:pt x="21" y="0"/>
                      </a:lnTo>
                      <a:lnTo>
                        <a:pt x="197" y="138"/>
                      </a:lnTo>
                      <a:lnTo>
                        <a:pt x="176" y="161"/>
                      </a:lnTo>
                      <a:close/>
                    </a:path>
                  </a:pathLst>
                </a:custGeom>
                <a:solidFill>
                  <a:srgbClr val="EDE1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66" name="Freeform 846">
                  <a:extLst>
                    <a:ext uri="{FF2B5EF4-FFF2-40B4-BE49-F238E27FC236}">
                      <a16:creationId xmlns:a16="http://schemas.microsoft.com/office/drawing/2014/main" id="{A9E0420D-36F7-8F0E-445F-5730751B4269}"/>
                    </a:ext>
                  </a:extLst>
                </p:cNvPr>
                <p:cNvSpPr>
                  <a:spLocks/>
                </p:cNvSpPr>
                <p:nvPr/>
              </p:nvSpPr>
              <p:spPr bwMode="auto">
                <a:xfrm>
                  <a:off x="1125" y="1932"/>
                  <a:ext cx="312" cy="355"/>
                </a:xfrm>
                <a:custGeom>
                  <a:avLst/>
                  <a:gdLst>
                    <a:gd name="T0" fmla="*/ 251 w 312"/>
                    <a:gd name="T1" fmla="*/ 0 h 355"/>
                    <a:gd name="T2" fmla="*/ 312 w 312"/>
                    <a:gd name="T3" fmla="*/ 48 h 355"/>
                    <a:gd name="T4" fmla="*/ 268 w 312"/>
                    <a:gd name="T5" fmla="*/ 105 h 355"/>
                    <a:gd name="T6" fmla="*/ 295 w 312"/>
                    <a:gd name="T7" fmla="*/ 127 h 355"/>
                    <a:gd name="T8" fmla="*/ 302 w 312"/>
                    <a:gd name="T9" fmla="*/ 165 h 355"/>
                    <a:gd name="T10" fmla="*/ 179 w 312"/>
                    <a:gd name="T11" fmla="*/ 323 h 355"/>
                    <a:gd name="T12" fmla="*/ 105 w 312"/>
                    <a:gd name="T13" fmla="*/ 355 h 355"/>
                    <a:gd name="T14" fmla="*/ 0 w 312"/>
                    <a:gd name="T15" fmla="*/ 273 h 355"/>
                    <a:gd name="T16" fmla="*/ 10 w 312"/>
                    <a:gd name="T17" fmla="*/ 190 h 355"/>
                    <a:gd name="T18" fmla="*/ 136 w 312"/>
                    <a:gd name="T19" fmla="*/ 30 h 355"/>
                    <a:gd name="T20" fmla="*/ 179 w 312"/>
                    <a:gd name="T21" fmla="*/ 35 h 355"/>
                    <a:gd name="T22" fmla="*/ 207 w 312"/>
                    <a:gd name="T23" fmla="*/ 56 h 355"/>
                    <a:gd name="T24" fmla="*/ 251 w 312"/>
                    <a:gd name="T25" fmla="*/ 0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2" h="355">
                      <a:moveTo>
                        <a:pt x="251" y="0"/>
                      </a:moveTo>
                      <a:lnTo>
                        <a:pt x="312" y="48"/>
                      </a:lnTo>
                      <a:lnTo>
                        <a:pt x="268" y="105"/>
                      </a:lnTo>
                      <a:lnTo>
                        <a:pt x="295" y="127"/>
                      </a:lnTo>
                      <a:lnTo>
                        <a:pt x="302" y="165"/>
                      </a:lnTo>
                      <a:lnTo>
                        <a:pt x="179" y="323"/>
                      </a:lnTo>
                      <a:lnTo>
                        <a:pt x="105" y="355"/>
                      </a:lnTo>
                      <a:lnTo>
                        <a:pt x="0" y="273"/>
                      </a:lnTo>
                      <a:lnTo>
                        <a:pt x="10" y="190"/>
                      </a:lnTo>
                      <a:lnTo>
                        <a:pt x="136" y="30"/>
                      </a:lnTo>
                      <a:lnTo>
                        <a:pt x="179" y="35"/>
                      </a:lnTo>
                      <a:lnTo>
                        <a:pt x="207" y="56"/>
                      </a:lnTo>
                      <a:lnTo>
                        <a:pt x="251" y="0"/>
                      </a:lnTo>
                      <a:close/>
                    </a:path>
                  </a:pathLst>
                </a:custGeom>
                <a:solidFill>
                  <a:srgbClr val="EDE1D4"/>
                </a:solidFill>
                <a:ln w="0">
                  <a:solidFill>
                    <a:srgbClr val="DBDBDB"/>
                  </a:solidFill>
                  <a:prstDash val="solid"/>
                  <a:round/>
                  <a:headEnd/>
                  <a:tailEnd/>
                </a:ln>
              </p:spPr>
              <p:txBody>
                <a:bodyPr/>
                <a:lstStyle/>
                <a:p>
                  <a:endParaRPr lang="en-GB"/>
                </a:p>
              </p:txBody>
            </p:sp>
            <p:sp>
              <p:nvSpPr>
                <p:cNvPr id="31567" name="Freeform 847">
                  <a:extLst>
                    <a:ext uri="{FF2B5EF4-FFF2-40B4-BE49-F238E27FC236}">
                      <a16:creationId xmlns:a16="http://schemas.microsoft.com/office/drawing/2014/main" id="{85191A9A-8CBF-8037-5E24-EC76C73198B0}"/>
                    </a:ext>
                  </a:extLst>
                </p:cNvPr>
                <p:cNvSpPr>
                  <a:spLocks/>
                </p:cNvSpPr>
                <p:nvPr/>
              </p:nvSpPr>
              <p:spPr bwMode="auto">
                <a:xfrm>
                  <a:off x="989" y="2412"/>
                  <a:ext cx="59" cy="64"/>
                </a:xfrm>
                <a:custGeom>
                  <a:avLst/>
                  <a:gdLst>
                    <a:gd name="T0" fmla="*/ 59 w 59"/>
                    <a:gd name="T1" fmla="*/ 19 h 64"/>
                    <a:gd name="T2" fmla="*/ 34 w 59"/>
                    <a:gd name="T3" fmla="*/ 0 h 64"/>
                    <a:gd name="T4" fmla="*/ 0 w 59"/>
                    <a:gd name="T5" fmla="*/ 43 h 64"/>
                    <a:gd name="T6" fmla="*/ 24 w 59"/>
                    <a:gd name="T7" fmla="*/ 64 h 64"/>
                    <a:gd name="T8" fmla="*/ 59 w 59"/>
                    <a:gd name="T9" fmla="*/ 19 h 64"/>
                  </a:gdLst>
                  <a:ahLst/>
                  <a:cxnLst>
                    <a:cxn ang="0">
                      <a:pos x="T0" y="T1"/>
                    </a:cxn>
                    <a:cxn ang="0">
                      <a:pos x="T2" y="T3"/>
                    </a:cxn>
                    <a:cxn ang="0">
                      <a:pos x="T4" y="T5"/>
                    </a:cxn>
                    <a:cxn ang="0">
                      <a:pos x="T6" y="T7"/>
                    </a:cxn>
                    <a:cxn ang="0">
                      <a:pos x="T8" y="T9"/>
                    </a:cxn>
                  </a:cxnLst>
                  <a:rect l="0" t="0" r="r" b="b"/>
                  <a:pathLst>
                    <a:path w="59" h="64">
                      <a:moveTo>
                        <a:pt x="59" y="19"/>
                      </a:moveTo>
                      <a:lnTo>
                        <a:pt x="34" y="0"/>
                      </a:lnTo>
                      <a:lnTo>
                        <a:pt x="0" y="43"/>
                      </a:lnTo>
                      <a:lnTo>
                        <a:pt x="24" y="64"/>
                      </a:lnTo>
                      <a:lnTo>
                        <a:pt x="59" y="19"/>
                      </a:lnTo>
                      <a:close/>
                    </a:path>
                  </a:pathLst>
                </a:custGeom>
                <a:solidFill>
                  <a:srgbClr val="EDE1D4"/>
                </a:solidFill>
                <a:ln w="0">
                  <a:solidFill>
                    <a:srgbClr val="DBDBDB"/>
                  </a:solidFill>
                  <a:prstDash val="solid"/>
                  <a:round/>
                  <a:headEnd/>
                  <a:tailEnd/>
                </a:ln>
              </p:spPr>
              <p:txBody>
                <a:bodyPr/>
                <a:lstStyle/>
                <a:p>
                  <a:endParaRPr lang="en-GB"/>
                </a:p>
              </p:txBody>
            </p:sp>
          </p:grpSp>
          <p:grpSp>
            <p:nvGrpSpPr>
              <p:cNvPr id="31568" name="Group 848">
                <a:extLst>
                  <a:ext uri="{FF2B5EF4-FFF2-40B4-BE49-F238E27FC236}">
                    <a16:creationId xmlns:a16="http://schemas.microsoft.com/office/drawing/2014/main" id="{DC6482C1-300C-4770-BB15-72586F0F3853}"/>
                  </a:ext>
                </a:extLst>
              </p:cNvPr>
              <p:cNvGrpSpPr>
                <a:grpSpLocks/>
              </p:cNvGrpSpPr>
              <p:nvPr/>
            </p:nvGrpSpPr>
            <p:grpSpPr bwMode="auto">
              <a:xfrm>
                <a:off x="832" y="3722"/>
                <a:ext cx="187" cy="452"/>
                <a:chOff x="1015" y="1859"/>
                <a:chExt cx="270" cy="651"/>
              </a:xfrm>
            </p:grpSpPr>
            <p:sp>
              <p:nvSpPr>
                <p:cNvPr id="31569" name="Freeform 849">
                  <a:extLst>
                    <a:ext uri="{FF2B5EF4-FFF2-40B4-BE49-F238E27FC236}">
                      <a16:creationId xmlns:a16="http://schemas.microsoft.com/office/drawing/2014/main" id="{B5E95413-C6DE-2A62-E8E1-DBC280221CA8}"/>
                    </a:ext>
                  </a:extLst>
                </p:cNvPr>
                <p:cNvSpPr>
                  <a:spLocks/>
                </p:cNvSpPr>
                <p:nvPr/>
              </p:nvSpPr>
              <p:spPr bwMode="auto">
                <a:xfrm>
                  <a:off x="1167" y="2264"/>
                  <a:ext cx="46" cy="243"/>
                </a:xfrm>
                <a:custGeom>
                  <a:avLst/>
                  <a:gdLst>
                    <a:gd name="T0" fmla="*/ 38 w 46"/>
                    <a:gd name="T1" fmla="*/ 243 h 243"/>
                    <a:gd name="T2" fmla="*/ 46 w 46"/>
                    <a:gd name="T3" fmla="*/ 241 h 243"/>
                    <a:gd name="T4" fmla="*/ 8 w 46"/>
                    <a:gd name="T5" fmla="*/ 0 h 243"/>
                    <a:gd name="T6" fmla="*/ 0 w 46"/>
                    <a:gd name="T7" fmla="*/ 1 h 243"/>
                    <a:gd name="T8" fmla="*/ 38 w 46"/>
                    <a:gd name="T9" fmla="*/ 243 h 243"/>
                  </a:gdLst>
                  <a:ahLst/>
                  <a:cxnLst>
                    <a:cxn ang="0">
                      <a:pos x="T0" y="T1"/>
                    </a:cxn>
                    <a:cxn ang="0">
                      <a:pos x="T2" y="T3"/>
                    </a:cxn>
                    <a:cxn ang="0">
                      <a:pos x="T4" y="T5"/>
                    </a:cxn>
                    <a:cxn ang="0">
                      <a:pos x="T6" y="T7"/>
                    </a:cxn>
                    <a:cxn ang="0">
                      <a:pos x="T8" y="T9"/>
                    </a:cxn>
                  </a:cxnLst>
                  <a:rect l="0" t="0" r="r" b="b"/>
                  <a:pathLst>
                    <a:path w="46" h="243">
                      <a:moveTo>
                        <a:pt x="38" y="243"/>
                      </a:moveTo>
                      <a:lnTo>
                        <a:pt x="46" y="241"/>
                      </a:lnTo>
                      <a:lnTo>
                        <a:pt x="8" y="0"/>
                      </a:lnTo>
                      <a:lnTo>
                        <a:pt x="0" y="1"/>
                      </a:lnTo>
                      <a:lnTo>
                        <a:pt x="38" y="243"/>
                      </a:lnTo>
                      <a:close/>
                    </a:path>
                  </a:pathLst>
                </a:custGeom>
                <a:solidFill>
                  <a:srgbClr val="E8D4BF"/>
                </a:solidFill>
                <a:ln w="0">
                  <a:solidFill>
                    <a:srgbClr val="C0C0C0"/>
                  </a:solidFill>
                  <a:prstDash val="solid"/>
                  <a:round/>
                  <a:headEnd/>
                  <a:tailEnd/>
                </a:ln>
              </p:spPr>
              <p:txBody>
                <a:bodyPr/>
                <a:lstStyle/>
                <a:p>
                  <a:endParaRPr lang="en-GB"/>
                </a:p>
              </p:txBody>
            </p:sp>
            <p:sp>
              <p:nvSpPr>
                <p:cNvPr id="31570" name="Freeform 850">
                  <a:extLst>
                    <a:ext uri="{FF2B5EF4-FFF2-40B4-BE49-F238E27FC236}">
                      <a16:creationId xmlns:a16="http://schemas.microsoft.com/office/drawing/2014/main" id="{72DD77EE-892E-EE4C-190C-B9B73EE132FD}"/>
                    </a:ext>
                  </a:extLst>
                </p:cNvPr>
                <p:cNvSpPr>
                  <a:spLocks/>
                </p:cNvSpPr>
                <p:nvPr/>
              </p:nvSpPr>
              <p:spPr bwMode="auto">
                <a:xfrm>
                  <a:off x="1019" y="1974"/>
                  <a:ext cx="65" cy="287"/>
                </a:xfrm>
                <a:custGeom>
                  <a:avLst/>
                  <a:gdLst>
                    <a:gd name="T0" fmla="*/ 46 w 65"/>
                    <a:gd name="T1" fmla="*/ 287 h 287"/>
                    <a:gd name="T2" fmla="*/ 65 w 65"/>
                    <a:gd name="T3" fmla="*/ 285 h 287"/>
                    <a:gd name="T4" fmla="*/ 19 w 65"/>
                    <a:gd name="T5" fmla="*/ 0 h 287"/>
                    <a:gd name="T6" fmla="*/ 0 w 65"/>
                    <a:gd name="T7" fmla="*/ 2 h 287"/>
                    <a:gd name="T8" fmla="*/ 46 w 65"/>
                    <a:gd name="T9" fmla="*/ 287 h 287"/>
                  </a:gdLst>
                  <a:ahLst/>
                  <a:cxnLst>
                    <a:cxn ang="0">
                      <a:pos x="T0" y="T1"/>
                    </a:cxn>
                    <a:cxn ang="0">
                      <a:pos x="T2" y="T3"/>
                    </a:cxn>
                    <a:cxn ang="0">
                      <a:pos x="T4" y="T5"/>
                    </a:cxn>
                    <a:cxn ang="0">
                      <a:pos x="T6" y="T7"/>
                    </a:cxn>
                    <a:cxn ang="0">
                      <a:pos x="T8" y="T9"/>
                    </a:cxn>
                  </a:cxnLst>
                  <a:rect l="0" t="0" r="r" b="b"/>
                  <a:pathLst>
                    <a:path w="65" h="287">
                      <a:moveTo>
                        <a:pt x="46" y="287"/>
                      </a:moveTo>
                      <a:lnTo>
                        <a:pt x="65" y="285"/>
                      </a:lnTo>
                      <a:lnTo>
                        <a:pt x="19" y="0"/>
                      </a:lnTo>
                      <a:lnTo>
                        <a:pt x="0" y="2"/>
                      </a:lnTo>
                      <a:lnTo>
                        <a:pt x="46" y="287"/>
                      </a:lnTo>
                      <a:close/>
                    </a:path>
                  </a:pathLst>
                </a:custGeom>
                <a:solidFill>
                  <a:srgbClr val="E8D4BF"/>
                </a:solidFill>
                <a:ln w="0">
                  <a:solidFill>
                    <a:srgbClr val="C0C0C0"/>
                  </a:solidFill>
                  <a:prstDash val="solid"/>
                  <a:round/>
                  <a:headEnd/>
                  <a:tailEnd/>
                </a:ln>
              </p:spPr>
              <p:txBody>
                <a:bodyPr/>
                <a:lstStyle/>
                <a:p>
                  <a:endParaRPr lang="en-GB"/>
                </a:p>
              </p:txBody>
            </p:sp>
            <p:sp>
              <p:nvSpPr>
                <p:cNvPr id="31571" name="Freeform 851">
                  <a:extLst>
                    <a:ext uri="{FF2B5EF4-FFF2-40B4-BE49-F238E27FC236}">
                      <a16:creationId xmlns:a16="http://schemas.microsoft.com/office/drawing/2014/main" id="{CE03DB1D-A8C1-5A75-885C-B96E397FA04E}"/>
                    </a:ext>
                  </a:extLst>
                </p:cNvPr>
                <p:cNvSpPr>
                  <a:spLocks/>
                </p:cNvSpPr>
                <p:nvPr/>
              </p:nvSpPr>
              <p:spPr bwMode="auto">
                <a:xfrm>
                  <a:off x="1206" y="1947"/>
                  <a:ext cx="63" cy="289"/>
                </a:xfrm>
                <a:custGeom>
                  <a:avLst/>
                  <a:gdLst>
                    <a:gd name="T0" fmla="*/ 44 w 63"/>
                    <a:gd name="T1" fmla="*/ 289 h 289"/>
                    <a:gd name="T2" fmla="*/ 63 w 63"/>
                    <a:gd name="T3" fmla="*/ 285 h 289"/>
                    <a:gd name="T4" fmla="*/ 18 w 63"/>
                    <a:gd name="T5" fmla="*/ 0 h 289"/>
                    <a:gd name="T6" fmla="*/ 0 w 63"/>
                    <a:gd name="T7" fmla="*/ 4 h 289"/>
                    <a:gd name="T8" fmla="*/ 44 w 63"/>
                    <a:gd name="T9" fmla="*/ 289 h 289"/>
                  </a:gdLst>
                  <a:ahLst/>
                  <a:cxnLst>
                    <a:cxn ang="0">
                      <a:pos x="T0" y="T1"/>
                    </a:cxn>
                    <a:cxn ang="0">
                      <a:pos x="T2" y="T3"/>
                    </a:cxn>
                    <a:cxn ang="0">
                      <a:pos x="T4" y="T5"/>
                    </a:cxn>
                    <a:cxn ang="0">
                      <a:pos x="T6" y="T7"/>
                    </a:cxn>
                    <a:cxn ang="0">
                      <a:pos x="T8" y="T9"/>
                    </a:cxn>
                  </a:cxnLst>
                  <a:rect l="0" t="0" r="r" b="b"/>
                  <a:pathLst>
                    <a:path w="63" h="289">
                      <a:moveTo>
                        <a:pt x="44" y="289"/>
                      </a:moveTo>
                      <a:lnTo>
                        <a:pt x="63" y="285"/>
                      </a:lnTo>
                      <a:lnTo>
                        <a:pt x="18" y="0"/>
                      </a:lnTo>
                      <a:lnTo>
                        <a:pt x="0" y="4"/>
                      </a:lnTo>
                      <a:lnTo>
                        <a:pt x="44" y="289"/>
                      </a:lnTo>
                      <a:close/>
                    </a:path>
                  </a:pathLst>
                </a:custGeom>
                <a:solidFill>
                  <a:srgbClr val="E8D4BF"/>
                </a:solidFill>
                <a:ln w="0">
                  <a:solidFill>
                    <a:srgbClr val="C0C0C0"/>
                  </a:solidFill>
                  <a:prstDash val="solid"/>
                  <a:round/>
                  <a:headEnd/>
                  <a:tailEnd/>
                </a:ln>
              </p:spPr>
              <p:txBody>
                <a:bodyPr/>
                <a:lstStyle/>
                <a:p>
                  <a:endParaRPr lang="en-GB"/>
                </a:p>
              </p:txBody>
            </p:sp>
            <p:sp>
              <p:nvSpPr>
                <p:cNvPr id="31572" name="Freeform 852">
                  <a:extLst>
                    <a:ext uri="{FF2B5EF4-FFF2-40B4-BE49-F238E27FC236}">
                      <a16:creationId xmlns:a16="http://schemas.microsoft.com/office/drawing/2014/main" id="{B060D2BB-F410-9077-0DA3-97C0E3FFDD20}"/>
                    </a:ext>
                  </a:extLst>
                </p:cNvPr>
                <p:cNvSpPr>
                  <a:spLocks/>
                </p:cNvSpPr>
                <p:nvPr/>
              </p:nvSpPr>
              <p:spPr bwMode="auto">
                <a:xfrm>
                  <a:off x="1058" y="2229"/>
                  <a:ext cx="227" cy="64"/>
                </a:xfrm>
                <a:custGeom>
                  <a:avLst/>
                  <a:gdLst>
                    <a:gd name="T0" fmla="*/ 7 w 227"/>
                    <a:gd name="T1" fmla="*/ 64 h 64"/>
                    <a:gd name="T2" fmla="*/ 227 w 227"/>
                    <a:gd name="T3" fmla="*/ 29 h 64"/>
                    <a:gd name="T4" fmla="*/ 221 w 227"/>
                    <a:gd name="T5" fmla="*/ 0 h 64"/>
                    <a:gd name="T6" fmla="*/ 0 w 227"/>
                    <a:gd name="T7" fmla="*/ 33 h 64"/>
                    <a:gd name="T8" fmla="*/ 7 w 227"/>
                    <a:gd name="T9" fmla="*/ 64 h 64"/>
                  </a:gdLst>
                  <a:ahLst/>
                  <a:cxnLst>
                    <a:cxn ang="0">
                      <a:pos x="T0" y="T1"/>
                    </a:cxn>
                    <a:cxn ang="0">
                      <a:pos x="T2" y="T3"/>
                    </a:cxn>
                    <a:cxn ang="0">
                      <a:pos x="T4" y="T5"/>
                    </a:cxn>
                    <a:cxn ang="0">
                      <a:pos x="T6" y="T7"/>
                    </a:cxn>
                    <a:cxn ang="0">
                      <a:pos x="T8" y="T9"/>
                    </a:cxn>
                  </a:cxnLst>
                  <a:rect l="0" t="0" r="r" b="b"/>
                  <a:pathLst>
                    <a:path w="227" h="64">
                      <a:moveTo>
                        <a:pt x="7" y="64"/>
                      </a:moveTo>
                      <a:lnTo>
                        <a:pt x="227" y="29"/>
                      </a:lnTo>
                      <a:lnTo>
                        <a:pt x="221" y="0"/>
                      </a:lnTo>
                      <a:lnTo>
                        <a:pt x="0" y="33"/>
                      </a:lnTo>
                      <a:lnTo>
                        <a:pt x="7" y="64"/>
                      </a:lnTo>
                      <a:close/>
                    </a:path>
                  </a:pathLst>
                </a:custGeom>
                <a:solidFill>
                  <a:srgbClr val="E8D4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73" name="Freeform 853">
                  <a:extLst>
                    <a:ext uri="{FF2B5EF4-FFF2-40B4-BE49-F238E27FC236}">
                      <a16:creationId xmlns:a16="http://schemas.microsoft.com/office/drawing/2014/main" id="{2CC8D201-232D-7CC2-92B1-2208D1166C19}"/>
                    </a:ext>
                  </a:extLst>
                </p:cNvPr>
                <p:cNvSpPr>
                  <a:spLocks/>
                </p:cNvSpPr>
                <p:nvPr/>
              </p:nvSpPr>
              <p:spPr bwMode="auto">
                <a:xfrm>
                  <a:off x="1015" y="1859"/>
                  <a:ext cx="243" cy="382"/>
                </a:xfrm>
                <a:custGeom>
                  <a:avLst/>
                  <a:gdLst>
                    <a:gd name="T0" fmla="*/ 125 w 243"/>
                    <a:gd name="T1" fmla="*/ 0 h 382"/>
                    <a:gd name="T2" fmla="*/ 49 w 243"/>
                    <a:gd name="T3" fmla="*/ 12 h 382"/>
                    <a:gd name="T4" fmla="*/ 59 w 243"/>
                    <a:gd name="T5" fmla="*/ 85 h 382"/>
                    <a:gd name="T6" fmla="*/ 25 w 243"/>
                    <a:gd name="T7" fmla="*/ 90 h 382"/>
                    <a:gd name="T8" fmla="*/ 0 w 243"/>
                    <a:gd name="T9" fmla="*/ 119 h 382"/>
                    <a:gd name="T10" fmla="*/ 31 w 243"/>
                    <a:gd name="T11" fmla="*/ 318 h 382"/>
                    <a:gd name="T12" fmla="*/ 80 w 243"/>
                    <a:gd name="T13" fmla="*/ 382 h 382"/>
                    <a:gd name="T14" fmla="*/ 213 w 243"/>
                    <a:gd name="T15" fmla="*/ 361 h 382"/>
                    <a:gd name="T16" fmla="*/ 243 w 243"/>
                    <a:gd name="T17" fmla="*/ 284 h 382"/>
                    <a:gd name="T18" fmla="*/ 211 w 243"/>
                    <a:gd name="T19" fmla="*/ 82 h 382"/>
                    <a:gd name="T20" fmla="*/ 171 w 243"/>
                    <a:gd name="T21" fmla="*/ 66 h 382"/>
                    <a:gd name="T22" fmla="*/ 136 w 243"/>
                    <a:gd name="T23" fmla="*/ 72 h 382"/>
                    <a:gd name="T24" fmla="*/ 125 w 243"/>
                    <a:gd name="T25" fmla="*/ 0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3" h="382">
                      <a:moveTo>
                        <a:pt x="125" y="0"/>
                      </a:moveTo>
                      <a:lnTo>
                        <a:pt x="49" y="12"/>
                      </a:lnTo>
                      <a:lnTo>
                        <a:pt x="59" y="85"/>
                      </a:lnTo>
                      <a:lnTo>
                        <a:pt x="25" y="90"/>
                      </a:lnTo>
                      <a:lnTo>
                        <a:pt x="0" y="119"/>
                      </a:lnTo>
                      <a:lnTo>
                        <a:pt x="31" y="318"/>
                      </a:lnTo>
                      <a:lnTo>
                        <a:pt x="80" y="382"/>
                      </a:lnTo>
                      <a:lnTo>
                        <a:pt x="213" y="361"/>
                      </a:lnTo>
                      <a:lnTo>
                        <a:pt x="243" y="284"/>
                      </a:lnTo>
                      <a:lnTo>
                        <a:pt x="211" y="82"/>
                      </a:lnTo>
                      <a:lnTo>
                        <a:pt x="171" y="66"/>
                      </a:lnTo>
                      <a:lnTo>
                        <a:pt x="136" y="72"/>
                      </a:lnTo>
                      <a:lnTo>
                        <a:pt x="125" y="0"/>
                      </a:lnTo>
                      <a:close/>
                    </a:path>
                  </a:pathLst>
                </a:custGeom>
                <a:solidFill>
                  <a:srgbClr val="E8D4BF"/>
                </a:solidFill>
                <a:ln w="0">
                  <a:solidFill>
                    <a:srgbClr val="C0C0C0"/>
                  </a:solidFill>
                  <a:prstDash val="solid"/>
                  <a:round/>
                  <a:headEnd/>
                  <a:tailEnd/>
                </a:ln>
              </p:spPr>
              <p:txBody>
                <a:bodyPr/>
                <a:lstStyle/>
                <a:p>
                  <a:endParaRPr lang="en-GB"/>
                </a:p>
              </p:txBody>
            </p:sp>
            <p:sp>
              <p:nvSpPr>
                <p:cNvPr id="31574" name="Freeform 854">
                  <a:extLst>
                    <a:ext uri="{FF2B5EF4-FFF2-40B4-BE49-F238E27FC236}">
                      <a16:creationId xmlns:a16="http://schemas.microsoft.com/office/drawing/2014/main" id="{DB06FFCD-3D58-06EA-C500-3C73D889D737}"/>
                    </a:ext>
                  </a:extLst>
                </p:cNvPr>
                <p:cNvSpPr>
                  <a:spLocks/>
                </p:cNvSpPr>
                <p:nvPr/>
              </p:nvSpPr>
              <p:spPr bwMode="auto">
                <a:xfrm>
                  <a:off x="1185" y="2450"/>
                  <a:ext cx="39" cy="60"/>
                </a:xfrm>
                <a:custGeom>
                  <a:avLst/>
                  <a:gdLst>
                    <a:gd name="T0" fmla="*/ 9 w 39"/>
                    <a:gd name="T1" fmla="*/ 60 h 60"/>
                    <a:gd name="T2" fmla="*/ 39 w 39"/>
                    <a:gd name="T3" fmla="*/ 55 h 60"/>
                    <a:gd name="T4" fmla="*/ 31 w 39"/>
                    <a:gd name="T5" fmla="*/ 0 h 60"/>
                    <a:gd name="T6" fmla="*/ 0 w 39"/>
                    <a:gd name="T7" fmla="*/ 6 h 60"/>
                    <a:gd name="T8" fmla="*/ 9 w 39"/>
                    <a:gd name="T9" fmla="*/ 60 h 60"/>
                  </a:gdLst>
                  <a:ahLst/>
                  <a:cxnLst>
                    <a:cxn ang="0">
                      <a:pos x="T0" y="T1"/>
                    </a:cxn>
                    <a:cxn ang="0">
                      <a:pos x="T2" y="T3"/>
                    </a:cxn>
                    <a:cxn ang="0">
                      <a:pos x="T4" y="T5"/>
                    </a:cxn>
                    <a:cxn ang="0">
                      <a:pos x="T6" y="T7"/>
                    </a:cxn>
                    <a:cxn ang="0">
                      <a:pos x="T8" y="T9"/>
                    </a:cxn>
                  </a:cxnLst>
                  <a:rect l="0" t="0" r="r" b="b"/>
                  <a:pathLst>
                    <a:path w="39" h="60">
                      <a:moveTo>
                        <a:pt x="9" y="60"/>
                      </a:moveTo>
                      <a:lnTo>
                        <a:pt x="39" y="55"/>
                      </a:lnTo>
                      <a:lnTo>
                        <a:pt x="31" y="0"/>
                      </a:lnTo>
                      <a:lnTo>
                        <a:pt x="0" y="6"/>
                      </a:lnTo>
                      <a:lnTo>
                        <a:pt x="9" y="60"/>
                      </a:lnTo>
                      <a:close/>
                    </a:path>
                  </a:pathLst>
                </a:custGeom>
                <a:solidFill>
                  <a:srgbClr val="E8D4BF"/>
                </a:solidFill>
                <a:ln w="0">
                  <a:solidFill>
                    <a:srgbClr val="C0C0C0"/>
                  </a:solidFill>
                  <a:prstDash val="solid"/>
                  <a:round/>
                  <a:headEnd/>
                  <a:tailEnd/>
                </a:ln>
              </p:spPr>
              <p:txBody>
                <a:bodyPr/>
                <a:lstStyle/>
                <a:p>
                  <a:endParaRPr lang="en-GB"/>
                </a:p>
              </p:txBody>
            </p:sp>
          </p:grpSp>
          <p:grpSp>
            <p:nvGrpSpPr>
              <p:cNvPr id="31575" name="Group 855">
                <a:extLst>
                  <a:ext uri="{FF2B5EF4-FFF2-40B4-BE49-F238E27FC236}">
                    <a16:creationId xmlns:a16="http://schemas.microsoft.com/office/drawing/2014/main" id="{E06D3EDE-F6A0-DBE1-A2E3-70D11884925D}"/>
                  </a:ext>
                </a:extLst>
              </p:cNvPr>
              <p:cNvGrpSpPr>
                <a:grpSpLocks/>
              </p:cNvGrpSpPr>
              <p:nvPr/>
            </p:nvGrpSpPr>
            <p:grpSpPr bwMode="auto">
              <a:xfrm>
                <a:off x="684" y="3828"/>
                <a:ext cx="406" cy="277"/>
                <a:chOff x="799" y="2002"/>
                <a:chExt cx="584" cy="398"/>
              </a:xfrm>
            </p:grpSpPr>
            <p:sp>
              <p:nvSpPr>
                <p:cNvPr id="31576" name="Freeform 856">
                  <a:extLst>
                    <a:ext uri="{FF2B5EF4-FFF2-40B4-BE49-F238E27FC236}">
                      <a16:creationId xmlns:a16="http://schemas.microsoft.com/office/drawing/2014/main" id="{81788022-83A7-2603-CD8D-B83F209D2B29}"/>
                    </a:ext>
                  </a:extLst>
                </p:cNvPr>
                <p:cNvSpPr>
                  <a:spLocks/>
                </p:cNvSpPr>
                <p:nvPr/>
              </p:nvSpPr>
              <p:spPr bwMode="auto">
                <a:xfrm>
                  <a:off x="1163" y="2252"/>
                  <a:ext cx="213" cy="137"/>
                </a:xfrm>
                <a:custGeom>
                  <a:avLst/>
                  <a:gdLst>
                    <a:gd name="T0" fmla="*/ 208 w 213"/>
                    <a:gd name="T1" fmla="*/ 137 h 137"/>
                    <a:gd name="T2" fmla="*/ 213 w 213"/>
                    <a:gd name="T3" fmla="*/ 130 h 137"/>
                    <a:gd name="T4" fmla="*/ 5 w 213"/>
                    <a:gd name="T5" fmla="*/ 0 h 137"/>
                    <a:gd name="T6" fmla="*/ 0 w 213"/>
                    <a:gd name="T7" fmla="*/ 7 h 137"/>
                    <a:gd name="T8" fmla="*/ 208 w 213"/>
                    <a:gd name="T9" fmla="*/ 137 h 137"/>
                  </a:gdLst>
                  <a:ahLst/>
                  <a:cxnLst>
                    <a:cxn ang="0">
                      <a:pos x="T0" y="T1"/>
                    </a:cxn>
                    <a:cxn ang="0">
                      <a:pos x="T2" y="T3"/>
                    </a:cxn>
                    <a:cxn ang="0">
                      <a:pos x="T4" y="T5"/>
                    </a:cxn>
                    <a:cxn ang="0">
                      <a:pos x="T6" y="T7"/>
                    </a:cxn>
                    <a:cxn ang="0">
                      <a:pos x="T8" y="T9"/>
                    </a:cxn>
                  </a:cxnLst>
                  <a:rect l="0" t="0" r="r" b="b"/>
                  <a:pathLst>
                    <a:path w="213" h="137">
                      <a:moveTo>
                        <a:pt x="208" y="137"/>
                      </a:moveTo>
                      <a:lnTo>
                        <a:pt x="213" y="130"/>
                      </a:lnTo>
                      <a:lnTo>
                        <a:pt x="5" y="0"/>
                      </a:lnTo>
                      <a:lnTo>
                        <a:pt x="0" y="7"/>
                      </a:lnTo>
                      <a:lnTo>
                        <a:pt x="208" y="137"/>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77" name="Freeform 857">
                  <a:extLst>
                    <a:ext uri="{FF2B5EF4-FFF2-40B4-BE49-F238E27FC236}">
                      <a16:creationId xmlns:a16="http://schemas.microsoft.com/office/drawing/2014/main" id="{C09EB80B-F080-5438-0E1D-8145A432E4A1}"/>
                    </a:ext>
                  </a:extLst>
                </p:cNvPr>
                <p:cNvSpPr>
                  <a:spLocks/>
                </p:cNvSpPr>
                <p:nvPr/>
              </p:nvSpPr>
              <p:spPr bwMode="auto">
                <a:xfrm>
                  <a:off x="849" y="2164"/>
                  <a:ext cx="255" cy="170"/>
                </a:xfrm>
                <a:custGeom>
                  <a:avLst/>
                  <a:gdLst>
                    <a:gd name="T0" fmla="*/ 245 w 255"/>
                    <a:gd name="T1" fmla="*/ 170 h 170"/>
                    <a:gd name="T2" fmla="*/ 255 w 255"/>
                    <a:gd name="T3" fmla="*/ 153 h 170"/>
                    <a:gd name="T4" fmla="*/ 11 w 255"/>
                    <a:gd name="T5" fmla="*/ 0 h 170"/>
                    <a:gd name="T6" fmla="*/ 0 w 255"/>
                    <a:gd name="T7" fmla="*/ 17 h 170"/>
                    <a:gd name="T8" fmla="*/ 245 w 255"/>
                    <a:gd name="T9" fmla="*/ 170 h 170"/>
                  </a:gdLst>
                  <a:ahLst/>
                  <a:cxnLst>
                    <a:cxn ang="0">
                      <a:pos x="T0" y="T1"/>
                    </a:cxn>
                    <a:cxn ang="0">
                      <a:pos x="T2" y="T3"/>
                    </a:cxn>
                    <a:cxn ang="0">
                      <a:pos x="T4" y="T5"/>
                    </a:cxn>
                    <a:cxn ang="0">
                      <a:pos x="T6" y="T7"/>
                    </a:cxn>
                    <a:cxn ang="0">
                      <a:pos x="T8" y="T9"/>
                    </a:cxn>
                  </a:cxnLst>
                  <a:rect l="0" t="0" r="r" b="b"/>
                  <a:pathLst>
                    <a:path w="255" h="170">
                      <a:moveTo>
                        <a:pt x="245" y="170"/>
                      </a:moveTo>
                      <a:lnTo>
                        <a:pt x="255" y="153"/>
                      </a:lnTo>
                      <a:lnTo>
                        <a:pt x="11" y="0"/>
                      </a:lnTo>
                      <a:lnTo>
                        <a:pt x="0" y="17"/>
                      </a:lnTo>
                      <a:lnTo>
                        <a:pt x="245" y="17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78" name="Freeform 858">
                  <a:extLst>
                    <a:ext uri="{FF2B5EF4-FFF2-40B4-BE49-F238E27FC236}">
                      <a16:creationId xmlns:a16="http://schemas.microsoft.com/office/drawing/2014/main" id="{303310EF-3E29-A8A7-3383-B8A688B1A7D8}"/>
                    </a:ext>
                  </a:extLst>
                </p:cNvPr>
                <p:cNvSpPr>
                  <a:spLocks/>
                </p:cNvSpPr>
                <p:nvPr/>
              </p:nvSpPr>
              <p:spPr bwMode="auto">
                <a:xfrm>
                  <a:off x="952" y="2007"/>
                  <a:ext cx="255" cy="169"/>
                </a:xfrm>
                <a:custGeom>
                  <a:avLst/>
                  <a:gdLst>
                    <a:gd name="T0" fmla="*/ 244 w 255"/>
                    <a:gd name="T1" fmla="*/ 169 h 169"/>
                    <a:gd name="T2" fmla="*/ 255 w 255"/>
                    <a:gd name="T3" fmla="*/ 154 h 169"/>
                    <a:gd name="T4" fmla="*/ 10 w 255"/>
                    <a:gd name="T5" fmla="*/ 0 h 169"/>
                    <a:gd name="T6" fmla="*/ 0 w 255"/>
                    <a:gd name="T7" fmla="*/ 17 h 169"/>
                    <a:gd name="T8" fmla="*/ 244 w 255"/>
                    <a:gd name="T9" fmla="*/ 169 h 169"/>
                  </a:gdLst>
                  <a:ahLst/>
                  <a:cxnLst>
                    <a:cxn ang="0">
                      <a:pos x="T0" y="T1"/>
                    </a:cxn>
                    <a:cxn ang="0">
                      <a:pos x="T2" y="T3"/>
                    </a:cxn>
                    <a:cxn ang="0">
                      <a:pos x="T4" y="T5"/>
                    </a:cxn>
                    <a:cxn ang="0">
                      <a:pos x="T6" y="T7"/>
                    </a:cxn>
                    <a:cxn ang="0">
                      <a:pos x="T8" y="T9"/>
                    </a:cxn>
                  </a:cxnLst>
                  <a:rect l="0" t="0" r="r" b="b"/>
                  <a:pathLst>
                    <a:path w="255" h="169">
                      <a:moveTo>
                        <a:pt x="244" y="169"/>
                      </a:moveTo>
                      <a:lnTo>
                        <a:pt x="255" y="154"/>
                      </a:lnTo>
                      <a:lnTo>
                        <a:pt x="10" y="0"/>
                      </a:lnTo>
                      <a:lnTo>
                        <a:pt x="0" y="17"/>
                      </a:lnTo>
                      <a:lnTo>
                        <a:pt x="244" y="169"/>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79" name="Freeform 859">
                  <a:extLst>
                    <a:ext uri="{FF2B5EF4-FFF2-40B4-BE49-F238E27FC236}">
                      <a16:creationId xmlns:a16="http://schemas.microsoft.com/office/drawing/2014/main" id="{7725B5A4-3B75-7539-58A2-F1AC3FB3891A}"/>
                    </a:ext>
                  </a:extLst>
                </p:cNvPr>
                <p:cNvSpPr>
                  <a:spLocks/>
                </p:cNvSpPr>
                <p:nvPr/>
              </p:nvSpPr>
              <p:spPr bwMode="auto">
                <a:xfrm>
                  <a:off x="1091" y="2151"/>
                  <a:ext cx="145" cy="204"/>
                </a:xfrm>
                <a:custGeom>
                  <a:avLst/>
                  <a:gdLst>
                    <a:gd name="T0" fmla="*/ 28 w 145"/>
                    <a:gd name="T1" fmla="*/ 204 h 204"/>
                    <a:gd name="T2" fmla="*/ 145 w 145"/>
                    <a:gd name="T3" fmla="*/ 14 h 204"/>
                    <a:gd name="T4" fmla="*/ 119 w 145"/>
                    <a:gd name="T5" fmla="*/ 0 h 204"/>
                    <a:gd name="T6" fmla="*/ 0 w 145"/>
                    <a:gd name="T7" fmla="*/ 189 h 204"/>
                    <a:gd name="T8" fmla="*/ 28 w 145"/>
                    <a:gd name="T9" fmla="*/ 204 h 204"/>
                  </a:gdLst>
                  <a:ahLst/>
                  <a:cxnLst>
                    <a:cxn ang="0">
                      <a:pos x="T0" y="T1"/>
                    </a:cxn>
                    <a:cxn ang="0">
                      <a:pos x="T2" y="T3"/>
                    </a:cxn>
                    <a:cxn ang="0">
                      <a:pos x="T4" y="T5"/>
                    </a:cxn>
                    <a:cxn ang="0">
                      <a:pos x="T6" y="T7"/>
                    </a:cxn>
                    <a:cxn ang="0">
                      <a:pos x="T8" y="T9"/>
                    </a:cxn>
                  </a:cxnLst>
                  <a:rect l="0" t="0" r="r" b="b"/>
                  <a:pathLst>
                    <a:path w="145" h="204">
                      <a:moveTo>
                        <a:pt x="28" y="204"/>
                      </a:moveTo>
                      <a:lnTo>
                        <a:pt x="145" y="14"/>
                      </a:lnTo>
                      <a:lnTo>
                        <a:pt x="119" y="0"/>
                      </a:lnTo>
                      <a:lnTo>
                        <a:pt x="0" y="189"/>
                      </a:lnTo>
                      <a:lnTo>
                        <a:pt x="28" y="204"/>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80" name="Freeform 860">
                  <a:extLst>
                    <a:ext uri="{FF2B5EF4-FFF2-40B4-BE49-F238E27FC236}">
                      <a16:creationId xmlns:a16="http://schemas.microsoft.com/office/drawing/2014/main" id="{7B03D4FD-58C7-8CBA-A4DA-E0EE7E02E884}"/>
                    </a:ext>
                  </a:extLst>
                </p:cNvPr>
                <p:cNvSpPr>
                  <a:spLocks/>
                </p:cNvSpPr>
                <p:nvPr/>
              </p:nvSpPr>
              <p:spPr bwMode="auto">
                <a:xfrm>
                  <a:off x="799" y="2002"/>
                  <a:ext cx="371" cy="295"/>
                </a:xfrm>
                <a:custGeom>
                  <a:avLst/>
                  <a:gdLst>
                    <a:gd name="T0" fmla="*/ 41 w 371"/>
                    <a:gd name="T1" fmla="*/ 11 h 295"/>
                    <a:gd name="T2" fmla="*/ 0 w 371"/>
                    <a:gd name="T3" fmla="*/ 77 h 295"/>
                    <a:gd name="T4" fmla="*/ 62 w 371"/>
                    <a:gd name="T5" fmla="*/ 115 h 295"/>
                    <a:gd name="T6" fmla="*/ 43 w 371"/>
                    <a:gd name="T7" fmla="*/ 145 h 295"/>
                    <a:gd name="T8" fmla="*/ 49 w 371"/>
                    <a:gd name="T9" fmla="*/ 184 h 295"/>
                    <a:gd name="T10" fmla="*/ 219 w 371"/>
                    <a:gd name="T11" fmla="*/ 290 h 295"/>
                    <a:gd name="T12" fmla="*/ 299 w 371"/>
                    <a:gd name="T13" fmla="*/ 295 h 295"/>
                    <a:gd name="T14" fmla="*/ 371 w 371"/>
                    <a:gd name="T15" fmla="*/ 181 h 295"/>
                    <a:gd name="T16" fmla="*/ 332 w 371"/>
                    <a:gd name="T17" fmla="*/ 108 h 295"/>
                    <a:gd name="T18" fmla="*/ 159 w 371"/>
                    <a:gd name="T19" fmla="*/ 0 h 295"/>
                    <a:gd name="T20" fmla="*/ 121 w 371"/>
                    <a:gd name="T21" fmla="*/ 20 h 295"/>
                    <a:gd name="T22" fmla="*/ 102 w 371"/>
                    <a:gd name="T23" fmla="*/ 48 h 295"/>
                    <a:gd name="T24" fmla="*/ 41 w 371"/>
                    <a:gd name="T25" fmla="*/ 1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1" h="295">
                      <a:moveTo>
                        <a:pt x="41" y="11"/>
                      </a:moveTo>
                      <a:lnTo>
                        <a:pt x="0" y="77"/>
                      </a:lnTo>
                      <a:lnTo>
                        <a:pt x="62" y="115"/>
                      </a:lnTo>
                      <a:lnTo>
                        <a:pt x="43" y="145"/>
                      </a:lnTo>
                      <a:lnTo>
                        <a:pt x="49" y="184"/>
                      </a:lnTo>
                      <a:lnTo>
                        <a:pt x="219" y="290"/>
                      </a:lnTo>
                      <a:lnTo>
                        <a:pt x="299" y="295"/>
                      </a:lnTo>
                      <a:lnTo>
                        <a:pt x="371" y="181"/>
                      </a:lnTo>
                      <a:lnTo>
                        <a:pt x="332" y="108"/>
                      </a:lnTo>
                      <a:lnTo>
                        <a:pt x="159" y="0"/>
                      </a:lnTo>
                      <a:lnTo>
                        <a:pt x="121" y="20"/>
                      </a:lnTo>
                      <a:lnTo>
                        <a:pt x="102" y="48"/>
                      </a:lnTo>
                      <a:lnTo>
                        <a:pt x="41" y="11"/>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81" name="Freeform 861">
                  <a:extLst>
                    <a:ext uri="{FF2B5EF4-FFF2-40B4-BE49-F238E27FC236}">
                      <a16:creationId xmlns:a16="http://schemas.microsoft.com/office/drawing/2014/main" id="{4EB054D8-02AC-486F-016D-212B0E6827E0}"/>
                    </a:ext>
                  </a:extLst>
                </p:cNvPr>
                <p:cNvSpPr>
                  <a:spLocks/>
                </p:cNvSpPr>
                <p:nvPr/>
              </p:nvSpPr>
              <p:spPr bwMode="auto">
                <a:xfrm>
                  <a:off x="1320" y="2344"/>
                  <a:ext cx="63" cy="56"/>
                </a:xfrm>
                <a:custGeom>
                  <a:avLst/>
                  <a:gdLst>
                    <a:gd name="T0" fmla="*/ 46 w 63"/>
                    <a:gd name="T1" fmla="*/ 56 h 56"/>
                    <a:gd name="T2" fmla="*/ 63 w 63"/>
                    <a:gd name="T3" fmla="*/ 30 h 56"/>
                    <a:gd name="T4" fmla="*/ 17 w 63"/>
                    <a:gd name="T5" fmla="*/ 0 h 56"/>
                    <a:gd name="T6" fmla="*/ 0 w 63"/>
                    <a:gd name="T7" fmla="*/ 26 h 56"/>
                    <a:gd name="T8" fmla="*/ 46 w 63"/>
                    <a:gd name="T9" fmla="*/ 56 h 56"/>
                  </a:gdLst>
                  <a:ahLst/>
                  <a:cxnLst>
                    <a:cxn ang="0">
                      <a:pos x="T0" y="T1"/>
                    </a:cxn>
                    <a:cxn ang="0">
                      <a:pos x="T2" y="T3"/>
                    </a:cxn>
                    <a:cxn ang="0">
                      <a:pos x="T4" y="T5"/>
                    </a:cxn>
                    <a:cxn ang="0">
                      <a:pos x="T6" y="T7"/>
                    </a:cxn>
                    <a:cxn ang="0">
                      <a:pos x="T8" y="T9"/>
                    </a:cxn>
                  </a:cxnLst>
                  <a:rect l="0" t="0" r="r" b="b"/>
                  <a:pathLst>
                    <a:path w="63" h="56">
                      <a:moveTo>
                        <a:pt x="46" y="56"/>
                      </a:moveTo>
                      <a:lnTo>
                        <a:pt x="63" y="30"/>
                      </a:lnTo>
                      <a:lnTo>
                        <a:pt x="17" y="0"/>
                      </a:lnTo>
                      <a:lnTo>
                        <a:pt x="0" y="26"/>
                      </a:lnTo>
                      <a:lnTo>
                        <a:pt x="46" y="56"/>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582" name="Group 862">
                <a:extLst>
                  <a:ext uri="{FF2B5EF4-FFF2-40B4-BE49-F238E27FC236}">
                    <a16:creationId xmlns:a16="http://schemas.microsoft.com/office/drawing/2014/main" id="{1F259BA9-77E8-5E58-FA57-DC1D801F1788}"/>
                  </a:ext>
                </a:extLst>
              </p:cNvPr>
              <p:cNvGrpSpPr>
                <a:grpSpLocks/>
              </p:cNvGrpSpPr>
              <p:nvPr/>
            </p:nvGrpSpPr>
            <p:grpSpPr bwMode="auto">
              <a:xfrm>
                <a:off x="766" y="3930"/>
                <a:ext cx="454" cy="158"/>
                <a:chOff x="766" y="3930"/>
                <a:chExt cx="454" cy="158"/>
              </a:xfrm>
            </p:grpSpPr>
            <p:sp>
              <p:nvSpPr>
                <p:cNvPr id="31583" name="Rectangle 863">
                  <a:extLst>
                    <a:ext uri="{FF2B5EF4-FFF2-40B4-BE49-F238E27FC236}">
                      <a16:creationId xmlns:a16="http://schemas.microsoft.com/office/drawing/2014/main" id="{46CF5C98-34B5-32CE-CDF9-86D9E6C74B50}"/>
                    </a:ext>
                  </a:extLst>
                </p:cNvPr>
                <p:cNvSpPr>
                  <a:spLocks noChangeArrowheads="1"/>
                </p:cNvSpPr>
                <p:nvPr/>
              </p:nvSpPr>
              <p:spPr bwMode="auto">
                <a:xfrm>
                  <a:off x="767" y="4002"/>
                  <a:ext cx="170" cy="7"/>
                </a:xfrm>
                <a:prstGeom prst="rect">
                  <a:avLst/>
                </a:prstGeom>
                <a:solidFill>
                  <a:srgbClr val="000000"/>
                </a:solidFill>
                <a:ln w="0">
                  <a:solidFill>
                    <a:srgbClr val="000000"/>
                  </a:solidFill>
                  <a:miter lim="800000"/>
                  <a:headEnd/>
                  <a:tailEnd/>
                </a:ln>
              </p:spPr>
              <p:txBody>
                <a:bodyPr/>
                <a:lstStyle/>
                <a:p>
                  <a:endParaRPr lang="en-GB"/>
                </a:p>
              </p:txBody>
            </p:sp>
            <p:sp>
              <p:nvSpPr>
                <p:cNvPr id="31584" name="Rectangle 864">
                  <a:extLst>
                    <a:ext uri="{FF2B5EF4-FFF2-40B4-BE49-F238E27FC236}">
                      <a16:creationId xmlns:a16="http://schemas.microsoft.com/office/drawing/2014/main" id="{A197967F-4FD6-5BC2-06E8-6BF4E3A52247}"/>
                    </a:ext>
                  </a:extLst>
                </p:cNvPr>
                <p:cNvSpPr>
                  <a:spLocks noChangeArrowheads="1"/>
                </p:cNvSpPr>
                <p:nvPr/>
              </p:nvSpPr>
              <p:spPr bwMode="auto">
                <a:xfrm>
                  <a:off x="951" y="3936"/>
                  <a:ext cx="200" cy="13"/>
                </a:xfrm>
                <a:prstGeom prst="rect">
                  <a:avLst/>
                </a:prstGeom>
                <a:solidFill>
                  <a:srgbClr val="C0C0C0"/>
                </a:solidFill>
                <a:ln w="0">
                  <a:solidFill>
                    <a:srgbClr val="C0C0C0"/>
                  </a:solidFill>
                  <a:miter lim="800000"/>
                  <a:headEnd/>
                  <a:tailEnd/>
                </a:ln>
              </p:spPr>
              <p:txBody>
                <a:bodyPr/>
                <a:lstStyle/>
                <a:p>
                  <a:endParaRPr lang="en-GB"/>
                </a:p>
              </p:txBody>
            </p:sp>
            <p:sp>
              <p:nvSpPr>
                <p:cNvPr id="31585" name="Rectangle 865">
                  <a:extLst>
                    <a:ext uri="{FF2B5EF4-FFF2-40B4-BE49-F238E27FC236}">
                      <a16:creationId xmlns:a16="http://schemas.microsoft.com/office/drawing/2014/main" id="{1132E439-2C01-E352-BD09-A689B52C0BC7}"/>
                    </a:ext>
                  </a:extLst>
                </p:cNvPr>
                <p:cNvSpPr>
                  <a:spLocks noChangeArrowheads="1"/>
                </p:cNvSpPr>
                <p:nvPr/>
              </p:nvSpPr>
              <p:spPr bwMode="auto">
                <a:xfrm>
                  <a:off x="949" y="4067"/>
                  <a:ext cx="199" cy="13"/>
                </a:xfrm>
                <a:prstGeom prst="rect">
                  <a:avLst/>
                </a:prstGeom>
                <a:solidFill>
                  <a:srgbClr val="C0C0C0"/>
                </a:solidFill>
                <a:ln w="0">
                  <a:solidFill>
                    <a:srgbClr val="C0C0C0"/>
                  </a:solidFill>
                  <a:miter lim="800000"/>
                  <a:headEnd/>
                  <a:tailEnd/>
                </a:ln>
              </p:spPr>
              <p:txBody>
                <a:bodyPr/>
                <a:lstStyle/>
                <a:p>
                  <a:endParaRPr lang="en-GB"/>
                </a:p>
              </p:txBody>
            </p:sp>
            <p:sp>
              <p:nvSpPr>
                <p:cNvPr id="31586" name="Freeform 866">
                  <a:extLst>
                    <a:ext uri="{FF2B5EF4-FFF2-40B4-BE49-F238E27FC236}">
                      <a16:creationId xmlns:a16="http://schemas.microsoft.com/office/drawing/2014/main" id="{698AF670-63F5-6026-62BC-33DBC5A03AD3}"/>
                    </a:ext>
                  </a:extLst>
                </p:cNvPr>
                <p:cNvSpPr>
                  <a:spLocks/>
                </p:cNvSpPr>
                <p:nvPr/>
              </p:nvSpPr>
              <p:spPr bwMode="auto">
                <a:xfrm>
                  <a:off x="929" y="3930"/>
                  <a:ext cx="22" cy="158"/>
                </a:xfrm>
                <a:custGeom>
                  <a:avLst/>
                  <a:gdLst>
                    <a:gd name="T0" fmla="*/ 0 w 31"/>
                    <a:gd name="T1" fmla="*/ 3 h 227"/>
                    <a:gd name="T2" fmla="*/ 0 w 31"/>
                    <a:gd name="T3" fmla="*/ 227 h 227"/>
                    <a:gd name="T4" fmla="*/ 30 w 31"/>
                    <a:gd name="T5" fmla="*/ 225 h 227"/>
                    <a:gd name="T6" fmla="*/ 31 w 31"/>
                    <a:gd name="T7" fmla="*/ 0 h 227"/>
                    <a:gd name="T8" fmla="*/ 0 w 31"/>
                    <a:gd name="T9" fmla="*/ 3 h 227"/>
                  </a:gdLst>
                  <a:ahLst/>
                  <a:cxnLst>
                    <a:cxn ang="0">
                      <a:pos x="T0" y="T1"/>
                    </a:cxn>
                    <a:cxn ang="0">
                      <a:pos x="T2" y="T3"/>
                    </a:cxn>
                    <a:cxn ang="0">
                      <a:pos x="T4" y="T5"/>
                    </a:cxn>
                    <a:cxn ang="0">
                      <a:pos x="T6" y="T7"/>
                    </a:cxn>
                    <a:cxn ang="0">
                      <a:pos x="T8" y="T9"/>
                    </a:cxn>
                  </a:cxnLst>
                  <a:rect l="0" t="0" r="r" b="b"/>
                  <a:pathLst>
                    <a:path w="31" h="227">
                      <a:moveTo>
                        <a:pt x="0" y="3"/>
                      </a:moveTo>
                      <a:lnTo>
                        <a:pt x="0" y="227"/>
                      </a:lnTo>
                      <a:lnTo>
                        <a:pt x="30" y="225"/>
                      </a:lnTo>
                      <a:lnTo>
                        <a:pt x="3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87" name="Rectangle 867">
                  <a:extLst>
                    <a:ext uri="{FF2B5EF4-FFF2-40B4-BE49-F238E27FC236}">
                      <a16:creationId xmlns:a16="http://schemas.microsoft.com/office/drawing/2014/main" id="{715F0CBA-5447-3C3F-A06A-64D1EF79EE08}"/>
                    </a:ext>
                  </a:extLst>
                </p:cNvPr>
                <p:cNvSpPr>
                  <a:spLocks noChangeArrowheads="1"/>
                </p:cNvSpPr>
                <p:nvPr/>
              </p:nvSpPr>
              <p:spPr bwMode="auto">
                <a:xfrm>
                  <a:off x="766" y="3998"/>
                  <a:ext cx="38" cy="21"/>
                </a:xfrm>
                <a:prstGeom prst="rect">
                  <a:avLst/>
                </a:prstGeom>
                <a:solidFill>
                  <a:srgbClr val="000000"/>
                </a:solidFill>
                <a:ln w="0">
                  <a:solidFill>
                    <a:srgbClr val="000000"/>
                  </a:solidFill>
                  <a:miter lim="800000"/>
                  <a:headEnd/>
                  <a:tailEnd/>
                </a:ln>
              </p:spPr>
              <p:txBody>
                <a:bodyPr/>
                <a:lstStyle/>
                <a:p>
                  <a:endParaRPr lang="en-GB"/>
                </a:p>
              </p:txBody>
            </p:sp>
            <p:grpSp>
              <p:nvGrpSpPr>
                <p:cNvPr id="31588" name="Group 868">
                  <a:extLst>
                    <a:ext uri="{FF2B5EF4-FFF2-40B4-BE49-F238E27FC236}">
                      <a16:creationId xmlns:a16="http://schemas.microsoft.com/office/drawing/2014/main" id="{8F21C750-DF83-EC31-E74D-7AC4607D5126}"/>
                    </a:ext>
                  </a:extLst>
                </p:cNvPr>
                <p:cNvGrpSpPr>
                  <a:grpSpLocks/>
                </p:cNvGrpSpPr>
                <p:nvPr/>
              </p:nvGrpSpPr>
              <p:grpSpPr bwMode="auto">
                <a:xfrm>
                  <a:off x="963" y="3933"/>
                  <a:ext cx="257" cy="149"/>
                  <a:chOff x="963" y="3933"/>
                  <a:chExt cx="257" cy="149"/>
                </a:xfrm>
              </p:grpSpPr>
              <p:sp>
                <p:nvSpPr>
                  <p:cNvPr id="31589" name="Freeform 869">
                    <a:extLst>
                      <a:ext uri="{FF2B5EF4-FFF2-40B4-BE49-F238E27FC236}">
                        <a16:creationId xmlns:a16="http://schemas.microsoft.com/office/drawing/2014/main" id="{099FA487-904A-0128-7820-FD7866FF5242}"/>
                      </a:ext>
                    </a:extLst>
                  </p:cNvPr>
                  <p:cNvSpPr>
                    <a:spLocks/>
                  </p:cNvSpPr>
                  <p:nvPr/>
                </p:nvSpPr>
                <p:spPr bwMode="auto">
                  <a:xfrm>
                    <a:off x="963" y="3933"/>
                    <a:ext cx="257" cy="149"/>
                  </a:xfrm>
                  <a:custGeom>
                    <a:avLst/>
                    <a:gdLst>
                      <a:gd name="T0" fmla="*/ 370 w 370"/>
                      <a:gd name="T1" fmla="*/ 142 h 214"/>
                      <a:gd name="T2" fmla="*/ 370 w 370"/>
                      <a:gd name="T3" fmla="*/ 64 h 214"/>
                      <a:gd name="T4" fmla="*/ 297 w 370"/>
                      <a:gd name="T5" fmla="*/ 64 h 214"/>
                      <a:gd name="T6" fmla="*/ 297 w 370"/>
                      <a:gd name="T7" fmla="*/ 28 h 214"/>
                      <a:gd name="T8" fmla="*/ 272 w 370"/>
                      <a:gd name="T9" fmla="*/ 0 h 214"/>
                      <a:gd name="T10" fmla="*/ 71 w 370"/>
                      <a:gd name="T11" fmla="*/ 0 h 214"/>
                      <a:gd name="T12" fmla="*/ 0 w 370"/>
                      <a:gd name="T13" fmla="*/ 38 h 214"/>
                      <a:gd name="T14" fmla="*/ 0 w 370"/>
                      <a:gd name="T15" fmla="*/ 172 h 214"/>
                      <a:gd name="T16" fmla="*/ 72 w 370"/>
                      <a:gd name="T17" fmla="*/ 214 h 214"/>
                      <a:gd name="T18" fmla="*/ 275 w 370"/>
                      <a:gd name="T19" fmla="*/ 214 h 214"/>
                      <a:gd name="T20" fmla="*/ 298 w 370"/>
                      <a:gd name="T21" fmla="*/ 177 h 214"/>
                      <a:gd name="T22" fmla="*/ 298 w 370"/>
                      <a:gd name="T23" fmla="*/ 142 h 214"/>
                      <a:gd name="T24" fmla="*/ 370 w 370"/>
                      <a:gd name="T25" fmla="*/ 142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0" h="214">
                        <a:moveTo>
                          <a:pt x="370" y="142"/>
                        </a:moveTo>
                        <a:lnTo>
                          <a:pt x="370" y="64"/>
                        </a:lnTo>
                        <a:lnTo>
                          <a:pt x="297" y="64"/>
                        </a:lnTo>
                        <a:lnTo>
                          <a:pt x="297" y="28"/>
                        </a:lnTo>
                        <a:lnTo>
                          <a:pt x="272" y="0"/>
                        </a:lnTo>
                        <a:lnTo>
                          <a:pt x="71" y="0"/>
                        </a:lnTo>
                        <a:lnTo>
                          <a:pt x="0" y="38"/>
                        </a:lnTo>
                        <a:lnTo>
                          <a:pt x="0" y="172"/>
                        </a:lnTo>
                        <a:lnTo>
                          <a:pt x="72" y="214"/>
                        </a:lnTo>
                        <a:lnTo>
                          <a:pt x="275" y="214"/>
                        </a:lnTo>
                        <a:lnTo>
                          <a:pt x="298" y="177"/>
                        </a:lnTo>
                        <a:lnTo>
                          <a:pt x="298" y="142"/>
                        </a:lnTo>
                        <a:lnTo>
                          <a:pt x="370" y="142"/>
                        </a:lnTo>
                        <a:close/>
                      </a:path>
                    </a:pathLst>
                  </a:custGeom>
                  <a:solidFill>
                    <a:srgbClr val="FFFFFF"/>
                  </a:solidFill>
                  <a:ln w="0">
                    <a:solidFill>
                      <a:srgbClr val="000000"/>
                    </a:solidFill>
                    <a:prstDash val="solid"/>
                    <a:round/>
                    <a:headEnd/>
                    <a:tailEnd/>
                  </a:ln>
                </p:spPr>
                <p:txBody>
                  <a:bodyPr/>
                  <a:lstStyle/>
                  <a:p>
                    <a:endParaRPr lang="en-GB"/>
                  </a:p>
                </p:txBody>
              </p:sp>
              <p:sp>
                <p:nvSpPr>
                  <p:cNvPr id="31590" name="Line 870">
                    <a:extLst>
                      <a:ext uri="{FF2B5EF4-FFF2-40B4-BE49-F238E27FC236}">
                        <a16:creationId xmlns:a16="http://schemas.microsoft.com/office/drawing/2014/main" id="{FE7431E4-703F-8ABB-A51E-C3129215950C}"/>
                      </a:ext>
                    </a:extLst>
                  </p:cNvPr>
                  <p:cNvSpPr>
                    <a:spLocks noChangeShapeType="1"/>
                  </p:cNvSpPr>
                  <p:nvPr/>
                </p:nvSpPr>
                <p:spPr bwMode="auto">
                  <a:xfrm flipV="1">
                    <a:off x="965" y="3956"/>
                    <a:ext cx="205"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91" name="Line 871">
                    <a:extLst>
                      <a:ext uri="{FF2B5EF4-FFF2-40B4-BE49-F238E27FC236}">
                        <a16:creationId xmlns:a16="http://schemas.microsoft.com/office/drawing/2014/main" id="{90AB81F5-0F2C-4E40-4D76-47A87AD8DDC4}"/>
                      </a:ext>
                    </a:extLst>
                  </p:cNvPr>
                  <p:cNvSpPr>
                    <a:spLocks noChangeShapeType="1"/>
                  </p:cNvSpPr>
                  <p:nvPr/>
                </p:nvSpPr>
                <p:spPr bwMode="auto">
                  <a:xfrm flipH="1" flipV="1">
                    <a:off x="965" y="3963"/>
                    <a:ext cx="205" cy="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grpSp>
        <p:nvGrpSpPr>
          <p:cNvPr id="31592" name="Group 872">
            <a:extLst>
              <a:ext uri="{FF2B5EF4-FFF2-40B4-BE49-F238E27FC236}">
                <a16:creationId xmlns:a16="http://schemas.microsoft.com/office/drawing/2014/main" id="{6C69EC4E-0626-22BF-C445-C4A5B0684250}"/>
              </a:ext>
            </a:extLst>
          </p:cNvPr>
          <p:cNvGrpSpPr>
            <a:grpSpLocks/>
          </p:cNvGrpSpPr>
          <p:nvPr/>
        </p:nvGrpSpPr>
        <p:grpSpPr bwMode="auto">
          <a:xfrm>
            <a:off x="2797175" y="6545263"/>
            <a:ext cx="1055688" cy="1277937"/>
            <a:chOff x="1466" y="4131"/>
            <a:chExt cx="665" cy="805"/>
          </a:xfrm>
        </p:grpSpPr>
        <p:grpSp>
          <p:nvGrpSpPr>
            <p:cNvPr id="31593" name="Group 873">
              <a:extLst>
                <a:ext uri="{FF2B5EF4-FFF2-40B4-BE49-F238E27FC236}">
                  <a16:creationId xmlns:a16="http://schemas.microsoft.com/office/drawing/2014/main" id="{6D243BD5-2285-D440-4737-673559CC920D}"/>
                </a:ext>
              </a:extLst>
            </p:cNvPr>
            <p:cNvGrpSpPr>
              <a:grpSpLocks/>
            </p:cNvGrpSpPr>
            <p:nvPr/>
          </p:nvGrpSpPr>
          <p:grpSpPr bwMode="auto">
            <a:xfrm>
              <a:off x="1466" y="4288"/>
              <a:ext cx="665" cy="648"/>
              <a:chOff x="1370" y="4224"/>
              <a:chExt cx="665" cy="648"/>
            </a:xfrm>
          </p:grpSpPr>
          <p:grpSp>
            <p:nvGrpSpPr>
              <p:cNvPr id="31594" name="Group 874">
                <a:extLst>
                  <a:ext uri="{FF2B5EF4-FFF2-40B4-BE49-F238E27FC236}">
                    <a16:creationId xmlns:a16="http://schemas.microsoft.com/office/drawing/2014/main" id="{7BC6B903-4749-5B25-D384-747781823EF2}"/>
                  </a:ext>
                </a:extLst>
              </p:cNvPr>
              <p:cNvGrpSpPr>
                <a:grpSpLocks/>
              </p:cNvGrpSpPr>
              <p:nvPr/>
            </p:nvGrpSpPr>
            <p:grpSpPr bwMode="auto">
              <a:xfrm>
                <a:off x="1536" y="4224"/>
                <a:ext cx="499" cy="627"/>
                <a:chOff x="-499" y="3360"/>
                <a:chExt cx="499" cy="627"/>
              </a:xfrm>
            </p:grpSpPr>
            <p:sp>
              <p:nvSpPr>
                <p:cNvPr id="31595" name="Freeform 875">
                  <a:extLst>
                    <a:ext uri="{FF2B5EF4-FFF2-40B4-BE49-F238E27FC236}">
                      <a16:creationId xmlns:a16="http://schemas.microsoft.com/office/drawing/2014/main" id="{44AA9CE8-E1F9-1B37-1A68-BC2D508768D7}"/>
                    </a:ext>
                  </a:extLst>
                </p:cNvPr>
                <p:cNvSpPr>
                  <a:spLocks/>
                </p:cNvSpPr>
                <p:nvPr/>
              </p:nvSpPr>
              <p:spPr bwMode="auto">
                <a:xfrm>
                  <a:off x="-294" y="3504"/>
                  <a:ext cx="294" cy="228"/>
                </a:xfrm>
                <a:custGeom>
                  <a:avLst/>
                  <a:gdLst>
                    <a:gd name="T0" fmla="*/ 294 w 294"/>
                    <a:gd name="T1" fmla="*/ 55 h 228"/>
                    <a:gd name="T2" fmla="*/ 262 w 294"/>
                    <a:gd name="T3" fmla="*/ 3 h 228"/>
                    <a:gd name="T4" fmla="*/ 212 w 294"/>
                    <a:gd name="T5" fmla="*/ 32 h 228"/>
                    <a:gd name="T6" fmla="*/ 201 w 294"/>
                    <a:gd name="T7" fmla="*/ 16 h 228"/>
                    <a:gd name="T8" fmla="*/ 168 w 294"/>
                    <a:gd name="T9" fmla="*/ 0 h 228"/>
                    <a:gd name="T10" fmla="*/ 33 w 294"/>
                    <a:gd name="T11" fmla="*/ 81 h 228"/>
                    <a:gd name="T12" fmla="*/ 0 w 294"/>
                    <a:gd name="T13" fmla="*/ 135 h 228"/>
                    <a:gd name="T14" fmla="*/ 54 w 294"/>
                    <a:gd name="T15" fmla="*/ 228 h 228"/>
                    <a:gd name="T16" fmla="*/ 120 w 294"/>
                    <a:gd name="T17" fmla="*/ 225 h 228"/>
                    <a:gd name="T18" fmla="*/ 255 w 294"/>
                    <a:gd name="T19" fmla="*/ 144 h 228"/>
                    <a:gd name="T20" fmla="*/ 255 w 294"/>
                    <a:gd name="T21" fmla="*/ 106 h 228"/>
                    <a:gd name="T22" fmla="*/ 243 w 294"/>
                    <a:gd name="T23" fmla="*/ 87 h 228"/>
                    <a:gd name="T24" fmla="*/ 294 w 294"/>
                    <a:gd name="T25" fmla="*/ 5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4" h="228">
                      <a:moveTo>
                        <a:pt x="294" y="55"/>
                      </a:moveTo>
                      <a:lnTo>
                        <a:pt x="262" y="3"/>
                      </a:lnTo>
                      <a:lnTo>
                        <a:pt x="212" y="32"/>
                      </a:lnTo>
                      <a:lnTo>
                        <a:pt x="201" y="16"/>
                      </a:lnTo>
                      <a:lnTo>
                        <a:pt x="168" y="0"/>
                      </a:lnTo>
                      <a:lnTo>
                        <a:pt x="33" y="81"/>
                      </a:lnTo>
                      <a:lnTo>
                        <a:pt x="0" y="135"/>
                      </a:lnTo>
                      <a:lnTo>
                        <a:pt x="54" y="228"/>
                      </a:lnTo>
                      <a:lnTo>
                        <a:pt x="120" y="225"/>
                      </a:lnTo>
                      <a:lnTo>
                        <a:pt x="255" y="144"/>
                      </a:lnTo>
                      <a:lnTo>
                        <a:pt x="255" y="106"/>
                      </a:lnTo>
                      <a:lnTo>
                        <a:pt x="243" y="87"/>
                      </a:lnTo>
                      <a:lnTo>
                        <a:pt x="294" y="55"/>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596" name="Freeform 876">
                  <a:extLst>
                    <a:ext uri="{FF2B5EF4-FFF2-40B4-BE49-F238E27FC236}">
                      <a16:creationId xmlns:a16="http://schemas.microsoft.com/office/drawing/2014/main" id="{975044F7-8C5F-2C58-0D2D-204BF5179114}"/>
                    </a:ext>
                  </a:extLst>
                </p:cNvPr>
                <p:cNvSpPr>
                  <a:spLocks/>
                </p:cNvSpPr>
                <p:nvPr/>
              </p:nvSpPr>
              <p:spPr bwMode="auto">
                <a:xfrm>
                  <a:off x="-411" y="3468"/>
                  <a:ext cx="190" cy="304"/>
                </a:xfrm>
                <a:custGeom>
                  <a:avLst/>
                  <a:gdLst>
                    <a:gd name="T0" fmla="*/ 0 w 190"/>
                    <a:gd name="T1" fmla="*/ 9 h 304"/>
                    <a:gd name="T2" fmla="*/ 174 w 190"/>
                    <a:gd name="T3" fmla="*/ 304 h 304"/>
                    <a:gd name="T4" fmla="*/ 190 w 190"/>
                    <a:gd name="T5" fmla="*/ 295 h 304"/>
                    <a:gd name="T6" fmla="*/ 15 w 190"/>
                    <a:gd name="T7" fmla="*/ 0 h 304"/>
                    <a:gd name="T8" fmla="*/ 0 w 190"/>
                    <a:gd name="T9" fmla="*/ 9 h 304"/>
                  </a:gdLst>
                  <a:ahLst/>
                  <a:cxnLst>
                    <a:cxn ang="0">
                      <a:pos x="T0" y="T1"/>
                    </a:cxn>
                    <a:cxn ang="0">
                      <a:pos x="T2" y="T3"/>
                    </a:cxn>
                    <a:cxn ang="0">
                      <a:pos x="T4" y="T5"/>
                    </a:cxn>
                    <a:cxn ang="0">
                      <a:pos x="T6" y="T7"/>
                    </a:cxn>
                    <a:cxn ang="0">
                      <a:pos x="T8" y="T9"/>
                    </a:cxn>
                  </a:cxnLst>
                  <a:rect l="0" t="0" r="r" b="b"/>
                  <a:pathLst>
                    <a:path w="190" h="304">
                      <a:moveTo>
                        <a:pt x="0" y="9"/>
                      </a:moveTo>
                      <a:lnTo>
                        <a:pt x="174" y="304"/>
                      </a:lnTo>
                      <a:lnTo>
                        <a:pt x="190" y="295"/>
                      </a:lnTo>
                      <a:lnTo>
                        <a:pt x="15"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97" name="Freeform 877">
                  <a:extLst>
                    <a:ext uri="{FF2B5EF4-FFF2-40B4-BE49-F238E27FC236}">
                      <a16:creationId xmlns:a16="http://schemas.microsoft.com/office/drawing/2014/main" id="{28E9D08C-AFFB-90D3-5CA0-9A8A91E9F19F}"/>
                    </a:ext>
                  </a:extLst>
                </p:cNvPr>
                <p:cNvSpPr>
                  <a:spLocks/>
                </p:cNvSpPr>
                <p:nvPr/>
              </p:nvSpPr>
              <p:spPr bwMode="auto">
                <a:xfrm>
                  <a:off x="-489" y="3621"/>
                  <a:ext cx="175" cy="125"/>
                </a:xfrm>
                <a:custGeom>
                  <a:avLst/>
                  <a:gdLst>
                    <a:gd name="T0" fmla="*/ 175 w 175"/>
                    <a:gd name="T1" fmla="*/ 17 h 125"/>
                    <a:gd name="T2" fmla="*/ 11 w 175"/>
                    <a:gd name="T3" fmla="*/ 125 h 125"/>
                    <a:gd name="T4" fmla="*/ 0 w 175"/>
                    <a:gd name="T5" fmla="*/ 108 h 125"/>
                    <a:gd name="T6" fmla="*/ 163 w 175"/>
                    <a:gd name="T7" fmla="*/ 0 h 125"/>
                    <a:gd name="T8" fmla="*/ 175 w 175"/>
                    <a:gd name="T9" fmla="*/ 17 h 125"/>
                  </a:gdLst>
                  <a:ahLst/>
                  <a:cxnLst>
                    <a:cxn ang="0">
                      <a:pos x="T0" y="T1"/>
                    </a:cxn>
                    <a:cxn ang="0">
                      <a:pos x="T2" y="T3"/>
                    </a:cxn>
                    <a:cxn ang="0">
                      <a:pos x="T4" y="T5"/>
                    </a:cxn>
                    <a:cxn ang="0">
                      <a:pos x="T6" y="T7"/>
                    </a:cxn>
                    <a:cxn ang="0">
                      <a:pos x="T8" y="T9"/>
                    </a:cxn>
                  </a:cxnLst>
                  <a:rect l="0" t="0" r="r" b="b"/>
                  <a:pathLst>
                    <a:path w="175" h="125">
                      <a:moveTo>
                        <a:pt x="175" y="17"/>
                      </a:moveTo>
                      <a:lnTo>
                        <a:pt x="11" y="125"/>
                      </a:lnTo>
                      <a:lnTo>
                        <a:pt x="0" y="108"/>
                      </a:lnTo>
                      <a:lnTo>
                        <a:pt x="163" y="0"/>
                      </a:lnTo>
                      <a:lnTo>
                        <a:pt x="175"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98" name="Freeform 878">
                  <a:extLst>
                    <a:ext uri="{FF2B5EF4-FFF2-40B4-BE49-F238E27FC236}">
                      <a16:creationId xmlns:a16="http://schemas.microsoft.com/office/drawing/2014/main" id="{BA46A042-9119-9073-B3D5-91EDBFD8B158}"/>
                    </a:ext>
                  </a:extLst>
                </p:cNvPr>
                <p:cNvSpPr>
                  <a:spLocks/>
                </p:cNvSpPr>
                <p:nvPr/>
              </p:nvSpPr>
              <p:spPr bwMode="auto">
                <a:xfrm>
                  <a:off x="-499" y="3669"/>
                  <a:ext cx="93" cy="100"/>
                </a:xfrm>
                <a:custGeom>
                  <a:avLst/>
                  <a:gdLst>
                    <a:gd name="T0" fmla="*/ 93 w 93"/>
                    <a:gd name="T1" fmla="*/ 61 h 100"/>
                    <a:gd name="T2" fmla="*/ 42 w 93"/>
                    <a:gd name="T3" fmla="*/ 100 h 100"/>
                    <a:gd name="T4" fmla="*/ 0 w 93"/>
                    <a:gd name="T5" fmla="*/ 39 h 100"/>
                    <a:gd name="T6" fmla="*/ 51 w 93"/>
                    <a:gd name="T7" fmla="*/ 0 h 100"/>
                    <a:gd name="T8" fmla="*/ 93 w 93"/>
                    <a:gd name="T9" fmla="*/ 61 h 100"/>
                  </a:gdLst>
                  <a:ahLst/>
                  <a:cxnLst>
                    <a:cxn ang="0">
                      <a:pos x="T0" y="T1"/>
                    </a:cxn>
                    <a:cxn ang="0">
                      <a:pos x="T2" y="T3"/>
                    </a:cxn>
                    <a:cxn ang="0">
                      <a:pos x="T4" y="T5"/>
                    </a:cxn>
                    <a:cxn ang="0">
                      <a:pos x="T6" y="T7"/>
                    </a:cxn>
                    <a:cxn ang="0">
                      <a:pos x="T8" y="T9"/>
                    </a:cxn>
                  </a:cxnLst>
                  <a:rect l="0" t="0" r="r" b="b"/>
                  <a:pathLst>
                    <a:path w="93" h="100">
                      <a:moveTo>
                        <a:pt x="93" y="61"/>
                      </a:moveTo>
                      <a:lnTo>
                        <a:pt x="42" y="100"/>
                      </a:lnTo>
                      <a:lnTo>
                        <a:pt x="0" y="39"/>
                      </a:lnTo>
                      <a:lnTo>
                        <a:pt x="51" y="0"/>
                      </a:lnTo>
                      <a:lnTo>
                        <a:pt x="93"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599" name="Freeform 879">
                  <a:extLst>
                    <a:ext uri="{FF2B5EF4-FFF2-40B4-BE49-F238E27FC236}">
                      <a16:creationId xmlns:a16="http://schemas.microsoft.com/office/drawing/2014/main" id="{11880767-DC17-1006-137C-5A28A384FB3A}"/>
                    </a:ext>
                  </a:extLst>
                </p:cNvPr>
                <p:cNvSpPr>
                  <a:spLocks/>
                </p:cNvSpPr>
                <p:nvPr/>
              </p:nvSpPr>
              <p:spPr bwMode="auto">
                <a:xfrm>
                  <a:off x="-382" y="3360"/>
                  <a:ext cx="293" cy="229"/>
                </a:xfrm>
                <a:custGeom>
                  <a:avLst/>
                  <a:gdLst>
                    <a:gd name="T0" fmla="*/ 293 w 293"/>
                    <a:gd name="T1" fmla="*/ 52 h 229"/>
                    <a:gd name="T2" fmla="*/ 260 w 293"/>
                    <a:gd name="T3" fmla="*/ 1 h 229"/>
                    <a:gd name="T4" fmla="*/ 210 w 293"/>
                    <a:gd name="T5" fmla="*/ 31 h 229"/>
                    <a:gd name="T6" fmla="*/ 199 w 293"/>
                    <a:gd name="T7" fmla="*/ 15 h 229"/>
                    <a:gd name="T8" fmla="*/ 166 w 293"/>
                    <a:gd name="T9" fmla="*/ 0 h 229"/>
                    <a:gd name="T10" fmla="*/ 32 w 293"/>
                    <a:gd name="T11" fmla="*/ 82 h 229"/>
                    <a:gd name="T12" fmla="*/ 0 w 293"/>
                    <a:gd name="T13" fmla="*/ 138 h 229"/>
                    <a:gd name="T14" fmla="*/ 55 w 293"/>
                    <a:gd name="T15" fmla="*/ 229 h 229"/>
                    <a:gd name="T16" fmla="*/ 121 w 293"/>
                    <a:gd name="T17" fmla="*/ 225 h 229"/>
                    <a:gd name="T18" fmla="*/ 256 w 293"/>
                    <a:gd name="T19" fmla="*/ 141 h 229"/>
                    <a:gd name="T20" fmla="*/ 256 w 293"/>
                    <a:gd name="T21" fmla="*/ 104 h 229"/>
                    <a:gd name="T22" fmla="*/ 242 w 293"/>
                    <a:gd name="T23" fmla="*/ 85 h 229"/>
                    <a:gd name="T24" fmla="*/ 293 w 293"/>
                    <a:gd name="T25" fmla="*/ 5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3" h="229">
                      <a:moveTo>
                        <a:pt x="293" y="52"/>
                      </a:moveTo>
                      <a:lnTo>
                        <a:pt x="260" y="1"/>
                      </a:lnTo>
                      <a:lnTo>
                        <a:pt x="210" y="31"/>
                      </a:lnTo>
                      <a:lnTo>
                        <a:pt x="199" y="15"/>
                      </a:lnTo>
                      <a:lnTo>
                        <a:pt x="166" y="0"/>
                      </a:lnTo>
                      <a:lnTo>
                        <a:pt x="32" y="82"/>
                      </a:lnTo>
                      <a:lnTo>
                        <a:pt x="0" y="138"/>
                      </a:lnTo>
                      <a:lnTo>
                        <a:pt x="55" y="229"/>
                      </a:lnTo>
                      <a:lnTo>
                        <a:pt x="121" y="225"/>
                      </a:lnTo>
                      <a:lnTo>
                        <a:pt x="256" y="141"/>
                      </a:lnTo>
                      <a:lnTo>
                        <a:pt x="256" y="104"/>
                      </a:lnTo>
                      <a:lnTo>
                        <a:pt x="242" y="85"/>
                      </a:lnTo>
                      <a:lnTo>
                        <a:pt x="293" y="52"/>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00" name="Rectangle 880">
                  <a:extLst>
                    <a:ext uri="{FF2B5EF4-FFF2-40B4-BE49-F238E27FC236}">
                      <a16:creationId xmlns:a16="http://schemas.microsoft.com/office/drawing/2014/main" id="{29A2DCBB-D341-A8CE-2CF6-F9DF1B488C55}"/>
                    </a:ext>
                  </a:extLst>
                </p:cNvPr>
                <p:cNvSpPr>
                  <a:spLocks noChangeArrowheads="1"/>
                </p:cNvSpPr>
                <p:nvPr/>
              </p:nvSpPr>
              <p:spPr bwMode="auto">
                <a:xfrm>
                  <a:off x="-342" y="3632"/>
                  <a:ext cx="31" cy="35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grpSp>
            <p:nvGrpSpPr>
              <p:cNvPr id="31601" name="Group 881">
                <a:extLst>
                  <a:ext uri="{FF2B5EF4-FFF2-40B4-BE49-F238E27FC236}">
                    <a16:creationId xmlns:a16="http://schemas.microsoft.com/office/drawing/2014/main" id="{0C84CB81-683D-E3B3-0A0F-E203C7D9CC3E}"/>
                  </a:ext>
                </a:extLst>
              </p:cNvPr>
              <p:cNvGrpSpPr>
                <a:grpSpLocks/>
              </p:cNvGrpSpPr>
              <p:nvPr/>
            </p:nvGrpSpPr>
            <p:grpSpPr bwMode="auto">
              <a:xfrm>
                <a:off x="1370" y="4362"/>
                <a:ext cx="284" cy="510"/>
                <a:chOff x="1370" y="4362"/>
                <a:chExt cx="284" cy="510"/>
              </a:xfrm>
            </p:grpSpPr>
            <p:sp>
              <p:nvSpPr>
                <p:cNvPr id="31602" name="Line 882">
                  <a:extLst>
                    <a:ext uri="{FF2B5EF4-FFF2-40B4-BE49-F238E27FC236}">
                      <a16:creationId xmlns:a16="http://schemas.microsoft.com/office/drawing/2014/main" id="{0F85C1D0-086B-0EBB-1719-5BC9AF0F2BE7}"/>
                    </a:ext>
                  </a:extLst>
                </p:cNvPr>
                <p:cNvSpPr>
                  <a:spLocks noChangeShapeType="1"/>
                </p:cNvSpPr>
                <p:nvPr/>
              </p:nvSpPr>
              <p:spPr bwMode="auto">
                <a:xfrm>
                  <a:off x="1472" y="4408"/>
                  <a:ext cx="0" cy="46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03" name="Line 883">
                  <a:extLst>
                    <a:ext uri="{FF2B5EF4-FFF2-40B4-BE49-F238E27FC236}">
                      <a16:creationId xmlns:a16="http://schemas.microsoft.com/office/drawing/2014/main" id="{BB5AD525-7BB6-BE21-16B4-035247D259BF}"/>
                    </a:ext>
                  </a:extLst>
                </p:cNvPr>
                <p:cNvSpPr>
                  <a:spLocks noChangeShapeType="1"/>
                </p:cNvSpPr>
                <p:nvPr/>
              </p:nvSpPr>
              <p:spPr bwMode="auto">
                <a:xfrm>
                  <a:off x="1608" y="4400"/>
                  <a:ext cx="0" cy="46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604" name="Group 884">
                  <a:extLst>
                    <a:ext uri="{FF2B5EF4-FFF2-40B4-BE49-F238E27FC236}">
                      <a16:creationId xmlns:a16="http://schemas.microsoft.com/office/drawing/2014/main" id="{B427CE9A-C672-6221-14BA-77BDB1886580}"/>
                    </a:ext>
                  </a:extLst>
                </p:cNvPr>
                <p:cNvGrpSpPr>
                  <a:grpSpLocks/>
                </p:cNvGrpSpPr>
                <p:nvPr/>
              </p:nvGrpSpPr>
              <p:grpSpPr bwMode="auto">
                <a:xfrm>
                  <a:off x="1370" y="4362"/>
                  <a:ext cx="284" cy="316"/>
                  <a:chOff x="1386" y="4410"/>
                  <a:chExt cx="284" cy="316"/>
                </a:xfrm>
              </p:grpSpPr>
              <p:grpSp>
                <p:nvGrpSpPr>
                  <p:cNvPr id="31605" name="Group 885">
                    <a:extLst>
                      <a:ext uri="{FF2B5EF4-FFF2-40B4-BE49-F238E27FC236}">
                        <a16:creationId xmlns:a16="http://schemas.microsoft.com/office/drawing/2014/main" id="{8F1149DA-43CF-AD2E-04ED-DD91382A5A57}"/>
                      </a:ext>
                    </a:extLst>
                  </p:cNvPr>
                  <p:cNvGrpSpPr>
                    <a:grpSpLocks/>
                  </p:cNvGrpSpPr>
                  <p:nvPr/>
                </p:nvGrpSpPr>
                <p:grpSpPr bwMode="auto">
                  <a:xfrm rot="16200000" flipH="1">
                    <a:off x="1450" y="4346"/>
                    <a:ext cx="156" cy="284"/>
                    <a:chOff x="2496" y="2112"/>
                    <a:chExt cx="181" cy="333"/>
                  </a:xfrm>
                </p:grpSpPr>
                <p:sp>
                  <p:nvSpPr>
                    <p:cNvPr id="31606" name="Freeform 886">
                      <a:extLst>
                        <a:ext uri="{FF2B5EF4-FFF2-40B4-BE49-F238E27FC236}">
                          <a16:creationId xmlns:a16="http://schemas.microsoft.com/office/drawing/2014/main" id="{6434A0F9-868B-1009-184C-9266C7CDF9BE}"/>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07" name="Line 887">
                      <a:extLst>
                        <a:ext uri="{FF2B5EF4-FFF2-40B4-BE49-F238E27FC236}">
                          <a16:creationId xmlns:a16="http://schemas.microsoft.com/office/drawing/2014/main" id="{C991A91B-38AA-9E10-8BA9-43BAAD926521}"/>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08" name="Line 888">
                      <a:extLst>
                        <a:ext uri="{FF2B5EF4-FFF2-40B4-BE49-F238E27FC236}">
                          <a16:creationId xmlns:a16="http://schemas.microsoft.com/office/drawing/2014/main" id="{A8BD76D3-5AFB-EDBB-93A2-7D5611C3CB58}"/>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09" name="Group 889">
                    <a:extLst>
                      <a:ext uri="{FF2B5EF4-FFF2-40B4-BE49-F238E27FC236}">
                        <a16:creationId xmlns:a16="http://schemas.microsoft.com/office/drawing/2014/main" id="{3A8CC883-CB04-9A97-7746-3A7A6E1681CB}"/>
                      </a:ext>
                    </a:extLst>
                  </p:cNvPr>
                  <p:cNvGrpSpPr>
                    <a:grpSpLocks/>
                  </p:cNvGrpSpPr>
                  <p:nvPr/>
                </p:nvGrpSpPr>
                <p:grpSpPr bwMode="auto">
                  <a:xfrm rot="16200000" flipH="1">
                    <a:off x="1450" y="4506"/>
                    <a:ext cx="156" cy="284"/>
                    <a:chOff x="2496" y="2112"/>
                    <a:chExt cx="181" cy="333"/>
                  </a:xfrm>
                </p:grpSpPr>
                <p:sp>
                  <p:nvSpPr>
                    <p:cNvPr id="31610" name="Freeform 890">
                      <a:extLst>
                        <a:ext uri="{FF2B5EF4-FFF2-40B4-BE49-F238E27FC236}">
                          <a16:creationId xmlns:a16="http://schemas.microsoft.com/office/drawing/2014/main" id="{35FC7497-3549-EE80-CA1C-DA9FFF99A100}"/>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11" name="Line 891">
                      <a:extLst>
                        <a:ext uri="{FF2B5EF4-FFF2-40B4-BE49-F238E27FC236}">
                          <a16:creationId xmlns:a16="http://schemas.microsoft.com/office/drawing/2014/main" id="{98A9616A-55C1-BEC5-9C39-D8242EB568B1}"/>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12" name="Line 892">
                      <a:extLst>
                        <a:ext uri="{FF2B5EF4-FFF2-40B4-BE49-F238E27FC236}">
                          <a16:creationId xmlns:a16="http://schemas.microsoft.com/office/drawing/2014/main" id="{BA00BDC1-98CD-390D-756D-5CEE1750D74A}"/>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sp>
          <p:nvSpPr>
            <p:cNvPr id="31613" name="Freeform 893">
              <a:extLst>
                <a:ext uri="{FF2B5EF4-FFF2-40B4-BE49-F238E27FC236}">
                  <a16:creationId xmlns:a16="http://schemas.microsoft.com/office/drawing/2014/main" id="{64996F3E-B85C-534C-2F94-BF3883D6B1F4}"/>
                </a:ext>
              </a:extLst>
            </p:cNvPr>
            <p:cNvSpPr>
              <a:spLocks/>
            </p:cNvSpPr>
            <p:nvPr/>
          </p:nvSpPr>
          <p:spPr bwMode="auto">
            <a:xfrm>
              <a:off x="1480" y="4131"/>
              <a:ext cx="512" cy="317"/>
            </a:xfrm>
            <a:custGeom>
              <a:avLst/>
              <a:gdLst>
                <a:gd name="T0" fmla="*/ 512 w 512"/>
                <a:gd name="T1" fmla="*/ 125 h 317"/>
                <a:gd name="T2" fmla="*/ 185 w 512"/>
                <a:gd name="T3" fmla="*/ 75 h 317"/>
                <a:gd name="T4" fmla="*/ 0 w 512"/>
                <a:gd name="T5" fmla="*/ 317 h 317"/>
              </a:gdLst>
              <a:ahLst/>
              <a:cxnLst>
                <a:cxn ang="0">
                  <a:pos x="T0" y="T1"/>
                </a:cxn>
                <a:cxn ang="0">
                  <a:pos x="T2" y="T3"/>
                </a:cxn>
                <a:cxn ang="0">
                  <a:pos x="T4" y="T5"/>
                </a:cxn>
              </a:cxnLst>
              <a:rect l="0" t="0" r="r" b="b"/>
              <a:pathLst>
                <a:path w="512" h="317">
                  <a:moveTo>
                    <a:pt x="512" y="125"/>
                  </a:moveTo>
                  <a:cubicBezTo>
                    <a:pt x="458" y="117"/>
                    <a:pt x="356" y="0"/>
                    <a:pt x="185" y="75"/>
                  </a:cubicBezTo>
                  <a:cubicBezTo>
                    <a:pt x="14" y="150"/>
                    <a:pt x="39" y="267"/>
                    <a:pt x="0" y="317"/>
                  </a:cubicBezTo>
                </a:path>
              </a:pathLst>
            </a:custGeom>
            <a:noFill/>
            <a:ln w="9525">
              <a:solidFill>
                <a:schemeClr val="tx1"/>
              </a:solidFill>
              <a:round/>
              <a:headEnd type="stealth"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14" name="Group 894">
            <a:extLst>
              <a:ext uri="{FF2B5EF4-FFF2-40B4-BE49-F238E27FC236}">
                <a16:creationId xmlns:a16="http://schemas.microsoft.com/office/drawing/2014/main" id="{CAD1E504-1109-5EBE-AAC8-CDB577FEAA1D}"/>
              </a:ext>
            </a:extLst>
          </p:cNvPr>
          <p:cNvGrpSpPr>
            <a:grpSpLocks/>
          </p:cNvGrpSpPr>
          <p:nvPr/>
        </p:nvGrpSpPr>
        <p:grpSpPr bwMode="auto">
          <a:xfrm>
            <a:off x="1690688" y="6559550"/>
            <a:ext cx="1103312" cy="1192213"/>
            <a:chOff x="49" y="4100"/>
            <a:chExt cx="695" cy="751"/>
          </a:xfrm>
        </p:grpSpPr>
        <p:grpSp>
          <p:nvGrpSpPr>
            <p:cNvPr id="31615" name="Group 895">
              <a:extLst>
                <a:ext uri="{FF2B5EF4-FFF2-40B4-BE49-F238E27FC236}">
                  <a16:creationId xmlns:a16="http://schemas.microsoft.com/office/drawing/2014/main" id="{25649D4C-453A-BA69-CBBB-9BCA3C122247}"/>
                </a:ext>
              </a:extLst>
            </p:cNvPr>
            <p:cNvGrpSpPr>
              <a:grpSpLocks/>
            </p:cNvGrpSpPr>
            <p:nvPr/>
          </p:nvGrpSpPr>
          <p:grpSpPr bwMode="auto">
            <a:xfrm>
              <a:off x="49" y="4224"/>
              <a:ext cx="657" cy="627"/>
              <a:chOff x="49" y="4224"/>
              <a:chExt cx="657" cy="627"/>
            </a:xfrm>
          </p:grpSpPr>
          <p:grpSp>
            <p:nvGrpSpPr>
              <p:cNvPr id="31616" name="Group 896">
                <a:extLst>
                  <a:ext uri="{FF2B5EF4-FFF2-40B4-BE49-F238E27FC236}">
                    <a16:creationId xmlns:a16="http://schemas.microsoft.com/office/drawing/2014/main" id="{3FFCA1DA-6E6C-A32F-2E48-97C6305C0354}"/>
                  </a:ext>
                </a:extLst>
              </p:cNvPr>
              <p:cNvGrpSpPr>
                <a:grpSpLocks/>
              </p:cNvGrpSpPr>
              <p:nvPr/>
            </p:nvGrpSpPr>
            <p:grpSpPr bwMode="auto">
              <a:xfrm>
                <a:off x="49" y="4224"/>
                <a:ext cx="498" cy="627"/>
                <a:chOff x="49" y="4224"/>
                <a:chExt cx="498" cy="627"/>
              </a:xfrm>
            </p:grpSpPr>
            <p:sp>
              <p:nvSpPr>
                <p:cNvPr id="31617" name="Freeform 897">
                  <a:extLst>
                    <a:ext uri="{FF2B5EF4-FFF2-40B4-BE49-F238E27FC236}">
                      <a16:creationId xmlns:a16="http://schemas.microsoft.com/office/drawing/2014/main" id="{0656C764-B416-0BB2-5A82-194AC1C6AFEB}"/>
                    </a:ext>
                  </a:extLst>
                </p:cNvPr>
                <p:cNvSpPr>
                  <a:spLocks/>
                </p:cNvSpPr>
                <p:nvPr/>
              </p:nvSpPr>
              <p:spPr bwMode="auto">
                <a:xfrm flipH="1">
                  <a:off x="136" y="4224"/>
                  <a:ext cx="294" cy="228"/>
                </a:xfrm>
                <a:custGeom>
                  <a:avLst/>
                  <a:gdLst>
                    <a:gd name="T0" fmla="*/ 294 w 294"/>
                    <a:gd name="T1" fmla="*/ 55 h 228"/>
                    <a:gd name="T2" fmla="*/ 262 w 294"/>
                    <a:gd name="T3" fmla="*/ 3 h 228"/>
                    <a:gd name="T4" fmla="*/ 212 w 294"/>
                    <a:gd name="T5" fmla="*/ 32 h 228"/>
                    <a:gd name="T6" fmla="*/ 201 w 294"/>
                    <a:gd name="T7" fmla="*/ 16 h 228"/>
                    <a:gd name="T8" fmla="*/ 168 w 294"/>
                    <a:gd name="T9" fmla="*/ 0 h 228"/>
                    <a:gd name="T10" fmla="*/ 33 w 294"/>
                    <a:gd name="T11" fmla="*/ 81 h 228"/>
                    <a:gd name="T12" fmla="*/ 0 w 294"/>
                    <a:gd name="T13" fmla="*/ 135 h 228"/>
                    <a:gd name="T14" fmla="*/ 54 w 294"/>
                    <a:gd name="T15" fmla="*/ 228 h 228"/>
                    <a:gd name="T16" fmla="*/ 120 w 294"/>
                    <a:gd name="T17" fmla="*/ 225 h 228"/>
                    <a:gd name="T18" fmla="*/ 255 w 294"/>
                    <a:gd name="T19" fmla="*/ 144 h 228"/>
                    <a:gd name="T20" fmla="*/ 255 w 294"/>
                    <a:gd name="T21" fmla="*/ 106 h 228"/>
                    <a:gd name="T22" fmla="*/ 243 w 294"/>
                    <a:gd name="T23" fmla="*/ 87 h 228"/>
                    <a:gd name="T24" fmla="*/ 294 w 294"/>
                    <a:gd name="T25" fmla="*/ 5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4" h="228">
                      <a:moveTo>
                        <a:pt x="294" y="55"/>
                      </a:moveTo>
                      <a:lnTo>
                        <a:pt x="262" y="3"/>
                      </a:lnTo>
                      <a:lnTo>
                        <a:pt x="212" y="32"/>
                      </a:lnTo>
                      <a:lnTo>
                        <a:pt x="201" y="16"/>
                      </a:lnTo>
                      <a:lnTo>
                        <a:pt x="168" y="0"/>
                      </a:lnTo>
                      <a:lnTo>
                        <a:pt x="33" y="81"/>
                      </a:lnTo>
                      <a:lnTo>
                        <a:pt x="0" y="135"/>
                      </a:lnTo>
                      <a:lnTo>
                        <a:pt x="54" y="228"/>
                      </a:lnTo>
                      <a:lnTo>
                        <a:pt x="120" y="225"/>
                      </a:lnTo>
                      <a:lnTo>
                        <a:pt x="255" y="144"/>
                      </a:lnTo>
                      <a:lnTo>
                        <a:pt x="255" y="106"/>
                      </a:lnTo>
                      <a:lnTo>
                        <a:pt x="243" y="87"/>
                      </a:lnTo>
                      <a:lnTo>
                        <a:pt x="294" y="55"/>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1618" name="Group 898">
                  <a:extLst>
                    <a:ext uri="{FF2B5EF4-FFF2-40B4-BE49-F238E27FC236}">
                      <a16:creationId xmlns:a16="http://schemas.microsoft.com/office/drawing/2014/main" id="{68AE99C4-AAEF-AB10-DC92-2C2BCC3687FA}"/>
                    </a:ext>
                  </a:extLst>
                </p:cNvPr>
                <p:cNvGrpSpPr>
                  <a:grpSpLocks/>
                </p:cNvGrpSpPr>
                <p:nvPr/>
              </p:nvGrpSpPr>
              <p:grpSpPr bwMode="auto">
                <a:xfrm flipH="1">
                  <a:off x="269" y="4332"/>
                  <a:ext cx="278" cy="519"/>
                  <a:chOff x="1261" y="4316"/>
                  <a:chExt cx="278" cy="519"/>
                </a:xfrm>
              </p:grpSpPr>
              <p:sp>
                <p:nvSpPr>
                  <p:cNvPr id="31619" name="Freeform 899">
                    <a:extLst>
                      <a:ext uri="{FF2B5EF4-FFF2-40B4-BE49-F238E27FC236}">
                        <a16:creationId xmlns:a16="http://schemas.microsoft.com/office/drawing/2014/main" id="{3388C3CD-BB1F-6E6C-A7FF-29FE890FC81E}"/>
                      </a:ext>
                    </a:extLst>
                  </p:cNvPr>
                  <p:cNvSpPr>
                    <a:spLocks/>
                  </p:cNvSpPr>
                  <p:nvPr/>
                </p:nvSpPr>
                <p:spPr bwMode="auto">
                  <a:xfrm>
                    <a:off x="1349" y="4316"/>
                    <a:ext cx="190" cy="304"/>
                  </a:xfrm>
                  <a:custGeom>
                    <a:avLst/>
                    <a:gdLst>
                      <a:gd name="T0" fmla="*/ 0 w 190"/>
                      <a:gd name="T1" fmla="*/ 9 h 304"/>
                      <a:gd name="T2" fmla="*/ 174 w 190"/>
                      <a:gd name="T3" fmla="*/ 304 h 304"/>
                      <a:gd name="T4" fmla="*/ 190 w 190"/>
                      <a:gd name="T5" fmla="*/ 295 h 304"/>
                      <a:gd name="T6" fmla="*/ 15 w 190"/>
                      <a:gd name="T7" fmla="*/ 0 h 304"/>
                      <a:gd name="T8" fmla="*/ 0 w 190"/>
                      <a:gd name="T9" fmla="*/ 9 h 304"/>
                    </a:gdLst>
                    <a:ahLst/>
                    <a:cxnLst>
                      <a:cxn ang="0">
                        <a:pos x="T0" y="T1"/>
                      </a:cxn>
                      <a:cxn ang="0">
                        <a:pos x="T2" y="T3"/>
                      </a:cxn>
                      <a:cxn ang="0">
                        <a:pos x="T4" y="T5"/>
                      </a:cxn>
                      <a:cxn ang="0">
                        <a:pos x="T6" y="T7"/>
                      </a:cxn>
                      <a:cxn ang="0">
                        <a:pos x="T8" y="T9"/>
                      </a:cxn>
                    </a:cxnLst>
                    <a:rect l="0" t="0" r="r" b="b"/>
                    <a:pathLst>
                      <a:path w="190" h="304">
                        <a:moveTo>
                          <a:pt x="0" y="9"/>
                        </a:moveTo>
                        <a:lnTo>
                          <a:pt x="174" y="304"/>
                        </a:lnTo>
                        <a:lnTo>
                          <a:pt x="190" y="295"/>
                        </a:lnTo>
                        <a:lnTo>
                          <a:pt x="15"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20" name="Freeform 900">
                    <a:extLst>
                      <a:ext uri="{FF2B5EF4-FFF2-40B4-BE49-F238E27FC236}">
                        <a16:creationId xmlns:a16="http://schemas.microsoft.com/office/drawing/2014/main" id="{F8151AF2-8D7D-4131-B4D6-A052DDC46A87}"/>
                      </a:ext>
                    </a:extLst>
                  </p:cNvPr>
                  <p:cNvSpPr>
                    <a:spLocks/>
                  </p:cNvSpPr>
                  <p:nvPr/>
                </p:nvSpPr>
                <p:spPr bwMode="auto">
                  <a:xfrm>
                    <a:off x="1271" y="4469"/>
                    <a:ext cx="175" cy="125"/>
                  </a:xfrm>
                  <a:custGeom>
                    <a:avLst/>
                    <a:gdLst>
                      <a:gd name="T0" fmla="*/ 175 w 175"/>
                      <a:gd name="T1" fmla="*/ 17 h 125"/>
                      <a:gd name="T2" fmla="*/ 11 w 175"/>
                      <a:gd name="T3" fmla="*/ 125 h 125"/>
                      <a:gd name="T4" fmla="*/ 0 w 175"/>
                      <a:gd name="T5" fmla="*/ 108 h 125"/>
                      <a:gd name="T6" fmla="*/ 163 w 175"/>
                      <a:gd name="T7" fmla="*/ 0 h 125"/>
                      <a:gd name="T8" fmla="*/ 175 w 175"/>
                      <a:gd name="T9" fmla="*/ 17 h 125"/>
                    </a:gdLst>
                    <a:ahLst/>
                    <a:cxnLst>
                      <a:cxn ang="0">
                        <a:pos x="T0" y="T1"/>
                      </a:cxn>
                      <a:cxn ang="0">
                        <a:pos x="T2" y="T3"/>
                      </a:cxn>
                      <a:cxn ang="0">
                        <a:pos x="T4" y="T5"/>
                      </a:cxn>
                      <a:cxn ang="0">
                        <a:pos x="T6" y="T7"/>
                      </a:cxn>
                      <a:cxn ang="0">
                        <a:pos x="T8" y="T9"/>
                      </a:cxn>
                    </a:cxnLst>
                    <a:rect l="0" t="0" r="r" b="b"/>
                    <a:pathLst>
                      <a:path w="175" h="125">
                        <a:moveTo>
                          <a:pt x="175" y="17"/>
                        </a:moveTo>
                        <a:lnTo>
                          <a:pt x="11" y="125"/>
                        </a:lnTo>
                        <a:lnTo>
                          <a:pt x="0" y="108"/>
                        </a:lnTo>
                        <a:lnTo>
                          <a:pt x="163" y="0"/>
                        </a:lnTo>
                        <a:lnTo>
                          <a:pt x="175"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21" name="Freeform 901">
                    <a:extLst>
                      <a:ext uri="{FF2B5EF4-FFF2-40B4-BE49-F238E27FC236}">
                        <a16:creationId xmlns:a16="http://schemas.microsoft.com/office/drawing/2014/main" id="{D19FE507-FD07-F993-5F8C-731ACF285984}"/>
                      </a:ext>
                    </a:extLst>
                  </p:cNvPr>
                  <p:cNvSpPr>
                    <a:spLocks/>
                  </p:cNvSpPr>
                  <p:nvPr/>
                </p:nvSpPr>
                <p:spPr bwMode="auto">
                  <a:xfrm>
                    <a:off x="1261" y="4517"/>
                    <a:ext cx="93" cy="100"/>
                  </a:xfrm>
                  <a:custGeom>
                    <a:avLst/>
                    <a:gdLst>
                      <a:gd name="T0" fmla="*/ 93 w 93"/>
                      <a:gd name="T1" fmla="*/ 61 h 100"/>
                      <a:gd name="T2" fmla="*/ 42 w 93"/>
                      <a:gd name="T3" fmla="*/ 100 h 100"/>
                      <a:gd name="T4" fmla="*/ 0 w 93"/>
                      <a:gd name="T5" fmla="*/ 39 h 100"/>
                      <a:gd name="T6" fmla="*/ 51 w 93"/>
                      <a:gd name="T7" fmla="*/ 0 h 100"/>
                      <a:gd name="T8" fmla="*/ 93 w 93"/>
                      <a:gd name="T9" fmla="*/ 61 h 100"/>
                    </a:gdLst>
                    <a:ahLst/>
                    <a:cxnLst>
                      <a:cxn ang="0">
                        <a:pos x="T0" y="T1"/>
                      </a:cxn>
                      <a:cxn ang="0">
                        <a:pos x="T2" y="T3"/>
                      </a:cxn>
                      <a:cxn ang="0">
                        <a:pos x="T4" y="T5"/>
                      </a:cxn>
                      <a:cxn ang="0">
                        <a:pos x="T6" y="T7"/>
                      </a:cxn>
                      <a:cxn ang="0">
                        <a:pos x="T8" y="T9"/>
                      </a:cxn>
                    </a:cxnLst>
                    <a:rect l="0" t="0" r="r" b="b"/>
                    <a:pathLst>
                      <a:path w="93" h="100">
                        <a:moveTo>
                          <a:pt x="93" y="61"/>
                        </a:moveTo>
                        <a:lnTo>
                          <a:pt x="42" y="100"/>
                        </a:lnTo>
                        <a:lnTo>
                          <a:pt x="0" y="39"/>
                        </a:lnTo>
                        <a:lnTo>
                          <a:pt x="51" y="0"/>
                        </a:lnTo>
                        <a:lnTo>
                          <a:pt x="93"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22" name="Rectangle 902">
                    <a:extLst>
                      <a:ext uri="{FF2B5EF4-FFF2-40B4-BE49-F238E27FC236}">
                        <a16:creationId xmlns:a16="http://schemas.microsoft.com/office/drawing/2014/main" id="{56A7A30C-BA9C-F24E-89AC-00C6EF30A26B}"/>
                      </a:ext>
                    </a:extLst>
                  </p:cNvPr>
                  <p:cNvSpPr>
                    <a:spLocks noChangeArrowheads="1"/>
                  </p:cNvSpPr>
                  <p:nvPr/>
                </p:nvSpPr>
                <p:spPr bwMode="auto">
                  <a:xfrm>
                    <a:off x="1418" y="4480"/>
                    <a:ext cx="31" cy="35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grpSp>
              <p:nvGrpSpPr>
                <p:cNvPr id="31623" name="Group 903">
                  <a:extLst>
                    <a:ext uri="{FF2B5EF4-FFF2-40B4-BE49-F238E27FC236}">
                      <a16:creationId xmlns:a16="http://schemas.microsoft.com/office/drawing/2014/main" id="{09146066-12DB-2491-9FB1-5E87B2AC2011}"/>
                    </a:ext>
                  </a:extLst>
                </p:cNvPr>
                <p:cNvGrpSpPr>
                  <a:grpSpLocks/>
                </p:cNvGrpSpPr>
                <p:nvPr/>
              </p:nvGrpSpPr>
              <p:grpSpPr bwMode="auto">
                <a:xfrm flipH="1">
                  <a:off x="49" y="4372"/>
                  <a:ext cx="293" cy="229"/>
                  <a:chOff x="1378" y="4208"/>
                  <a:chExt cx="293" cy="229"/>
                </a:xfrm>
              </p:grpSpPr>
              <p:sp>
                <p:nvSpPr>
                  <p:cNvPr id="31624" name="Freeform 904">
                    <a:extLst>
                      <a:ext uri="{FF2B5EF4-FFF2-40B4-BE49-F238E27FC236}">
                        <a16:creationId xmlns:a16="http://schemas.microsoft.com/office/drawing/2014/main" id="{10111281-7C0B-B4D6-5A6A-BC4F921BBD34}"/>
                      </a:ext>
                    </a:extLst>
                  </p:cNvPr>
                  <p:cNvSpPr>
                    <a:spLocks/>
                  </p:cNvSpPr>
                  <p:nvPr/>
                </p:nvSpPr>
                <p:spPr bwMode="auto">
                  <a:xfrm>
                    <a:off x="1378" y="4208"/>
                    <a:ext cx="293" cy="229"/>
                  </a:xfrm>
                  <a:custGeom>
                    <a:avLst/>
                    <a:gdLst>
                      <a:gd name="T0" fmla="*/ 293 w 293"/>
                      <a:gd name="T1" fmla="*/ 52 h 229"/>
                      <a:gd name="T2" fmla="*/ 260 w 293"/>
                      <a:gd name="T3" fmla="*/ 1 h 229"/>
                      <a:gd name="T4" fmla="*/ 210 w 293"/>
                      <a:gd name="T5" fmla="*/ 31 h 229"/>
                      <a:gd name="T6" fmla="*/ 199 w 293"/>
                      <a:gd name="T7" fmla="*/ 15 h 229"/>
                      <a:gd name="T8" fmla="*/ 166 w 293"/>
                      <a:gd name="T9" fmla="*/ 0 h 229"/>
                      <a:gd name="T10" fmla="*/ 32 w 293"/>
                      <a:gd name="T11" fmla="*/ 82 h 229"/>
                      <a:gd name="T12" fmla="*/ 0 w 293"/>
                      <a:gd name="T13" fmla="*/ 138 h 229"/>
                      <a:gd name="T14" fmla="*/ 55 w 293"/>
                      <a:gd name="T15" fmla="*/ 229 h 229"/>
                      <a:gd name="T16" fmla="*/ 121 w 293"/>
                      <a:gd name="T17" fmla="*/ 225 h 229"/>
                      <a:gd name="T18" fmla="*/ 256 w 293"/>
                      <a:gd name="T19" fmla="*/ 141 h 229"/>
                      <a:gd name="T20" fmla="*/ 256 w 293"/>
                      <a:gd name="T21" fmla="*/ 104 h 229"/>
                      <a:gd name="T22" fmla="*/ 242 w 293"/>
                      <a:gd name="T23" fmla="*/ 85 h 229"/>
                      <a:gd name="T24" fmla="*/ 293 w 293"/>
                      <a:gd name="T25" fmla="*/ 5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3" h="229">
                        <a:moveTo>
                          <a:pt x="293" y="52"/>
                        </a:moveTo>
                        <a:lnTo>
                          <a:pt x="260" y="1"/>
                        </a:lnTo>
                        <a:lnTo>
                          <a:pt x="210" y="31"/>
                        </a:lnTo>
                        <a:lnTo>
                          <a:pt x="199" y="15"/>
                        </a:lnTo>
                        <a:lnTo>
                          <a:pt x="166" y="0"/>
                        </a:lnTo>
                        <a:lnTo>
                          <a:pt x="32" y="82"/>
                        </a:lnTo>
                        <a:lnTo>
                          <a:pt x="0" y="138"/>
                        </a:lnTo>
                        <a:lnTo>
                          <a:pt x="55" y="229"/>
                        </a:lnTo>
                        <a:lnTo>
                          <a:pt x="121" y="225"/>
                        </a:lnTo>
                        <a:lnTo>
                          <a:pt x="256" y="141"/>
                        </a:lnTo>
                        <a:lnTo>
                          <a:pt x="256" y="104"/>
                        </a:lnTo>
                        <a:lnTo>
                          <a:pt x="242" y="85"/>
                        </a:lnTo>
                        <a:lnTo>
                          <a:pt x="293" y="52"/>
                        </a:lnTo>
                        <a:close/>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25" name="Freeform 905">
                    <a:extLst>
                      <a:ext uri="{FF2B5EF4-FFF2-40B4-BE49-F238E27FC236}">
                        <a16:creationId xmlns:a16="http://schemas.microsoft.com/office/drawing/2014/main" id="{06BD7376-A705-AB43-88DF-507F17035403}"/>
                      </a:ext>
                    </a:extLst>
                  </p:cNvPr>
                  <p:cNvSpPr>
                    <a:spLocks/>
                  </p:cNvSpPr>
                  <p:nvPr/>
                </p:nvSpPr>
                <p:spPr bwMode="auto">
                  <a:xfrm>
                    <a:off x="1438" y="4224"/>
                    <a:ext cx="134" cy="207"/>
                  </a:xfrm>
                  <a:custGeom>
                    <a:avLst/>
                    <a:gdLst>
                      <a:gd name="T0" fmla="*/ 134 w 134"/>
                      <a:gd name="T1" fmla="*/ 0 h 207"/>
                      <a:gd name="T2" fmla="*/ 0 w 134"/>
                      <a:gd name="T3" fmla="*/ 207 h 207"/>
                    </a:gdLst>
                    <a:ahLst/>
                    <a:cxnLst>
                      <a:cxn ang="0">
                        <a:pos x="T0" y="T1"/>
                      </a:cxn>
                      <a:cxn ang="0">
                        <a:pos x="T2" y="T3"/>
                      </a:cxn>
                    </a:cxnLst>
                    <a:rect l="0" t="0" r="r" b="b"/>
                    <a:pathLst>
                      <a:path w="134" h="207">
                        <a:moveTo>
                          <a:pt x="134" y="0"/>
                        </a:moveTo>
                        <a:lnTo>
                          <a:pt x="0" y="207"/>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26" name="Line 906">
                    <a:extLst>
                      <a:ext uri="{FF2B5EF4-FFF2-40B4-BE49-F238E27FC236}">
                        <a16:creationId xmlns:a16="http://schemas.microsoft.com/office/drawing/2014/main" id="{6D9D3434-8F51-EF80-7117-7BFD1A18C8AD}"/>
                      </a:ext>
                    </a:extLst>
                  </p:cNvPr>
                  <p:cNvSpPr>
                    <a:spLocks noChangeShapeType="1"/>
                  </p:cNvSpPr>
                  <p:nvPr/>
                </p:nvSpPr>
                <p:spPr bwMode="auto">
                  <a:xfrm flipV="1">
                    <a:off x="1383" y="4320"/>
                    <a:ext cx="246" cy="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31627" name="Group 907">
                <a:extLst>
                  <a:ext uri="{FF2B5EF4-FFF2-40B4-BE49-F238E27FC236}">
                    <a16:creationId xmlns:a16="http://schemas.microsoft.com/office/drawing/2014/main" id="{CDD71504-ECAC-2093-69E3-0DAFC4035A83}"/>
                  </a:ext>
                </a:extLst>
              </p:cNvPr>
              <p:cNvGrpSpPr>
                <a:grpSpLocks/>
              </p:cNvGrpSpPr>
              <p:nvPr/>
            </p:nvGrpSpPr>
            <p:grpSpPr bwMode="auto">
              <a:xfrm>
                <a:off x="422" y="4528"/>
                <a:ext cx="284" cy="310"/>
                <a:chOff x="958" y="4512"/>
                <a:chExt cx="284" cy="310"/>
              </a:xfrm>
            </p:grpSpPr>
            <p:grpSp>
              <p:nvGrpSpPr>
                <p:cNvPr id="31628" name="Group 908">
                  <a:extLst>
                    <a:ext uri="{FF2B5EF4-FFF2-40B4-BE49-F238E27FC236}">
                      <a16:creationId xmlns:a16="http://schemas.microsoft.com/office/drawing/2014/main" id="{D468B277-2D4D-8042-C045-098C8CE1306B}"/>
                    </a:ext>
                  </a:extLst>
                </p:cNvPr>
                <p:cNvGrpSpPr>
                  <a:grpSpLocks/>
                </p:cNvGrpSpPr>
                <p:nvPr/>
              </p:nvGrpSpPr>
              <p:grpSpPr bwMode="auto">
                <a:xfrm>
                  <a:off x="1014" y="4576"/>
                  <a:ext cx="136" cy="246"/>
                  <a:chOff x="1014" y="4358"/>
                  <a:chExt cx="136" cy="464"/>
                </a:xfrm>
              </p:grpSpPr>
              <p:sp>
                <p:nvSpPr>
                  <p:cNvPr id="31629" name="Line 909">
                    <a:extLst>
                      <a:ext uri="{FF2B5EF4-FFF2-40B4-BE49-F238E27FC236}">
                        <a16:creationId xmlns:a16="http://schemas.microsoft.com/office/drawing/2014/main" id="{FF5ABB04-A0C9-4CC4-EF28-7DE39414CD46}"/>
                      </a:ext>
                    </a:extLst>
                  </p:cNvPr>
                  <p:cNvSpPr>
                    <a:spLocks noChangeShapeType="1"/>
                  </p:cNvSpPr>
                  <p:nvPr/>
                </p:nvSpPr>
                <p:spPr bwMode="auto">
                  <a:xfrm>
                    <a:off x="1014" y="4358"/>
                    <a:ext cx="0" cy="46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30" name="Line 910">
                    <a:extLst>
                      <a:ext uri="{FF2B5EF4-FFF2-40B4-BE49-F238E27FC236}">
                        <a16:creationId xmlns:a16="http://schemas.microsoft.com/office/drawing/2014/main" id="{BE8A815B-D0EB-CA2E-1F53-A0EDDB5FF10F}"/>
                      </a:ext>
                    </a:extLst>
                  </p:cNvPr>
                  <p:cNvSpPr>
                    <a:spLocks noChangeShapeType="1"/>
                  </p:cNvSpPr>
                  <p:nvPr/>
                </p:nvSpPr>
                <p:spPr bwMode="auto">
                  <a:xfrm>
                    <a:off x="1150" y="4358"/>
                    <a:ext cx="0" cy="46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31" name="Group 911">
                  <a:extLst>
                    <a:ext uri="{FF2B5EF4-FFF2-40B4-BE49-F238E27FC236}">
                      <a16:creationId xmlns:a16="http://schemas.microsoft.com/office/drawing/2014/main" id="{23F0C3B6-C67D-D496-28EB-6A756A513D4C}"/>
                    </a:ext>
                  </a:extLst>
                </p:cNvPr>
                <p:cNvGrpSpPr>
                  <a:grpSpLocks/>
                </p:cNvGrpSpPr>
                <p:nvPr/>
              </p:nvGrpSpPr>
              <p:grpSpPr bwMode="auto">
                <a:xfrm rot="5400000">
                  <a:off x="1022" y="4448"/>
                  <a:ext cx="156" cy="284"/>
                  <a:chOff x="2496" y="2112"/>
                  <a:chExt cx="181" cy="333"/>
                </a:xfrm>
              </p:grpSpPr>
              <p:sp>
                <p:nvSpPr>
                  <p:cNvPr id="31632" name="Freeform 912">
                    <a:extLst>
                      <a:ext uri="{FF2B5EF4-FFF2-40B4-BE49-F238E27FC236}">
                        <a16:creationId xmlns:a16="http://schemas.microsoft.com/office/drawing/2014/main" id="{722B7991-DFFE-E08B-E3F8-9222731187C9}"/>
                      </a:ext>
                    </a:extLst>
                  </p:cNvPr>
                  <p:cNvSpPr>
                    <a:spLocks/>
                  </p:cNvSpPr>
                  <p:nvPr/>
                </p:nvSpPr>
                <p:spPr bwMode="auto">
                  <a:xfrm>
                    <a:off x="2496" y="2112"/>
                    <a:ext cx="181" cy="333"/>
                  </a:xfrm>
                  <a:custGeom>
                    <a:avLst/>
                    <a:gdLst>
                      <a:gd name="T0" fmla="*/ 89 w 277"/>
                      <a:gd name="T1" fmla="*/ 0 h 517"/>
                      <a:gd name="T2" fmla="*/ 191 w 277"/>
                      <a:gd name="T3" fmla="*/ 0 h 517"/>
                      <a:gd name="T4" fmla="*/ 191 w 277"/>
                      <a:gd name="T5" fmla="*/ 105 h 517"/>
                      <a:gd name="T6" fmla="*/ 225 w 277"/>
                      <a:gd name="T7" fmla="*/ 105 h 517"/>
                      <a:gd name="T8" fmla="*/ 276 w 277"/>
                      <a:gd name="T9" fmla="*/ 139 h 517"/>
                      <a:gd name="T10" fmla="*/ 276 w 277"/>
                      <a:gd name="T11" fmla="*/ 415 h 517"/>
                      <a:gd name="T12" fmla="*/ 225 w 277"/>
                      <a:gd name="T13" fmla="*/ 516 h 517"/>
                      <a:gd name="T14" fmla="*/ 51 w 277"/>
                      <a:gd name="T15" fmla="*/ 516 h 517"/>
                      <a:gd name="T16" fmla="*/ 0 w 277"/>
                      <a:gd name="T17" fmla="*/ 415 h 517"/>
                      <a:gd name="T18" fmla="*/ 0 w 277"/>
                      <a:gd name="T19" fmla="*/ 139 h 517"/>
                      <a:gd name="T20" fmla="*/ 51 w 277"/>
                      <a:gd name="T21" fmla="*/ 105 h 517"/>
                      <a:gd name="T22" fmla="*/ 89 w 277"/>
                      <a:gd name="T23" fmla="*/ 105 h 517"/>
                      <a:gd name="T24" fmla="*/ 89 w 277"/>
                      <a:gd name="T25" fmla="*/ 0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517">
                        <a:moveTo>
                          <a:pt x="89" y="0"/>
                        </a:moveTo>
                        <a:lnTo>
                          <a:pt x="191" y="0"/>
                        </a:lnTo>
                        <a:lnTo>
                          <a:pt x="191" y="105"/>
                        </a:lnTo>
                        <a:lnTo>
                          <a:pt x="225" y="105"/>
                        </a:lnTo>
                        <a:lnTo>
                          <a:pt x="276" y="139"/>
                        </a:lnTo>
                        <a:lnTo>
                          <a:pt x="276" y="415"/>
                        </a:lnTo>
                        <a:lnTo>
                          <a:pt x="225" y="516"/>
                        </a:lnTo>
                        <a:lnTo>
                          <a:pt x="51" y="516"/>
                        </a:lnTo>
                        <a:lnTo>
                          <a:pt x="0" y="415"/>
                        </a:lnTo>
                        <a:lnTo>
                          <a:pt x="0" y="139"/>
                        </a:lnTo>
                        <a:lnTo>
                          <a:pt x="51" y="105"/>
                        </a:lnTo>
                        <a:lnTo>
                          <a:pt x="89" y="105"/>
                        </a:lnTo>
                        <a:lnTo>
                          <a:pt x="89" y="0"/>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33" name="Line 913">
                    <a:extLst>
                      <a:ext uri="{FF2B5EF4-FFF2-40B4-BE49-F238E27FC236}">
                        <a16:creationId xmlns:a16="http://schemas.microsoft.com/office/drawing/2014/main" id="{3A8D1CD3-057B-6EDD-1E30-FC635F733468}"/>
                      </a:ext>
                    </a:extLst>
                  </p:cNvPr>
                  <p:cNvSpPr>
                    <a:spLocks noChangeShapeType="1"/>
                  </p:cNvSpPr>
                  <p:nvPr/>
                </p:nvSpPr>
                <p:spPr bwMode="auto">
                  <a:xfrm flipH="1">
                    <a:off x="2532" y="2184"/>
                    <a:ext cx="111" cy="2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34" name="Line 914">
                    <a:extLst>
                      <a:ext uri="{FF2B5EF4-FFF2-40B4-BE49-F238E27FC236}">
                        <a16:creationId xmlns:a16="http://schemas.microsoft.com/office/drawing/2014/main" id="{7BD7E3DA-F3B4-496D-9F27-AC03C750F966}"/>
                      </a:ext>
                    </a:extLst>
                  </p:cNvPr>
                  <p:cNvSpPr>
                    <a:spLocks noChangeShapeType="1"/>
                  </p:cNvSpPr>
                  <p:nvPr/>
                </p:nvSpPr>
                <p:spPr bwMode="auto">
                  <a:xfrm>
                    <a:off x="2529" y="2186"/>
                    <a:ext cx="113" cy="25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31635" name="Freeform 915">
              <a:extLst>
                <a:ext uri="{FF2B5EF4-FFF2-40B4-BE49-F238E27FC236}">
                  <a16:creationId xmlns:a16="http://schemas.microsoft.com/office/drawing/2014/main" id="{40236FA7-112D-2514-5853-8D8B30432FC1}"/>
                </a:ext>
              </a:extLst>
            </p:cNvPr>
            <p:cNvSpPr>
              <a:spLocks/>
            </p:cNvSpPr>
            <p:nvPr/>
          </p:nvSpPr>
          <p:spPr bwMode="auto">
            <a:xfrm>
              <a:off x="248" y="4100"/>
              <a:ext cx="496" cy="436"/>
            </a:xfrm>
            <a:custGeom>
              <a:avLst/>
              <a:gdLst>
                <a:gd name="T0" fmla="*/ 0 w 496"/>
                <a:gd name="T1" fmla="*/ 76 h 436"/>
                <a:gd name="T2" fmla="*/ 224 w 496"/>
                <a:gd name="T3" fmla="*/ 20 h 436"/>
                <a:gd name="T4" fmla="*/ 432 w 496"/>
                <a:gd name="T5" fmla="*/ 196 h 436"/>
                <a:gd name="T6" fmla="*/ 456 w 496"/>
                <a:gd name="T7" fmla="*/ 436 h 436"/>
              </a:gdLst>
              <a:ahLst/>
              <a:cxnLst>
                <a:cxn ang="0">
                  <a:pos x="T0" y="T1"/>
                </a:cxn>
                <a:cxn ang="0">
                  <a:pos x="T2" y="T3"/>
                </a:cxn>
                <a:cxn ang="0">
                  <a:pos x="T4" y="T5"/>
                </a:cxn>
                <a:cxn ang="0">
                  <a:pos x="T6" y="T7"/>
                </a:cxn>
              </a:cxnLst>
              <a:rect l="0" t="0" r="r" b="b"/>
              <a:pathLst>
                <a:path w="496" h="436">
                  <a:moveTo>
                    <a:pt x="0" y="76"/>
                  </a:moveTo>
                  <a:cubicBezTo>
                    <a:pt x="37" y="67"/>
                    <a:pt x="152" y="0"/>
                    <a:pt x="224" y="20"/>
                  </a:cubicBezTo>
                  <a:cubicBezTo>
                    <a:pt x="281" y="43"/>
                    <a:pt x="368" y="60"/>
                    <a:pt x="432" y="196"/>
                  </a:cubicBezTo>
                  <a:cubicBezTo>
                    <a:pt x="496" y="332"/>
                    <a:pt x="451" y="386"/>
                    <a:pt x="456" y="436"/>
                  </a:cubicBezTo>
                </a:path>
              </a:pathLst>
            </a:custGeom>
            <a:noFill/>
            <a:ln w="9525">
              <a:solidFill>
                <a:schemeClr val="tx1"/>
              </a:solidFill>
              <a:round/>
              <a:headEnd type="stealth"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36" name="Group 916">
            <a:extLst>
              <a:ext uri="{FF2B5EF4-FFF2-40B4-BE49-F238E27FC236}">
                <a16:creationId xmlns:a16="http://schemas.microsoft.com/office/drawing/2014/main" id="{0DCEDC7F-44AF-4F0E-5F2D-73084A1202A3}"/>
              </a:ext>
            </a:extLst>
          </p:cNvPr>
          <p:cNvGrpSpPr>
            <a:grpSpLocks noChangeAspect="1"/>
          </p:cNvGrpSpPr>
          <p:nvPr/>
        </p:nvGrpSpPr>
        <p:grpSpPr bwMode="auto">
          <a:xfrm>
            <a:off x="3886200" y="5943600"/>
            <a:ext cx="649288" cy="569913"/>
            <a:chOff x="1137" y="2160"/>
            <a:chExt cx="634" cy="556"/>
          </a:xfrm>
        </p:grpSpPr>
        <p:grpSp>
          <p:nvGrpSpPr>
            <p:cNvPr id="31637" name="Group 917">
              <a:extLst>
                <a:ext uri="{FF2B5EF4-FFF2-40B4-BE49-F238E27FC236}">
                  <a16:creationId xmlns:a16="http://schemas.microsoft.com/office/drawing/2014/main" id="{DD335FB5-2304-963C-C1D9-A71FFCBBCB93}"/>
                </a:ext>
              </a:extLst>
            </p:cNvPr>
            <p:cNvGrpSpPr>
              <a:grpSpLocks noChangeAspect="1"/>
            </p:cNvGrpSpPr>
            <p:nvPr/>
          </p:nvGrpSpPr>
          <p:grpSpPr bwMode="auto">
            <a:xfrm rot="6514895">
              <a:off x="1299" y="1998"/>
              <a:ext cx="310" cy="634"/>
              <a:chOff x="1138" y="1925"/>
              <a:chExt cx="310" cy="634"/>
            </a:xfrm>
          </p:grpSpPr>
          <p:grpSp>
            <p:nvGrpSpPr>
              <p:cNvPr id="31638" name="Group 918">
                <a:extLst>
                  <a:ext uri="{FF2B5EF4-FFF2-40B4-BE49-F238E27FC236}">
                    <a16:creationId xmlns:a16="http://schemas.microsoft.com/office/drawing/2014/main" id="{154B5ECF-1886-4374-3547-10CE8BC7DD92}"/>
                  </a:ext>
                </a:extLst>
              </p:cNvPr>
              <p:cNvGrpSpPr>
                <a:grpSpLocks noChangeAspect="1"/>
              </p:cNvGrpSpPr>
              <p:nvPr/>
            </p:nvGrpSpPr>
            <p:grpSpPr bwMode="auto">
              <a:xfrm>
                <a:off x="1142" y="1999"/>
                <a:ext cx="306" cy="560"/>
                <a:chOff x="1142" y="1999"/>
                <a:chExt cx="306" cy="560"/>
              </a:xfrm>
            </p:grpSpPr>
            <p:sp>
              <p:nvSpPr>
                <p:cNvPr id="31639" name="Freeform 919">
                  <a:extLst>
                    <a:ext uri="{FF2B5EF4-FFF2-40B4-BE49-F238E27FC236}">
                      <a16:creationId xmlns:a16="http://schemas.microsoft.com/office/drawing/2014/main" id="{C22A612B-0911-09BB-A307-9E5928733274}"/>
                    </a:ext>
                  </a:extLst>
                </p:cNvPr>
                <p:cNvSpPr>
                  <a:spLocks noChangeAspect="1"/>
                </p:cNvSpPr>
                <p:nvPr/>
              </p:nvSpPr>
              <p:spPr bwMode="auto">
                <a:xfrm>
                  <a:off x="1142" y="2053"/>
                  <a:ext cx="108" cy="281"/>
                </a:xfrm>
                <a:custGeom>
                  <a:avLst/>
                  <a:gdLst>
                    <a:gd name="T0" fmla="*/ 90 w 108"/>
                    <a:gd name="T1" fmla="*/ 281 h 281"/>
                    <a:gd name="T2" fmla="*/ 108 w 108"/>
                    <a:gd name="T3" fmla="*/ 275 h 281"/>
                    <a:gd name="T4" fmla="*/ 18 w 108"/>
                    <a:gd name="T5" fmla="*/ 0 h 281"/>
                    <a:gd name="T6" fmla="*/ 0 w 108"/>
                    <a:gd name="T7" fmla="*/ 6 h 281"/>
                    <a:gd name="T8" fmla="*/ 90 w 108"/>
                    <a:gd name="T9" fmla="*/ 281 h 281"/>
                  </a:gdLst>
                  <a:ahLst/>
                  <a:cxnLst>
                    <a:cxn ang="0">
                      <a:pos x="T0" y="T1"/>
                    </a:cxn>
                    <a:cxn ang="0">
                      <a:pos x="T2" y="T3"/>
                    </a:cxn>
                    <a:cxn ang="0">
                      <a:pos x="T4" y="T5"/>
                    </a:cxn>
                    <a:cxn ang="0">
                      <a:pos x="T6" y="T7"/>
                    </a:cxn>
                    <a:cxn ang="0">
                      <a:pos x="T8" y="T9"/>
                    </a:cxn>
                  </a:cxnLst>
                  <a:rect l="0" t="0" r="r" b="b"/>
                  <a:pathLst>
                    <a:path w="108" h="281">
                      <a:moveTo>
                        <a:pt x="90" y="281"/>
                      </a:moveTo>
                      <a:lnTo>
                        <a:pt x="108" y="275"/>
                      </a:lnTo>
                      <a:lnTo>
                        <a:pt x="18" y="0"/>
                      </a:lnTo>
                      <a:lnTo>
                        <a:pt x="0" y="6"/>
                      </a:lnTo>
                      <a:lnTo>
                        <a:pt x="90" y="281"/>
                      </a:lnTo>
                      <a:close/>
                    </a:path>
                  </a:pathLst>
                </a:custGeom>
                <a:solidFill>
                  <a:srgbClr val="C0C0C0"/>
                </a:solidFill>
                <a:ln w="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640" name="Freeform 920">
                  <a:extLst>
                    <a:ext uri="{FF2B5EF4-FFF2-40B4-BE49-F238E27FC236}">
                      <a16:creationId xmlns:a16="http://schemas.microsoft.com/office/drawing/2014/main" id="{43E2C320-91BE-4820-D867-691313C906F5}"/>
                    </a:ext>
                  </a:extLst>
                </p:cNvPr>
                <p:cNvSpPr>
                  <a:spLocks noChangeAspect="1"/>
                </p:cNvSpPr>
                <p:nvPr/>
              </p:nvSpPr>
              <p:spPr bwMode="auto">
                <a:xfrm>
                  <a:off x="1321" y="1999"/>
                  <a:ext cx="108" cy="280"/>
                </a:xfrm>
                <a:custGeom>
                  <a:avLst/>
                  <a:gdLst>
                    <a:gd name="T0" fmla="*/ 90 w 108"/>
                    <a:gd name="T1" fmla="*/ 280 h 280"/>
                    <a:gd name="T2" fmla="*/ 108 w 108"/>
                    <a:gd name="T3" fmla="*/ 274 h 280"/>
                    <a:gd name="T4" fmla="*/ 20 w 108"/>
                    <a:gd name="T5" fmla="*/ 0 h 280"/>
                    <a:gd name="T6" fmla="*/ 0 w 108"/>
                    <a:gd name="T7" fmla="*/ 6 h 280"/>
                    <a:gd name="T8" fmla="*/ 90 w 108"/>
                    <a:gd name="T9" fmla="*/ 280 h 280"/>
                  </a:gdLst>
                  <a:ahLst/>
                  <a:cxnLst>
                    <a:cxn ang="0">
                      <a:pos x="T0" y="T1"/>
                    </a:cxn>
                    <a:cxn ang="0">
                      <a:pos x="T2" y="T3"/>
                    </a:cxn>
                    <a:cxn ang="0">
                      <a:pos x="T4" y="T5"/>
                    </a:cxn>
                    <a:cxn ang="0">
                      <a:pos x="T6" y="T7"/>
                    </a:cxn>
                    <a:cxn ang="0">
                      <a:pos x="T8" y="T9"/>
                    </a:cxn>
                  </a:cxnLst>
                  <a:rect l="0" t="0" r="r" b="b"/>
                  <a:pathLst>
                    <a:path w="108" h="280">
                      <a:moveTo>
                        <a:pt x="90" y="280"/>
                      </a:moveTo>
                      <a:lnTo>
                        <a:pt x="108" y="274"/>
                      </a:lnTo>
                      <a:lnTo>
                        <a:pt x="20" y="0"/>
                      </a:lnTo>
                      <a:lnTo>
                        <a:pt x="0" y="6"/>
                      </a:lnTo>
                      <a:lnTo>
                        <a:pt x="90" y="280"/>
                      </a:lnTo>
                      <a:close/>
                    </a:path>
                  </a:pathLst>
                </a:custGeom>
                <a:solidFill>
                  <a:srgbClr val="C0C0C0"/>
                </a:solidFill>
                <a:ln w="0"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31641" name="Group 921">
                  <a:extLst>
                    <a:ext uri="{FF2B5EF4-FFF2-40B4-BE49-F238E27FC236}">
                      <a16:creationId xmlns:a16="http://schemas.microsoft.com/office/drawing/2014/main" id="{56979823-190F-83A0-9435-40165A649C1C}"/>
                    </a:ext>
                  </a:extLst>
                </p:cNvPr>
                <p:cNvGrpSpPr>
                  <a:grpSpLocks noChangeAspect="1"/>
                </p:cNvGrpSpPr>
                <p:nvPr/>
              </p:nvGrpSpPr>
              <p:grpSpPr bwMode="auto">
                <a:xfrm>
                  <a:off x="1225" y="2267"/>
                  <a:ext cx="223" cy="292"/>
                  <a:chOff x="1225" y="2267"/>
                  <a:chExt cx="223" cy="292"/>
                </a:xfrm>
              </p:grpSpPr>
              <p:sp>
                <p:nvSpPr>
                  <p:cNvPr id="31642" name="Freeform 922">
                    <a:extLst>
                      <a:ext uri="{FF2B5EF4-FFF2-40B4-BE49-F238E27FC236}">
                        <a16:creationId xmlns:a16="http://schemas.microsoft.com/office/drawing/2014/main" id="{DEE3E771-03E0-09A4-5376-8CED5E3ACAE9}"/>
                      </a:ext>
                    </a:extLst>
                  </p:cNvPr>
                  <p:cNvSpPr>
                    <a:spLocks noChangeAspect="1"/>
                  </p:cNvSpPr>
                  <p:nvPr/>
                </p:nvSpPr>
                <p:spPr bwMode="auto">
                  <a:xfrm>
                    <a:off x="1332" y="2319"/>
                    <a:ext cx="84" cy="236"/>
                  </a:xfrm>
                  <a:custGeom>
                    <a:avLst/>
                    <a:gdLst>
                      <a:gd name="T0" fmla="*/ 77 w 84"/>
                      <a:gd name="T1" fmla="*/ 236 h 236"/>
                      <a:gd name="T2" fmla="*/ 84 w 84"/>
                      <a:gd name="T3" fmla="*/ 233 h 236"/>
                      <a:gd name="T4" fmla="*/ 9 w 84"/>
                      <a:gd name="T5" fmla="*/ 0 h 236"/>
                      <a:gd name="T6" fmla="*/ 0 w 84"/>
                      <a:gd name="T7" fmla="*/ 2 h 236"/>
                      <a:gd name="T8" fmla="*/ 77 w 84"/>
                      <a:gd name="T9" fmla="*/ 236 h 236"/>
                    </a:gdLst>
                    <a:ahLst/>
                    <a:cxnLst>
                      <a:cxn ang="0">
                        <a:pos x="T0" y="T1"/>
                      </a:cxn>
                      <a:cxn ang="0">
                        <a:pos x="T2" y="T3"/>
                      </a:cxn>
                      <a:cxn ang="0">
                        <a:pos x="T4" y="T5"/>
                      </a:cxn>
                      <a:cxn ang="0">
                        <a:pos x="T6" y="T7"/>
                      </a:cxn>
                      <a:cxn ang="0">
                        <a:pos x="T8" y="T9"/>
                      </a:cxn>
                    </a:cxnLst>
                    <a:rect l="0" t="0" r="r" b="b"/>
                    <a:pathLst>
                      <a:path w="84" h="236">
                        <a:moveTo>
                          <a:pt x="77" y="236"/>
                        </a:moveTo>
                        <a:lnTo>
                          <a:pt x="84" y="233"/>
                        </a:lnTo>
                        <a:lnTo>
                          <a:pt x="9" y="0"/>
                        </a:lnTo>
                        <a:lnTo>
                          <a:pt x="0" y="2"/>
                        </a:lnTo>
                        <a:lnTo>
                          <a:pt x="77" y="236"/>
                        </a:lnTo>
                        <a:close/>
                      </a:path>
                    </a:pathLst>
                  </a:custGeom>
                  <a:solidFill>
                    <a:srgbClr val="000000"/>
                  </a:solidFill>
                  <a:ln w="0">
                    <a:solidFill>
                      <a:srgbClr val="000000"/>
                    </a:solidFill>
                    <a:prstDash val="solid"/>
                    <a:round/>
                    <a:headEnd/>
                    <a:tailEnd/>
                  </a:ln>
                </p:spPr>
                <p:txBody>
                  <a:bodyPr/>
                  <a:lstStyle/>
                  <a:p>
                    <a:endParaRPr lang="en-GB"/>
                  </a:p>
                </p:txBody>
              </p:sp>
              <p:sp>
                <p:nvSpPr>
                  <p:cNvPr id="31643" name="Freeform 923">
                    <a:extLst>
                      <a:ext uri="{FF2B5EF4-FFF2-40B4-BE49-F238E27FC236}">
                        <a16:creationId xmlns:a16="http://schemas.microsoft.com/office/drawing/2014/main" id="{137C417B-4780-394C-9E55-B1D268F5F37A}"/>
                      </a:ext>
                    </a:extLst>
                  </p:cNvPr>
                  <p:cNvSpPr>
                    <a:spLocks noChangeAspect="1"/>
                  </p:cNvSpPr>
                  <p:nvPr/>
                </p:nvSpPr>
                <p:spPr bwMode="auto">
                  <a:xfrm>
                    <a:off x="1225" y="2267"/>
                    <a:ext cx="223" cy="98"/>
                  </a:xfrm>
                  <a:custGeom>
                    <a:avLst/>
                    <a:gdLst>
                      <a:gd name="T0" fmla="*/ 11 w 223"/>
                      <a:gd name="T1" fmla="*/ 98 h 98"/>
                      <a:gd name="T2" fmla="*/ 223 w 223"/>
                      <a:gd name="T3" fmla="*/ 29 h 98"/>
                      <a:gd name="T4" fmla="*/ 213 w 223"/>
                      <a:gd name="T5" fmla="*/ 0 h 98"/>
                      <a:gd name="T6" fmla="*/ 0 w 223"/>
                      <a:gd name="T7" fmla="*/ 70 h 98"/>
                      <a:gd name="T8" fmla="*/ 11 w 223"/>
                      <a:gd name="T9" fmla="*/ 98 h 98"/>
                    </a:gdLst>
                    <a:ahLst/>
                    <a:cxnLst>
                      <a:cxn ang="0">
                        <a:pos x="T0" y="T1"/>
                      </a:cxn>
                      <a:cxn ang="0">
                        <a:pos x="T2" y="T3"/>
                      </a:cxn>
                      <a:cxn ang="0">
                        <a:pos x="T4" y="T5"/>
                      </a:cxn>
                      <a:cxn ang="0">
                        <a:pos x="T6" y="T7"/>
                      </a:cxn>
                      <a:cxn ang="0">
                        <a:pos x="T8" y="T9"/>
                      </a:cxn>
                    </a:cxnLst>
                    <a:rect l="0" t="0" r="r" b="b"/>
                    <a:pathLst>
                      <a:path w="223" h="98">
                        <a:moveTo>
                          <a:pt x="11" y="98"/>
                        </a:moveTo>
                        <a:lnTo>
                          <a:pt x="223" y="29"/>
                        </a:lnTo>
                        <a:lnTo>
                          <a:pt x="213" y="0"/>
                        </a:lnTo>
                        <a:lnTo>
                          <a:pt x="0" y="70"/>
                        </a:lnTo>
                        <a:lnTo>
                          <a:pt x="11"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44" name="Freeform 924">
                    <a:extLst>
                      <a:ext uri="{FF2B5EF4-FFF2-40B4-BE49-F238E27FC236}">
                        <a16:creationId xmlns:a16="http://schemas.microsoft.com/office/drawing/2014/main" id="{0BB40A85-ABA2-F530-DCF5-A058EC801455}"/>
                      </a:ext>
                    </a:extLst>
                  </p:cNvPr>
                  <p:cNvSpPr>
                    <a:spLocks noChangeAspect="1"/>
                  </p:cNvSpPr>
                  <p:nvPr/>
                </p:nvSpPr>
                <p:spPr bwMode="auto">
                  <a:xfrm>
                    <a:off x="1380" y="2497"/>
                    <a:ext cx="47" cy="62"/>
                  </a:xfrm>
                  <a:custGeom>
                    <a:avLst/>
                    <a:gdLst>
                      <a:gd name="T0" fmla="*/ 18 w 47"/>
                      <a:gd name="T1" fmla="*/ 62 h 62"/>
                      <a:gd name="T2" fmla="*/ 47 w 47"/>
                      <a:gd name="T3" fmla="*/ 53 h 62"/>
                      <a:gd name="T4" fmla="*/ 30 w 47"/>
                      <a:gd name="T5" fmla="*/ 0 h 62"/>
                      <a:gd name="T6" fmla="*/ 0 w 47"/>
                      <a:gd name="T7" fmla="*/ 10 h 62"/>
                      <a:gd name="T8" fmla="*/ 18 w 47"/>
                      <a:gd name="T9" fmla="*/ 62 h 62"/>
                    </a:gdLst>
                    <a:ahLst/>
                    <a:cxnLst>
                      <a:cxn ang="0">
                        <a:pos x="T0" y="T1"/>
                      </a:cxn>
                      <a:cxn ang="0">
                        <a:pos x="T2" y="T3"/>
                      </a:cxn>
                      <a:cxn ang="0">
                        <a:pos x="T4" y="T5"/>
                      </a:cxn>
                      <a:cxn ang="0">
                        <a:pos x="T6" y="T7"/>
                      </a:cxn>
                      <a:cxn ang="0">
                        <a:pos x="T8" y="T9"/>
                      </a:cxn>
                    </a:cxnLst>
                    <a:rect l="0" t="0" r="r" b="b"/>
                    <a:pathLst>
                      <a:path w="47" h="62">
                        <a:moveTo>
                          <a:pt x="18" y="62"/>
                        </a:moveTo>
                        <a:lnTo>
                          <a:pt x="47" y="53"/>
                        </a:lnTo>
                        <a:lnTo>
                          <a:pt x="30" y="0"/>
                        </a:lnTo>
                        <a:lnTo>
                          <a:pt x="0" y="10"/>
                        </a:lnTo>
                        <a:lnTo>
                          <a:pt x="18" y="62"/>
                        </a:lnTo>
                        <a:close/>
                      </a:path>
                    </a:pathLst>
                  </a:custGeom>
                  <a:solidFill>
                    <a:srgbClr val="000000"/>
                  </a:solidFill>
                  <a:ln w="0">
                    <a:solidFill>
                      <a:srgbClr val="000000"/>
                    </a:solidFill>
                    <a:prstDash val="solid"/>
                    <a:round/>
                    <a:headEnd/>
                    <a:tailEnd/>
                  </a:ln>
                </p:spPr>
                <p:txBody>
                  <a:bodyPr/>
                  <a:lstStyle/>
                  <a:p>
                    <a:endParaRPr lang="en-GB"/>
                  </a:p>
                </p:txBody>
              </p:sp>
            </p:grpSp>
          </p:grpSp>
          <p:sp>
            <p:nvSpPr>
              <p:cNvPr id="31645" name="Freeform 925">
                <a:extLst>
                  <a:ext uri="{FF2B5EF4-FFF2-40B4-BE49-F238E27FC236}">
                    <a16:creationId xmlns:a16="http://schemas.microsoft.com/office/drawing/2014/main" id="{FBC6F480-FC4A-29D8-1511-6FC92AF7D580}"/>
                  </a:ext>
                </a:extLst>
              </p:cNvPr>
              <p:cNvSpPr>
                <a:spLocks noChangeAspect="1"/>
              </p:cNvSpPr>
              <p:nvPr/>
            </p:nvSpPr>
            <p:spPr bwMode="auto">
              <a:xfrm>
                <a:off x="1138" y="1925"/>
                <a:ext cx="265" cy="383"/>
              </a:xfrm>
              <a:custGeom>
                <a:avLst/>
                <a:gdLst>
                  <a:gd name="T0" fmla="*/ 104 w 265"/>
                  <a:gd name="T1" fmla="*/ 0 h 383"/>
                  <a:gd name="T2" fmla="*/ 31 w 265"/>
                  <a:gd name="T3" fmla="*/ 24 h 383"/>
                  <a:gd name="T4" fmla="*/ 54 w 265"/>
                  <a:gd name="T5" fmla="*/ 93 h 383"/>
                  <a:gd name="T6" fmla="*/ 19 w 265"/>
                  <a:gd name="T7" fmla="*/ 104 h 383"/>
                  <a:gd name="T8" fmla="*/ 0 w 265"/>
                  <a:gd name="T9" fmla="*/ 136 h 383"/>
                  <a:gd name="T10" fmla="*/ 63 w 265"/>
                  <a:gd name="T11" fmla="*/ 328 h 383"/>
                  <a:gd name="T12" fmla="*/ 120 w 265"/>
                  <a:gd name="T13" fmla="*/ 383 h 383"/>
                  <a:gd name="T14" fmla="*/ 248 w 265"/>
                  <a:gd name="T15" fmla="*/ 342 h 383"/>
                  <a:gd name="T16" fmla="*/ 265 w 265"/>
                  <a:gd name="T17" fmla="*/ 261 h 383"/>
                  <a:gd name="T18" fmla="*/ 203 w 265"/>
                  <a:gd name="T19" fmla="*/ 67 h 383"/>
                  <a:gd name="T20" fmla="*/ 161 w 265"/>
                  <a:gd name="T21" fmla="*/ 57 h 383"/>
                  <a:gd name="T22" fmla="*/ 127 w 265"/>
                  <a:gd name="T23" fmla="*/ 68 h 383"/>
                  <a:gd name="T24" fmla="*/ 104 w 265"/>
                  <a:gd name="T25" fmla="*/ 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383">
                    <a:moveTo>
                      <a:pt x="104" y="0"/>
                    </a:moveTo>
                    <a:lnTo>
                      <a:pt x="31" y="24"/>
                    </a:lnTo>
                    <a:lnTo>
                      <a:pt x="54" y="93"/>
                    </a:lnTo>
                    <a:lnTo>
                      <a:pt x="19" y="104"/>
                    </a:lnTo>
                    <a:lnTo>
                      <a:pt x="0" y="136"/>
                    </a:lnTo>
                    <a:lnTo>
                      <a:pt x="63" y="328"/>
                    </a:lnTo>
                    <a:lnTo>
                      <a:pt x="120" y="383"/>
                    </a:lnTo>
                    <a:lnTo>
                      <a:pt x="248" y="342"/>
                    </a:lnTo>
                    <a:lnTo>
                      <a:pt x="265" y="261"/>
                    </a:lnTo>
                    <a:lnTo>
                      <a:pt x="203" y="67"/>
                    </a:lnTo>
                    <a:lnTo>
                      <a:pt x="161" y="57"/>
                    </a:lnTo>
                    <a:lnTo>
                      <a:pt x="127" y="68"/>
                    </a:lnTo>
                    <a:lnTo>
                      <a:pt x="104" y="0"/>
                    </a:lnTo>
                    <a:close/>
                  </a:path>
                </a:pathLst>
              </a:custGeom>
              <a:solidFill>
                <a:srgbClr val="E8C7A6"/>
              </a:solidFill>
              <a:ln w="0">
                <a:solidFill>
                  <a:srgbClr val="000000"/>
                </a:solidFill>
                <a:prstDash val="solid"/>
                <a:round/>
                <a:headEnd/>
                <a:tailEnd/>
              </a:ln>
            </p:spPr>
            <p:txBody>
              <a:bodyPr/>
              <a:lstStyle/>
              <a:p>
                <a:endParaRPr lang="en-GB"/>
              </a:p>
            </p:txBody>
          </p:sp>
        </p:grpSp>
        <p:grpSp>
          <p:nvGrpSpPr>
            <p:cNvPr id="31646" name="Group 926">
              <a:extLst>
                <a:ext uri="{FF2B5EF4-FFF2-40B4-BE49-F238E27FC236}">
                  <a16:creationId xmlns:a16="http://schemas.microsoft.com/office/drawing/2014/main" id="{F91BCA7A-1CAA-418A-9FD5-D8036631A536}"/>
                </a:ext>
              </a:extLst>
            </p:cNvPr>
            <p:cNvGrpSpPr>
              <a:grpSpLocks noChangeAspect="1"/>
            </p:cNvGrpSpPr>
            <p:nvPr/>
          </p:nvGrpSpPr>
          <p:grpSpPr bwMode="auto">
            <a:xfrm>
              <a:off x="1335" y="2235"/>
              <a:ext cx="433" cy="481"/>
              <a:chOff x="1335" y="2235"/>
              <a:chExt cx="433" cy="481"/>
            </a:xfrm>
          </p:grpSpPr>
          <p:sp>
            <p:nvSpPr>
              <p:cNvPr id="31647" name="Rectangle 927">
                <a:extLst>
                  <a:ext uri="{FF2B5EF4-FFF2-40B4-BE49-F238E27FC236}">
                    <a16:creationId xmlns:a16="http://schemas.microsoft.com/office/drawing/2014/main" id="{AD689A92-7D19-4958-C7DF-C6A713FEE424}"/>
                  </a:ext>
                </a:extLst>
              </p:cNvPr>
              <p:cNvSpPr>
                <a:spLocks noChangeAspect="1" noChangeArrowheads="1"/>
              </p:cNvSpPr>
              <p:nvPr/>
            </p:nvSpPr>
            <p:spPr bwMode="auto">
              <a:xfrm>
                <a:off x="1335" y="2325"/>
                <a:ext cx="25" cy="3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1648" name="Group 928">
                <a:extLst>
                  <a:ext uri="{FF2B5EF4-FFF2-40B4-BE49-F238E27FC236}">
                    <a16:creationId xmlns:a16="http://schemas.microsoft.com/office/drawing/2014/main" id="{80F00371-756B-8551-9B90-36725B1F171E}"/>
                  </a:ext>
                </a:extLst>
              </p:cNvPr>
              <p:cNvGrpSpPr>
                <a:grpSpLocks noChangeAspect="1"/>
              </p:cNvGrpSpPr>
              <p:nvPr/>
            </p:nvGrpSpPr>
            <p:grpSpPr bwMode="auto">
              <a:xfrm>
                <a:off x="1398" y="2235"/>
                <a:ext cx="370" cy="481"/>
                <a:chOff x="1968" y="2256"/>
                <a:chExt cx="370" cy="481"/>
              </a:xfrm>
            </p:grpSpPr>
            <p:sp>
              <p:nvSpPr>
                <p:cNvPr id="31649" name="Rectangle 929">
                  <a:extLst>
                    <a:ext uri="{FF2B5EF4-FFF2-40B4-BE49-F238E27FC236}">
                      <a16:creationId xmlns:a16="http://schemas.microsoft.com/office/drawing/2014/main" id="{84458D18-39D9-BF8A-D454-161822A228E3}"/>
                    </a:ext>
                  </a:extLst>
                </p:cNvPr>
                <p:cNvSpPr>
                  <a:spLocks noChangeAspect="1" noChangeArrowheads="1"/>
                </p:cNvSpPr>
                <p:nvPr/>
              </p:nvSpPr>
              <p:spPr bwMode="auto">
                <a:xfrm>
                  <a:off x="2018" y="2283"/>
                  <a:ext cx="17" cy="454"/>
                </a:xfrm>
                <a:prstGeom prst="rect">
                  <a:avLst/>
                </a:prstGeom>
                <a:solidFill>
                  <a:srgbClr val="C0C0C0"/>
                </a:solidFill>
                <a:ln w="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650" name="Rectangle 930">
                  <a:extLst>
                    <a:ext uri="{FF2B5EF4-FFF2-40B4-BE49-F238E27FC236}">
                      <a16:creationId xmlns:a16="http://schemas.microsoft.com/office/drawing/2014/main" id="{50949E1F-9E5C-531E-01B2-7E66B8789B13}"/>
                    </a:ext>
                  </a:extLst>
                </p:cNvPr>
                <p:cNvSpPr>
                  <a:spLocks noChangeAspect="1" noChangeArrowheads="1"/>
                </p:cNvSpPr>
                <p:nvPr/>
              </p:nvSpPr>
              <p:spPr bwMode="auto">
                <a:xfrm>
                  <a:off x="2218" y="2279"/>
                  <a:ext cx="17" cy="454"/>
                </a:xfrm>
                <a:prstGeom prst="rect">
                  <a:avLst/>
                </a:prstGeom>
                <a:solidFill>
                  <a:srgbClr val="C0C0C0"/>
                </a:solidFill>
                <a:ln w="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31651" name="Group 931">
                  <a:extLst>
                    <a:ext uri="{FF2B5EF4-FFF2-40B4-BE49-F238E27FC236}">
                      <a16:creationId xmlns:a16="http://schemas.microsoft.com/office/drawing/2014/main" id="{EFA7A65A-EDDC-FA82-7A21-0024D5B11D50}"/>
                    </a:ext>
                  </a:extLst>
                </p:cNvPr>
                <p:cNvGrpSpPr>
                  <a:grpSpLocks noChangeAspect="1"/>
                </p:cNvGrpSpPr>
                <p:nvPr/>
              </p:nvGrpSpPr>
              <p:grpSpPr bwMode="auto">
                <a:xfrm>
                  <a:off x="1968" y="2256"/>
                  <a:ext cx="370" cy="215"/>
                  <a:chOff x="1968" y="2256"/>
                  <a:chExt cx="370" cy="215"/>
                </a:xfrm>
              </p:grpSpPr>
              <p:sp>
                <p:nvSpPr>
                  <p:cNvPr id="31652" name="Freeform 932">
                    <a:extLst>
                      <a:ext uri="{FF2B5EF4-FFF2-40B4-BE49-F238E27FC236}">
                        <a16:creationId xmlns:a16="http://schemas.microsoft.com/office/drawing/2014/main" id="{C0B49206-D9F7-BBE2-376F-108DE2DB3A3B}"/>
                      </a:ext>
                    </a:extLst>
                  </p:cNvPr>
                  <p:cNvSpPr>
                    <a:spLocks noChangeAspect="1"/>
                  </p:cNvSpPr>
                  <p:nvPr/>
                </p:nvSpPr>
                <p:spPr bwMode="auto">
                  <a:xfrm>
                    <a:off x="1968" y="2256"/>
                    <a:ext cx="370" cy="215"/>
                  </a:xfrm>
                  <a:custGeom>
                    <a:avLst/>
                    <a:gdLst>
                      <a:gd name="T0" fmla="*/ 370 w 370"/>
                      <a:gd name="T1" fmla="*/ 143 h 215"/>
                      <a:gd name="T2" fmla="*/ 370 w 370"/>
                      <a:gd name="T3" fmla="*/ 65 h 215"/>
                      <a:gd name="T4" fmla="*/ 297 w 370"/>
                      <a:gd name="T5" fmla="*/ 65 h 215"/>
                      <a:gd name="T6" fmla="*/ 297 w 370"/>
                      <a:gd name="T7" fmla="*/ 29 h 215"/>
                      <a:gd name="T8" fmla="*/ 272 w 370"/>
                      <a:gd name="T9" fmla="*/ 0 h 215"/>
                      <a:gd name="T10" fmla="*/ 70 w 370"/>
                      <a:gd name="T11" fmla="*/ 0 h 215"/>
                      <a:gd name="T12" fmla="*/ 0 w 370"/>
                      <a:gd name="T13" fmla="*/ 39 h 215"/>
                      <a:gd name="T14" fmla="*/ 0 w 370"/>
                      <a:gd name="T15" fmla="*/ 173 h 215"/>
                      <a:gd name="T16" fmla="*/ 72 w 370"/>
                      <a:gd name="T17" fmla="*/ 215 h 215"/>
                      <a:gd name="T18" fmla="*/ 275 w 370"/>
                      <a:gd name="T19" fmla="*/ 215 h 215"/>
                      <a:gd name="T20" fmla="*/ 298 w 370"/>
                      <a:gd name="T21" fmla="*/ 178 h 215"/>
                      <a:gd name="T22" fmla="*/ 298 w 370"/>
                      <a:gd name="T23" fmla="*/ 143 h 215"/>
                      <a:gd name="T24" fmla="*/ 370 w 370"/>
                      <a:gd name="T25" fmla="*/ 143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0" h="215">
                        <a:moveTo>
                          <a:pt x="370" y="143"/>
                        </a:moveTo>
                        <a:lnTo>
                          <a:pt x="370" y="65"/>
                        </a:lnTo>
                        <a:lnTo>
                          <a:pt x="297" y="65"/>
                        </a:lnTo>
                        <a:lnTo>
                          <a:pt x="297" y="29"/>
                        </a:lnTo>
                        <a:lnTo>
                          <a:pt x="272" y="0"/>
                        </a:lnTo>
                        <a:lnTo>
                          <a:pt x="70" y="0"/>
                        </a:lnTo>
                        <a:lnTo>
                          <a:pt x="0" y="39"/>
                        </a:lnTo>
                        <a:lnTo>
                          <a:pt x="0" y="173"/>
                        </a:lnTo>
                        <a:lnTo>
                          <a:pt x="72" y="215"/>
                        </a:lnTo>
                        <a:lnTo>
                          <a:pt x="275" y="215"/>
                        </a:lnTo>
                        <a:lnTo>
                          <a:pt x="298" y="178"/>
                        </a:lnTo>
                        <a:lnTo>
                          <a:pt x="298" y="143"/>
                        </a:lnTo>
                        <a:lnTo>
                          <a:pt x="370" y="143"/>
                        </a:lnTo>
                        <a:close/>
                      </a:path>
                    </a:pathLst>
                  </a:custGeom>
                  <a:solidFill>
                    <a:srgbClr val="FFFFFF"/>
                  </a:solidFill>
                  <a:ln w="0">
                    <a:solidFill>
                      <a:srgbClr val="000000"/>
                    </a:solidFill>
                    <a:prstDash val="solid"/>
                    <a:round/>
                    <a:headEnd/>
                    <a:tailEnd/>
                  </a:ln>
                </p:spPr>
                <p:txBody>
                  <a:bodyPr/>
                  <a:lstStyle/>
                  <a:p>
                    <a:endParaRPr lang="en-GB"/>
                  </a:p>
                </p:txBody>
              </p:sp>
              <p:sp>
                <p:nvSpPr>
                  <p:cNvPr id="31653" name="Line 933">
                    <a:extLst>
                      <a:ext uri="{FF2B5EF4-FFF2-40B4-BE49-F238E27FC236}">
                        <a16:creationId xmlns:a16="http://schemas.microsoft.com/office/drawing/2014/main" id="{A868FD57-E567-FD66-1006-E6FCCE5633EC}"/>
                      </a:ext>
                    </a:extLst>
                  </p:cNvPr>
                  <p:cNvSpPr>
                    <a:spLocks noChangeAspect="1" noChangeShapeType="1"/>
                  </p:cNvSpPr>
                  <p:nvPr/>
                </p:nvSpPr>
                <p:spPr bwMode="auto">
                  <a:xfrm flipV="1">
                    <a:off x="1974" y="2295"/>
                    <a:ext cx="288" cy="1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54" name="Line 934">
                    <a:extLst>
                      <a:ext uri="{FF2B5EF4-FFF2-40B4-BE49-F238E27FC236}">
                        <a16:creationId xmlns:a16="http://schemas.microsoft.com/office/drawing/2014/main" id="{54F3B147-2B80-D4DA-3E58-D25A7204BBB1}"/>
                      </a:ext>
                    </a:extLst>
                  </p:cNvPr>
                  <p:cNvSpPr>
                    <a:spLocks noChangeAspect="1" noChangeShapeType="1"/>
                  </p:cNvSpPr>
                  <p:nvPr/>
                </p:nvSpPr>
                <p:spPr bwMode="auto">
                  <a:xfrm>
                    <a:off x="1971" y="2301"/>
                    <a:ext cx="288" cy="1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grpSp>
        <p:nvGrpSpPr>
          <p:cNvPr id="31655" name="Group 935">
            <a:extLst>
              <a:ext uri="{FF2B5EF4-FFF2-40B4-BE49-F238E27FC236}">
                <a16:creationId xmlns:a16="http://schemas.microsoft.com/office/drawing/2014/main" id="{9F4F7B86-5231-18DB-1B59-71D96E67D8E8}"/>
              </a:ext>
            </a:extLst>
          </p:cNvPr>
          <p:cNvGrpSpPr>
            <a:grpSpLocks noChangeAspect="1"/>
          </p:cNvGrpSpPr>
          <p:nvPr/>
        </p:nvGrpSpPr>
        <p:grpSpPr bwMode="auto">
          <a:xfrm>
            <a:off x="4648200" y="5867400"/>
            <a:ext cx="703263" cy="687388"/>
            <a:chOff x="2884" y="3589"/>
            <a:chExt cx="551" cy="539"/>
          </a:xfrm>
        </p:grpSpPr>
        <p:grpSp>
          <p:nvGrpSpPr>
            <p:cNvPr id="31656" name="Group 936">
              <a:extLst>
                <a:ext uri="{FF2B5EF4-FFF2-40B4-BE49-F238E27FC236}">
                  <a16:creationId xmlns:a16="http://schemas.microsoft.com/office/drawing/2014/main" id="{BD06F1D7-CCF4-2102-E37E-14BAD8E58E81}"/>
                </a:ext>
              </a:extLst>
            </p:cNvPr>
            <p:cNvGrpSpPr>
              <a:grpSpLocks noChangeAspect="1"/>
            </p:cNvGrpSpPr>
            <p:nvPr/>
          </p:nvGrpSpPr>
          <p:grpSpPr bwMode="auto">
            <a:xfrm>
              <a:off x="2884" y="3589"/>
              <a:ext cx="477" cy="313"/>
              <a:chOff x="2884" y="3589"/>
              <a:chExt cx="477" cy="313"/>
            </a:xfrm>
          </p:grpSpPr>
          <p:grpSp>
            <p:nvGrpSpPr>
              <p:cNvPr id="31657" name="Group 937">
                <a:extLst>
                  <a:ext uri="{FF2B5EF4-FFF2-40B4-BE49-F238E27FC236}">
                    <a16:creationId xmlns:a16="http://schemas.microsoft.com/office/drawing/2014/main" id="{8E2FA15B-F931-5461-3495-2E59B57CAEE1}"/>
                  </a:ext>
                </a:extLst>
              </p:cNvPr>
              <p:cNvGrpSpPr>
                <a:grpSpLocks noChangeAspect="1"/>
              </p:cNvGrpSpPr>
              <p:nvPr/>
            </p:nvGrpSpPr>
            <p:grpSpPr bwMode="auto">
              <a:xfrm rot="3483502">
                <a:off x="2986" y="3556"/>
                <a:ext cx="244" cy="447"/>
                <a:chOff x="1142" y="1999"/>
                <a:chExt cx="306" cy="560"/>
              </a:xfrm>
            </p:grpSpPr>
            <p:sp>
              <p:nvSpPr>
                <p:cNvPr id="31658" name="Freeform 938">
                  <a:extLst>
                    <a:ext uri="{FF2B5EF4-FFF2-40B4-BE49-F238E27FC236}">
                      <a16:creationId xmlns:a16="http://schemas.microsoft.com/office/drawing/2014/main" id="{07869279-6A31-1FE4-B6CE-E0672073E644}"/>
                    </a:ext>
                  </a:extLst>
                </p:cNvPr>
                <p:cNvSpPr>
                  <a:spLocks noChangeAspect="1"/>
                </p:cNvSpPr>
                <p:nvPr/>
              </p:nvSpPr>
              <p:spPr bwMode="auto">
                <a:xfrm>
                  <a:off x="1142" y="2053"/>
                  <a:ext cx="108" cy="281"/>
                </a:xfrm>
                <a:custGeom>
                  <a:avLst/>
                  <a:gdLst>
                    <a:gd name="T0" fmla="*/ 90 w 108"/>
                    <a:gd name="T1" fmla="*/ 281 h 281"/>
                    <a:gd name="T2" fmla="*/ 108 w 108"/>
                    <a:gd name="T3" fmla="*/ 275 h 281"/>
                    <a:gd name="T4" fmla="*/ 18 w 108"/>
                    <a:gd name="T5" fmla="*/ 0 h 281"/>
                    <a:gd name="T6" fmla="*/ 0 w 108"/>
                    <a:gd name="T7" fmla="*/ 6 h 281"/>
                    <a:gd name="T8" fmla="*/ 90 w 108"/>
                    <a:gd name="T9" fmla="*/ 281 h 281"/>
                  </a:gdLst>
                  <a:ahLst/>
                  <a:cxnLst>
                    <a:cxn ang="0">
                      <a:pos x="T0" y="T1"/>
                    </a:cxn>
                    <a:cxn ang="0">
                      <a:pos x="T2" y="T3"/>
                    </a:cxn>
                    <a:cxn ang="0">
                      <a:pos x="T4" y="T5"/>
                    </a:cxn>
                    <a:cxn ang="0">
                      <a:pos x="T6" y="T7"/>
                    </a:cxn>
                    <a:cxn ang="0">
                      <a:pos x="T8" y="T9"/>
                    </a:cxn>
                  </a:cxnLst>
                  <a:rect l="0" t="0" r="r" b="b"/>
                  <a:pathLst>
                    <a:path w="108" h="281">
                      <a:moveTo>
                        <a:pt x="90" y="281"/>
                      </a:moveTo>
                      <a:lnTo>
                        <a:pt x="108" y="275"/>
                      </a:lnTo>
                      <a:lnTo>
                        <a:pt x="18" y="0"/>
                      </a:lnTo>
                      <a:lnTo>
                        <a:pt x="0" y="6"/>
                      </a:lnTo>
                      <a:lnTo>
                        <a:pt x="90" y="281"/>
                      </a:lnTo>
                      <a:close/>
                    </a:path>
                  </a:pathLst>
                </a:custGeom>
                <a:solidFill>
                  <a:srgbClr val="C0C0C0"/>
                </a:solidFill>
                <a:ln w="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659" name="Freeform 939">
                  <a:extLst>
                    <a:ext uri="{FF2B5EF4-FFF2-40B4-BE49-F238E27FC236}">
                      <a16:creationId xmlns:a16="http://schemas.microsoft.com/office/drawing/2014/main" id="{876BD3FF-1590-5546-9882-754A4FF00E82}"/>
                    </a:ext>
                  </a:extLst>
                </p:cNvPr>
                <p:cNvSpPr>
                  <a:spLocks noChangeAspect="1"/>
                </p:cNvSpPr>
                <p:nvPr/>
              </p:nvSpPr>
              <p:spPr bwMode="auto">
                <a:xfrm>
                  <a:off x="1321" y="1999"/>
                  <a:ext cx="108" cy="280"/>
                </a:xfrm>
                <a:custGeom>
                  <a:avLst/>
                  <a:gdLst>
                    <a:gd name="T0" fmla="*/ 90 w 108"/>
                    <a:gd name="T1" fmla="*/ 280 h 280"/>
                    <a:gd name="T2" fmla="*/ 108 w 108"/>
                    <a:gd name="T3" fmla="*/ 274 h 280"/>
                    <a:gd name="T4" fmla="*/ 20 w 108"/>
                    <a:gd name="T5" fmla="*/ 0 h 280"/>
                    <a:gd name="T6" fmla="*/ 0 w 108"/>
                    <a:gd name="T7" fmla="*/ 6 h 280"/>
                    <a:gd name="T8" fmla="*/ 90 w 108"/>
                    <a:gd name="T9" fmla="*/ 280 h 280"/>
                  </a:gdLst>
                  <a:ahLst/>
                  <a:cxnLst>
                    <a:cxn ang="0">
                      <a:pos x="T0" y="T1"/>
                    </a:cxn>
                    <a:cxn ang="0">
                      <a:pos x="T2" y="T3"/>
                    </a:cxn>
                    <a:cxn ang="0">
                      <a:pos x="T4" y="T5"/>
                    </a:cxn>
                    <a:cxn ang="0">
                      <a:pos x="T6" y="T7"/>
                    </a:cxn>
                    <a:cxn ang="0">
                      <a:pos x="T8" y="T9"/>
                    </a:cxn>
                  </a:cxnLst>
                  <a:rect l="0" t="0" r="r" b="b"/>
                  <a:pathLst>
                    <a:path w="108" h="280">
                      <a:moveTo>
                        <a:pt x="90" y="280"/>
                      </a:moveTo>
                      <a:lnTo>
                        <a:pt x="108" y="274"/>
                      </a:lnTo>
                      <a:lnTo>
                        <a:pt x="20" y="0"/>
                      </a:lnTo>
                      <a:lnTo>
                        <a:pt x="0" y="6"/>
                      </a:lnTo>
                      <a:lnTo>
                        <a:pt x="90" y="280"/>
                      </a:lnTo>
                      <a:close/>
                    </a:path>
                  </a:pathLst>
                </a:custGeom>
                <a:solidFill>
                  <a:srgbClr val="C0C0C0"/>
                </a:solidFill>
                <a:ln w="0"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31660" name="Group 940">
                  <a:extLst>
                    <a:ext uri="{FF2B5EF4-FFF2-40B4-BE49-F238E27FC236}">
                      <a16:creationId xmlns:a16="http://schemas.microsoft.com/office/drawing/2014/main" id="{F0F05B88-FBB9-D043-FA29-932430312AD6}"/>
                    </a:ext>
                  </a:extLst>
                </p:cNvPr>
                <p:cNvGrpSpPr>
                  <a:grpSpLocks noChangeAspect="1"/>
                </p:cNvGrpSpPr>
                <p:nvPr/>
              </p:nvGrpSpPr>
              <p:grpSpPr bwMode="auto">
                <a:xfrm>
                  <a:off x="1225" y="2267"/>
                  <a:ext cx="223" cy="292"/>
                  <a:chOff x="1225" y="2267"/>
                  <a:chExt cx="223" cy="292"/>
                </a:xfrm>
              </p:grpSpPr>
              <p:sp>
                <p:nvSpPr>
                  <p:cNvPr id="31661" name="Freeform 941">
                    <a:extLst>
                      <a:ext uri="{FF2B5EF4-FFF2-40B4-BE49-F238E27FC236}">
                        <a16:creationId xmlns:a16="http://schemas.microsoft.com/office/drawing/2014/main" id="{7F30B4AE-ABF1-42EA-393D-514DA8953B91}"/>
                      </a:ext>
                    </a:extLst>
                  </p:cNvPr>
                  <p:cNvSpPr>
                    <a:spLocks noChangeAspect="1"/>
                  </p:cNvSpPr>
                  <p:nvPr/>
                </p:nvSpPr>
                <p:spPr bwMode="auto">
                  <a:xfrm>
                    <a:off x="1332" y="2319"/>
                    <a:ext cx="84" cy="236"/>
                  </a:xfrm>
                  <a:custGeom>
                    <a:avLst/>
                    <a:gdLst>
                      <a:gd name="T0" fmla="*/ 77 w 84"/>
                      <a:gd name="T1" fmla="*/ 236 h 236"/>
                      <a:gd name="T2" fmla="*/ 84 w 84"/>
                      <a:gd name="T3" fmla="*/ 233 h 236"/>
                      <a:gd name="T4" fmla="*/ 9 w 84"/>
                      <a:gd name="T5" fmla="*/ 0 h 236"/>
                      <a:gd name="T6" fmla="*/ 0 w 84"/>
                      <a:gd name="T7" fmla="*/ 2 h 236"/>
                      <a:gd name="T8" fmla="*/ 77 w 84"/>
                      <a:gd name="T9" fmla="*/ 236 h 236"/>
                    </a:gdLst>
                    <a:ahLst/>
                    <a:cxnLst>
                      <a:cxn ang="0">
                        <a:pos x="T0" y="T1"/>
                      </a:cxn>
                      <a:cxn ang="0">
                        <a:pos x="T2" y="T3"/>
                      </a:cxn>
                      <a:cxn ang="0">
                        <a:pos x="T4" y="T5"/>
                      </a:cxn>
                      <a:cxn ang="0">
                        <a:pos x="T6" y="T7"/>
                      </a:cxn>
                      <a:cxn ang="0">
                        <a:pos x="T8" y="T9"/>
                      </a:cxn>
                    </a:cxnLst>
                    <a:rect l="0" t="0" r="r" b="b"/>
                    <a:pathLst>
                      <a:path w="84" h="236">
                        <a:moveTo>
                          <a:pt x="77" y="236"/>
                        </a:moveTo>
                        <a:lnTo>
                          <a:pt x="84" y="233"/>
                        </a:lnTo>
                        <a:lnTo>
                          <a:pt x="9" y="0"/>
                        </a:lnTo>
                        <a:lnTo>
                          <a:pt x="0" y="2"/>
                        </a:lnTo>
                        <a:lnTo>
                          <a:pt x="77" y="236"/>
                        </a:lnTo>
                        <a:close/>
                      </a:path>
                    </a:pathLst>
                  </a:custGeom>
                  <a:solidFill>
                    <a:srgbClr val="000000"/>
                  </a:solidFill>
                  <a:ln w="0">
                    <a:solidFill>
                      <a:srgbClr val="000000"/>
                    </a:solidFill>
                    <a:prstDash val="solid"/>
                    <a:round/>
                    <a:headEnd/>
                    <a:tailEnd/>
                  </a:ln>
                </p:spPr>
                <p:txBody>
                  <a:bodyPr/>
                  <a:lstStyle/>
                  <a:p>
                    <a:endParaRPr lang="en-GB"/>
                  </a:p>
                </p:txBody>
              </p:sp>
              <p:sp>
                <p:nvSpPr>
                  <p:cNvPr id="31662" name="Freeform 942">
                    <a:extLst>
                      <a:ext uri="{FF2B5EF4-FFF2-40B4-BE49-F238E27FC236}">
                        <a16:creationId xmlns:a16="http://schemas.microsoft.com/office/drawing/2014/main" id="{FC5B9449-4724-88DF-DBA9-F2D504CEC200}"/>
                      </a:ext>
                    </a:extLst>
                  </p:cNvPr>
                  <p:cNvSpPr>
                    <a:spLocks noChangeAspect="1"/>
                  </p:cNvSpPr>
                  <p:nvPr/>
                </p:nvSpPr>
                <p:spPr bwMode="auto">
                  <a:xfrm>
                    <a:off x="1225" y="2267"/>
                    <a:ext cx="223" cy="98"/>
                  </a:xfrm>
                  <a:custGeom>
                    <a:avLst/>
                    <a:gdLst>
                      <a:gd name="T0" fmla="*/ 11 w 223"/>
                      <a:gd name="T1" fmla="*/ 98 h 98"/>
                      <a:gd name="T2" fmla="*/ 223 w 223"/>
                      <a:gd name="T3" fmla="*/ 29 h 98"/>
                      <a:gd name="T4" fmla="*/ 213 w 223"/>
                      <a:gd name="T5" fmla="*/ 0 h 98"/>
                      <a:gd name="T6" fmla="*/ 0 w 223"/>
                      <a:gd name="T7" fmla="*/ 70 h 98"/>
                      <a:gd name="T8" fmla="*/ 11 w 223"/>
                      <a:gd name="T9" fmla="*/ 98 h 98"/>
                    </a:gdLst>
                    <a:ahLst/>
                    <a:cxnLst>
                      <a:cxn ang="0">
                        <a:pos x="T0" y="T1"/>
                      </a:cxn>
                      <a:cxn ang="0">
                        <a:pos x="T2" y="T3"/>
                      </a:cxn>
                      <a:cxn ang="0">
                        <a:pos x="T4" y="T5"/>
                      </a:cxn>
                      <a:cxn ang="0">
                        <a:pos x="T6" y="T7"/>
                      </a:cxn>
                      <a:cxn ang="0">
                        <a:pos x="T8" y="T9"/>
                      </a:cxn>
                    </a:cxnLst>
                    <a:rect l="0" t="0" r="r" b="b"/>
                    <a:pathLst>
                      <a:path w="223" h="98">
                        <a:moveTo>
                          <a:pt x="11" y="98"/>
                        </a:moveTo>
                        <a:lnTo>
                          <a:pt x="223" y="29"/>
                        </a:lnTo>
                        <a:lnTo>
                          <a:pt x="213" y="0"/>
                        </a:lnTo>
                        <a:lnTo>
                          <a:pt x="0" y="70"/>
                        </a:lnTo>
                        <a:lnTo>
                          <a:pt x="11"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63" name="Freeform 943">
                    <a:extLst>
                      <a:ext uri="{FF2B5EF4-FFF2-40B4-BE49-F238E27FC236}">
                        <a16:creationId xmlns:a16="http://schemas.microsoft.com/office/drawing/2014/main" id="{857B4B18-9D96-9505-39E5-31F3110A8148}"/>
                      </a:ext>
                    </a:extLst>
                  </p:cNvPr>
                  <p:cNvSpPr>
                    <a:spLocks noChangeAspect="1"/>
                  </p:cNvSpPr>
                  <p:nvPr/>
                </p:nvSpPr>
                <p:spPr bwMode="auto">
                  <a:xfrm>
                    <a:off x="1380" y="2497"/>
                    <a:ext cx="47" cy="62"/>
                  </a:xfrm>
                  <a:custGeom>
                    <a:avLst/>
                    <a:gdLst>
                      <a:gd name="T0" fmla="*/ 18 w 47"/>
                      <a:gd name="T1" fmla="*/ 62 h 62"/>
                      <a:gd name="T2" fmla="*/ 47 w 47"/>
                      <a:gd name="T3" fmla="*/ 53 h 62"/>
                      <a:gd name="T4" fmla="*/ 30 w 47"/>
                      <a:gd name="T5" fmla="*/ 0 h 62"/>
                      <a:gd name="T6" fmla="*/ 0 w 47"/>
                      <a:gd name="T7" fmla="*/ 10 h 62"/>
                      <a:gd name="T8" fmla="*/ 18 w 47"/>
                      <a:gd name="T9" fmla="*/ 62 h 62"/>
                    </a:gdLst>
                    <a:ahLst/>
                    <a:cxnLst>
                      <a:cxn ang="0">
                        <a:pos x="T0" y="T1"/>
                      </a:cxn>
                      <a:cxn ang="0">
                        <a:pos x="T2" y="T3"/>
                      </a:cxn>
                      <a:cxn ang="0">
                        <a:pos x="T4" y="T5"/>
                      </a:cxn>
                      <a:cxn ang="0">
                        <a:pos x="T6" y="T7"/>
                      </a:cxn>
                      <a:cxn ang="0">
                        <a:pos x="T8" y="T9"/>
                      </a:cxn>
                    </a:cxnLst>
                    <a:rect l="0" t="0" r="r" b="b"/>
                    <a:pathLst>
                      <a:path w="47" h="62">
                        <a:moveTo>
                          <a:pt x="18" y="62"/>
                        </a:moveTo>
                        <a:lnTo>
                          <a:pt x="47" y="53"/>
                        </a:lnTo>
                        <a:lnTo>
                          <a:pt x="30" y="0"/>
                        </a:lnTo>
                        <a:lnTo>
                          <a:pt x="0" y="10"/>
                        </a:lnTo>
                        <a:lnTo>
                          <a:pt x="18" y="62"/>
                        </a:lnTo>
                        <a:close/>
                      </a:path>
                    </a:pathLst>
                  </a:custGeom>
                  <a:solidFill>
                    <a:srgbClr val="000000"/>
                  </a:solidFill>
                  <a:ln w="0">
                    <a:solidFill>
                      <a:srgbClr val="000000"/>
                    </a:solidFill>
                    <a:prstDash val="solid"/>
                    <a:round/>
                    <a:headEnd/>
                    <a:tailEnd/>
                  </a:ln>
                </p:spPr>
                <p:txBody>
                  <a:bodyPr/>
                  <a:lstStyle/>
                  <a:p>
                    <a:endParaRPr lang="en-GB"/>
                  </a:p>
                </p:txBody>
              </p:sp>
            </p:grpSp>
          </p:grpSp>
          <p:sp>
            <p:nvSpPr>
              <p:cNvPr id="31664" name="Freeform 944">
                <a:extLst>
                  <a:ext uri="{FF2B5EF4-FFF2-40B4-BE49-F238E27FC236}">
                    <a16:creationId xmlns:a16="http://schemas.microsoft.com/office/drawing/2014/main" id="{6E9EF774-FADD-DABA-8633-ADE9C220C3FC}"/>
                  </a:ext>
                </a:extLst>
              </p:cNvPr>
              <p:cNvSpPr>
                <a:spLocks noChangeAspect="1"/>
              </p:cNvSpPr>
              <p:nvPr/>
            </p:nvSpPr>
            <p:spPr bwMode="auto">
              <a:xfrm rot="3483502">
                <a:off x="3102" y="3542"/>
                <a:ext cx="211" cy="306"/>
              </a:xfrm>
              <a:custGeom>
                <a:avLst/>
                <a:gdLst>
                  <a:gd name="T0" fmla="*/ 104 w 265"/>
                  <a:gd name="T1" fmla="*/ 0 h 383"/>
                  <a:gd name="T2" fmla="*/ 31 w 265"/>
                  <a:gd name="T3" fmla="*/ 24 h 383"/>
                  <a:gd name="T4" fmla="*/ 54 w 265"/>
                  <a:gd name="T5" fmla="*/ 93 h 383"/>
                  <a:gd name="T6" fmla="*/ 19 w 265"/>
                  <a:gd name="T7" fmla="*/ 104 h 383"/>
                  <a:gd name="T8" fmla="*/ 0 w 265"/>
                  <a:gd name="T9" fmla="*/ 136 h 383"/>
                  <a:gd name="T10" fmla="*/ 63 w 265"/>
                  <a:gd name="T11" fmla="*/ 328 h 383"/>
                  <a:gd name="T12" fmla="*/ 120 w 265"/>
                  <a:gd name="T13" fmla="*/ 383 h 383"/>
                  <a:gd name="T14" fmla="*/ 248 w 265"/>
                  <a:gd name="T15" fmla="*/ 342 h 383"/>
                  <a:gd name="T16" fmla="*/ 265 w 265"/>
                  <a:gd name="T17" fmla="*/ 261 h 383"/>
                  <a:gd name="T18" fmla="*/ 203 w 265"/>
                  <a:gd name="T19" fmla="*/ 67 h 383"/>
                  <a:gd name="T20" fmla="*/ 161 w 265"/>
                  <a:gd name="T21" fmla="*/ 57 h 383"/>
                  <a:gd name="T22" fmla="*/ 127 w 265"/>
                  <a:gd name="T23" fmla="*/ 68 h 383"/>
                  <a:gd name="T24" fmla="*/ 104 w 265"/>
                  <a:gd name="T25" fmla="*/ 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383">
                    <a:moveTo>
                      <a:pt x="104" y="0"/>
                    </a:moveTo>
                    <a:lnTo>
                      <a:pt x="31" y="24"/>
                    </a:lnTo>
                    <a:lnTo>
                      <a:pt x="54" y="93"/>
                    </a:lnTo>
                    <a:lnTo>
                      <a:pt x="19" y="104"/>
                    </a:lnTo>
                    <a:lnTo>
                      <a:pt x="0" y="136"/>
                    </a:lnTo>
                    <a:lnTo>
                      <a:pt x="63" y="328"/>
                    </a:lnTo>
                    <a:lnTo>
                      <a:pt x="120" y="383"/>
                    </a:lnTo>
                    <a:lnTo>
                      <a:pt x="248" y="342"/>
                    </a:lnTo>
                    <a:lnTo>
                      <a:pt x="265" y="261"/>
                    </a:lnTo>
                    <a:lnTo>
                      <a:pt x="203" y="67"/>
                    </a:lnTo>
                    <a:lnTo>
                      <a:pt x="161" y="57"/>
                    </a:lnTo>
                    <a:lnTo>
                      <a:pt x="127" y="68"/>
                    </a:lnTo>
                    <a:lnTo>
                      <a:pt x="104" y="0"/>
                    </a:lnTo>
                    <a:close/>
                  </a:path>
                </a:pathLst>
              </a:custGeom>
              <a:solidFill>
                <a:srgbClr val="FFCC99"/>
              </a:solidFill>
              <a:ln w="9525"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65" name="Group 945">
              <a:extLst>
                <a:ext uri="{FF2B5EF4-FFF2-40B4-BE49-F238E27FC236}">
                  <a16:creationId xmlns:a16="http://schemas.microsoft.com/office/drawing/2014/main" id="{CB27CD8A-B02C-A8EE-2E1C-E4CCBFA1D6BE}"/>
                </a:ext>
              </a:extLst>
            </p:cNvPr>
            <p:cNvGrpSpPr>
              <a:grpSpLocks noChangeAspect="1"/>
            </p:cNvGrpSpPr>
            <p:nvPr/>
          </p:nvGrpSpPr>
          <p:grpSpPr bwMode="auto">
            <a:xfrm>
              <a:off x="3090" y="3744"/>
              <a:ext cx="345" cy="384"/>
              <a:chOff x="1335" y="2235"/>
              <a:chExt cx="433" cy="481"/>
            </a:xfrm>
          </p:grpSpPr>
          <p:sp>
            <p:nvSpPr>
              <p:cNvPr id="31666" name="Rectangle 946">
                <a:extLst>
                  <a:ext uri="{FF2B5EF4-FFF2-40B4-BE49-F238E27FC236}">
                    <a16:creationId xmlns:a16="http://schemas.microsoft.com/office/drawing/2014/main" id="{0E5BB19F-C680-4A08-141E-93A55DA78272}"/>
                  </a:ext>
                </a:extLst>
              </p:cNvPr>
              <p:cNvSpPr>
                <a:spLocks noChangeAspect="1" noChangeArrowheads="1"/>
              </p:cNvSpPr>
              <p:nvPr/>
            </p:nvSpPr>
            <p:spPr bwMode="auto">
              <a:xfrm>
                <a:off x="1335" y="2325"/>
                <a:ext cx="25" cy="3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1667" name="Group 947">
                <a:extLst>
                  <a:ext uri="{FF2B5EF4-FFF2-40B4-BE49-F238E27FC236}">
                    <a16:creationId xmlns:a16="http://schemas.microsoft.com/office/drawing/2014/main" id="{0BB0F662-9566-8C58-7325-FF1DA97FC48A}"/>
                  </a:ext>
                </a:extLst>
              </p:cNvPr>
              <p:cNvGrpSpPr>
                <a:grpSpLocks noChangeAspect="1"/>
              </p:cNvGrpSpPr>
              <p:nvPr/>
            </p:nvGrpSpPr>
            <p:grpSpPr bwMode="auto">
              <a:xfrm>
                <a:off x="1398" y="2235"/>
                <a:ext cx="370" cy="481"/>
                <a:chOff x="1968" y="2256"/>
                <a:chExt cx="370" cy="481"/>
              </a:xfrm>
            </p:grpSpPr>
            <p:sp>
              <p:nvSpPr>
                <p:cNvPr id="31668" name="Rectangle 948">
                  <a:extLst>
                    <a:ext uri="{FF2B5EF4-FFF2-40B4-BE49-F238E27FC236}">
                      <a16:creationId xmlns:a16="http://schemas.microsoft.com/office/drawing/2014/main" id="{141588CF-2A54-F656-FBE2-F6174DB4C118}"/>
                    </a:ext>
                  </a:extLst>
                </p:cNvPr>
                <p:cNvSpPr>
                  <a:spLocks noChangeAspect="1" noChangeArrowheads="1"/>
                </p:cNvSpPr>
                <p:nvPr/>
              </p:nvSpPr>
              <p:spPr bwMode="auto">
                <a:xfrm>
                  <a:off x="2018" y="2283"/>
                  <a:ext cx="17" cy="454"/>
                </a:xfrm>
                <a:prstGeom prst="rect">
                  <a:avLst/>
                </a:prstGeom>
                <a:solidFill>
                  <a:srgbClr val="C0C0C0"/>
                </a:solidFill>
                <a:ln w="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669" name="Rectangle 949">
                  <a:extLst>
                    <a:ext uri="{FF2B5EF4-FFF2-40B4-BE49-F238E27FC236}">
                      <a16:creationId xmlns:a16="http://schemas.microsoft.com/office/drawing/2014/main" id="{0E08FF9C-B5A5-099B-E171-0BE8FC5719EE}"/>
                    </a:ext>
                  </a:extLst>
                </p:cNvPr>
                <p:cNvSpPr>
                  <a:spLocks noChangeAspect="1" noChangeArrowheads="1"/>
                </p:cNvSpPr>
                <p:nvPr/>
              </p:nvSpPr>
              <p:spPr bwMode="auto">
                <a:xfrm>
                  <a:off x="2218" y="2279"/>
                  <a:ext cx="17" cy="454"/>
                </a:xfrm>
                <a:prstGeom prst="rect">
                  <a:avLst/>
                </a:prstGeom>
                <a:solidFill>
                  <a:srgbClr val="C0C0C0"/>
                </a:solidFill>
                <a:ln w="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31670" name="Group 950">
                  <a:extLst>
                    <a:ext uri="{FF2B5EF4-FFF2-40B4-BE49-F238E27FC236}">
                      <a16:creationId xmlns:a16="http://schemas.microsoft.com/office/drawing/2014/main" id="{3F687FE3-7EAD-38F0-39B9-846D1D386DFD}"/>
                    </a:ext>
                  </a:extLst>
                </p:cNvPr>
                <p:cNvGrpSpPr>
                  <a:grpSpLocks noChangeAspect="1"/>
                </p:cNvGrpSpPr>
                <p:nvPr/>
              </p:nvGrpSpPr>
              <p:grpSpPr bwMode="auto">
                <a:xfrm>
                  <a:off x="1968" y="2256"/>
                  <a:ext cx="370" cy="215"/>
                  <a:chOff x="1968" y="2256"/>
                  <a:chExt cx="370" cy="215"/>
                </a:xfrm>
              </p:grpSpPr>
              <p:sp>
                <p:nvSpPr>
                  <p:cNvPr id="31671" name="Freeform 951">
                    <a:extLst>
                      <a:ext uri="{FF2B5EF4-FFF2-40B4-BE49-F238E27FC236}">
                        <a16:creationId xmlns:a16="http://schemas.microsoft.com/office/drawing/2014/main" id="{E410410F-9245-666A-1AA4-0A2138511653}"/>
                      </a:ext>
                    </a:extLst>
                  </p:cNvPr>
                  <p:cNvSpPr>
                    <a:spLocks noChangeAspect="1"/>
                  </p:cNvSpPr>
                  <p:nvPr/>
                </p:nvSpPr>
                <p:spPr bwMode="auto">
                  <a:xfrm>
                    <a:off x="1968" y="2256"/>
                    <a:ext cx="370" cy="215"/>
                  </a:xfrm>
                  <a:custGeom>
                    <a:avLst/>
                    <a:gdLst>
                      <a:gd name="T0" fmla="*/ 370 w 370"/>
                      <a:gd name="T1" fmla="*/ 143 h 215"/>
                      <a:gd name="T2" fmla="*/ 370 w 370"/>
                      <a:gd name="T3" fmla="*/ 65 h 215"/>
                      <a:gd name="T4" fmla="*/ 297 w 370"/>
                      <a:gd name="T5" fmla="*/ 65 h 215"/>
                      <a:gd name="T6" fmla="*/ 297 w 370"/>
                      <a:gd name="T7" fmla="*/ 29 h 215"/>
                      <a:gd name="T8" fmla="*/ 272 w 370"/>
                      <a:gd name="T9" fmla="*/ 0 h 215"/>
                      <a:gd name="T10" fmla="*/ 70 w 370"/>
                      <a:gd name="T11" fmla="*/ 0 h 215"/>
                      <a:gd name="T12" fmla="*/ 0 w 370"/>
                      <a:gd name="T13" fmla="*/ 39 h 215"/>
                      <a:gd name="T14" fmla="*/ 0 w 370"/>
                      <a:gd name="T15" fmla="*/ 173 h 215"/>
                      <a:gd name="T16" fmla="*/ 72 w 370"/>
                      <a:gd name="T17" fmla="*/ 215 h 215"/>
                      <a:gd name="T18" fmla="*/ 275 w 370"/>
                      <a:gd name="T19" fmla="*/ 215 h 215"/>
                      <a:gd name="T20" fmla="*/ 298 w 370"/>
                      <a:gd name="T21" fmla="*/ 178 h 215"/>
                      <a:gd name="T22" fmla="*/ 298 w 370"/>
                      <a:gd name="T23" fmla="*/ 143 h 215"/>
                      <a:gd name="T24" fmla="*/ 370 w 370"/>
                      <a:gd name="T25" fmla="*/ 143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0" h="215">
                        <a:moveTo>
                          <a:pt x="370" y="143"/>
                        </a:moveTo>
                        <a:lnTo>
                          <a:pt x="370" y="65"/>
                        </a:lnTo>
                        <a:lnTo>
                          <a:pt x="297" y="65"/>
                        </a:lnTo>
                        <a:lnTo>
                          <a:pt x="297" y="29"/>
                        </a:lnTo>
                        <a:lnTo>
                          <a:pt x="272" y="0"/>
                        </a:lnTo>
                        <a:lnTo>
                          <a:pt x="70" y="0"/>
                        </a:lnTo>
                        <a:lnTo>
                          <a:pt x="0" y="39"/>
                        </a:lnTo>
                        <a:lnTo>
                          <a:pt x="0" y="173"/>
                        </a:lnTo>
                        <a:lnTo>
                          <a:pt x="72" y="215"/>
                        </a:lnTo>
                        <a:lnTo>
                          <a:pt x="275" y="215"/>
                        </a:lnTo>
                        <a:lnTo>
                          <a:pt x="298" y="178"/>
                        </a:lnTo>
                        <a:lnTo>
                          <a:pt x="298" y="143"/>
                        </a:lnTo>
                        <a:lnTo>
                          <a:pt x="370" y="143"/>
                        </a:lnTo>
                        <a:close/>
                      </a:path>
                    </a:pathLst>
                  </a:custGeom>
                  <a:solidFill>
                    <a:srgbClr val="FFFFFF"/>
                  </a:solidFill>
                  <a:ln w="0">
                    <a:solidFill>
                      <a:srgbClr val="000000"/>
                    </a:solidFill>
                    <a:prstDash val="solid"/>
                    <a:round/>
                    <a:headEnd/>
                    <a:tailEnd/>
                  </a:ln>
                </p:spPr>
                <p:txBody>
                  <a:bodyPr/>
                  <a:lstStyle/>
                  <a:p>
                    <a:endParaRPr lang="en-GB"/>
                  </a:p>
                </p:txBody>
              </p:sp>
              <p:sp>
                <p:nvSpPr>
                  <p:cNvPr id="31672" name="Line 952">
                    <a:extLst>
                      <a:ext uri="{FF2B5EF4-FFF2-40B4-BE49-F238E27FC236}">
                        <a16:creationId xmlns:a16="http://schemas.microsoft.com/office/drawing/2014/main" id="{01D2AC1F-598B-86EB-4217-C21347A5BF24}"/>
                      </a:ext>
                    </a:extLst>
                  </p:cNvPr>
                  <p:cNvSpPr>
                    <a:spLocks noChangeAspect="1" noChangeShapeType="1"/>
                  </p:cNvSpPr>
                  <p:nvPr/>
                </p:nvSpPr>
                <p:spPr bwMode="auto">
                  <a:xfrm flipV="1">
                    <a:off x="1974" y="2295"/>
                    <a:ext cx="288" cy="1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673" name="Line 953">
                    <a:extLst>
                      <a:ext uri="{FF2B5EF4-FFF2-40B4-BE49-F238E27FC236}">
                        <a16:creationId xmlns:a16="http://schemas.microsoft.com/office/drawing/2014/main" id="{C87C440B-3354-33B9-32D2-ECF23262F6BC}"/>
                      </a:ext>
                    </a:extLst>
                  </p:cNvPr>
                  <p:cNvSpPr>
                    <a:spLocks noChangeAspect="1" noChangeShapeType="1"/>
                  </p:cNvSpPr>
                  <p:nvPr/>
                </p:nvSpPr>
                <p:spPr bwMode="auto">
                  <a:xfrm>
                    <a:off x="1971" y="2301"/>
                    <a:ext cx="288" cy="1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grpSp>
        <p:nvGrpSpPr>
          <p:cNvPr id="31674" name="Group 954">
            <a:extLst>
              <a:ext uri="{FF2B5EF4-FFF2-40B4-BE49-F238E27FC236}">
                <a16:creationId xmlns:a16="http://schemas.microsoft.com/office/drawing/2014/main" id="{F3EA0A4E-7952-E437-4E0F-FFDD5233B7EF}"/>
              </a:ext>
            </a:extLst>
          </p:cNvPr>
          <p:cNvGrpSpPr>
            <a:grpSpLocks/>
          </p:cNvGrpSpPr>
          <p:nvPr/>
        </p:nvGrpSpPr>
        <p:grpSpPr bwMode="auto">
          <a:xfrm>
            <a:off x="5105400" y="4724400"/>
            <a:ext cx="571500" cy="1049338"/>
            <a:chOff x="948" y="2071"/>
            <a:chExt cx="360" cy="661"/>
          </a:xfrm>
        </p:grpSpPr>
        <p:grpSp>
          <p:nvGrpSpPr>
            <p:cNvPr id="31675" name="Group 955">
              <a:extLst>
                <a:ext uri="{FF2B5EF4-FFF2-40B4-BE49-F238E27FC236}">
                  <a16:creationId xmlns:a16="http://schemas.microsoft.com/office/drawing/2014/main" id="{85A855E5-C77C-3A27-B3C1-6F3356D61B79}"/>
                </a:ext>
              </a:extLst>
            </p:cNvPr>
            <p:cNvGrpSpPr>
              <a:grpSpLocks/>
            </p:cNvGrpSpPr>
            <p:nvPr/>
          </p:nvGrpSpPr>
          <p:grpSpPr bwMode="auto">
            <a:xfrm>
              <a:off x="948" y="2071"/>
              <a:ext cx="302" cy="661"/>
              <a:chOff x="948" y="2071"/>
              <a:chExt cx="302" cy="661"/>
            </a:xfrm>
          </p:grpSpPr>
          <p:grpSp>
            <p:nvGrpSpPr>
              <p:cNvPr id="31676" name="Group 956">
                <a:extLst>
                  <a:ext uri="{FF2B5EF4-FFF2-40B4-BE49-F238E27FC236}">
                    <a16:creationId xmlns:a16="http://schemas.microsoft.com/office/drawing/2014/main" id="{86CA9D46-C809-3913-63A4-EEA95C09AF71}"/>
                  </a:ext>
                </a:extLst>
              </p:cNvPr>
              <p:cNvGrpSpPr>
                <a:grpSpLocks/>
              </p:cNvGrpSpPr>
              <p:nvPr/>
            </p:nvGrpSpPr>
            <p:grpSpPr bwMode="auto">
              <a:xfrm>
                <a:off x="948" y="2071"/>
                <a:ext cx="263" cy="588"/>
                <a:chOff x="948" y="2071"/>
                <a:chExt cx="263" cy="588"/>
              </a:xfrm>
            </p:grpSpPr>
            <p:sp>
              <p:nvSpPr>
                <p:cNvPr id="31677" name="Freeform 957">
                  <a:extLst>
                    <a:ext uri="{FF2B5EF4-FFF2-40B4-BE49-F238E27FC236}">
                      <a16:creationId xmlns:a16="http://schemas.microsoft.com/office/drawing/2014/main" id="{2CFD0C6A-DCC7-F635-DF6B-B767346E6168}"/>
                    </a:ext>
                  </a:extLst>
                </p:cNvPr>
                <p:cNvSpPr>
                  <a:spLocks/>
                </p:cNvSpPr>
                <p:nvPr/>
              </p:nvSpPr>
              <p:spPr bwMode="auto">
                <a:xfrm>
                  <a:off x="1035" y="2366"/>
                  <a:ext cx="15" cy="293"/>
                </a:xfrm>
                <a:custGeom>
                  <a:avLst/>
                  <a:gdLst>
                    <a:gd name="T0" fmla="*/ 15 w 15"/>
                    <a:gd name="T1" fmla="*/ 2 h 293"/>
                    <a:gd name="T2" fmla="*/ 15 w 15"/>
                    <a:gd name="T3" fmla="*/ 293 h 293"/>
                    <a:gd name="T4" fmla="*/ 0 w 15"/>
                    <a:gd name="T5" fmla="*/ 291 h 293"/>
                    <a:gd name="T6" fmla="*/ 0 w 15"/>
                    <a:gd name="T7" fmla="*/ 0 h 293"/>
                    <a:gd name="T8" fmla="*/ 15 w 15"/>
                    <a:gd name="T9" fmla="*/ 2 h 293"/>
                  </a:gdLst>
                  <a:ahLst/>
                  <a:cxnLst>
                    <a:cxn ang="0">
                      <a:pos x="T0" y="T1"/>
                    </a:cxn>
                    <a:cxn ang="0">
                      <a:pos x="T2" y="T3"/>
                    </a:cxn>
                    <a:cxn ang="0">
                      <a:pos x="T4" y="T5"/>
                    </a:cxn>
                    <a:cxn ang="0">
                      <a:pos x="T6" y="T7"/>
                    </a:cxn>
                    <a:cxn ang="0">
                      <a:pos x="T8" y="T9"/>
                    </a:cxn>
                  </a:cxnLst>
                  <a:rect l="0" t="0" r="r" b="b"/>
                  <a:pathLst>
                    <a:path w="15" h="293">
                      <a:moveTo>
                        <a:pt x="15" y="2"/>
                      </a:moveTo>
                      <a:lnTo>
                        <a:pt x="15" y="293"/>
                      </a:lnTo>
                      <a:lnTo>
                        <a:pt x="0" y="291"/>
                      </a:lnTo>
                      <a:lnTo>
                        <a:pt x="0" y="0"/>
                      </a:lnTo>
                      <a:lnTo>
                        <a:pt x="1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31678" name="Group 958">
                  <a:extLst>
                    <a:ext uri="{FF2B5EF4-FFF2-40B4-BE49-F238E27FC236}">
                      <a16:creationId xmlns:a16="http://schemas.microsoft.com/office/drawing/2014/main" id="{B0D1DCE9-54D9-5D76-5713-94FAB52C10AA}"/>
                    </a:ext>
                  </a:extLst>
                </p:cNvPr>
                <p:cNvGrpSpPr>
                  <a:grpSpLocks/>
                </p:cNvGrpSpPr>
                <p:nvPr/>
              </p:nvGrpSpPr>
              <p:grpSpPr bwMode="auto">
                <a:xfrm>
                  <a:off x="948" y="2071"/>
                  <a:ext cx="263" cy="461"/>
                  <a:chOff x="948" y="2071"/>
                  <a:chExt cx="263" cy="461"/>
                </a:xfrm>
              </p:grpSpPr>
              <p:sp>
                <p:nvSpPr>
                  <p:cNvPr id="31679" name="Freeform 959">
                    <a:extLst>
                      <a:ext uri="{FF2B5EF4-FFF2-40B4-BE49-F238E27FC236}">
                        <a16:creationId xmlns:a16="http://schemas.microsoft.com/office/drawing/2014/main" id="{D533C48F-45EE-5217-CFD9-AB38B7A429ED}"/>
                      </a:ext>
                    </a:extLst>
                  </p:cNvPr>
                  <p:cNvSpPr>
                    <a:spLocks/>
                  </p:cNvSpPr>
                  <p:nvPr/>
                </p:nvSpPr>
                <p:spPr bwMode="auto">
                  <a:xfrm>
                    <a:off x="953" y="2360"/>
                    <a:ext cx="95" cy="162"/>
                  </a:xfrm>
                  <a:custGeom>
                    <a:avLst/>
                    <a:gdLst>
                      <a:gd name="T0" fmla="*/ 0 w 95"/>
                      <a:gd name="T1" fmla="*/ 156 h 162"/>
                      <a:gd name="T2" fmla="*/ 3 w 95"/>
                      <a:gd name="T3" fmla="*/ 162 h 162"/>
                      <a:gd name="T4" fmla="*/ 95 w 95"/>
                      <a:gd name="T5" fmla="*/ 8 h 162"/>
                      <a:gd name="T6" fmla="*/ 91 w 95"/>
                      <a:gd name="T7" fmla="*/ 0 h 162"/>
                      <a:gd name="T8" fmla="*/ 0 w 95"/>
                      <a:gd name="T9" fmla="*/ 156 h 162"/>
                    </a:gdLst>
                    <a:ahLst/>
                    <a:cxnLst>
                      <a:cxn ang="0">
                        <a:pos x="T0" y="T1"/>
                      </a:cxn>
                      <a:cxn ang="0">
                        <a:pos x="T2" y="T3"/>
                      </a:cxn>
                      <a:cxn ang="0">
                        <a:pos x="T4" y="T5"/>
                      </a:cxn>
                      <a:cxn ang="0">
                        <a:pos x="T6" y="T7"/>
                      </a:cxn>
                      <a:cxn ang="0">
                        <a:pos x="T8" y="T9"/>
                      </a:cxn>
                    </a:cxnLst>
                    <a:rect l="0" t="0" r="r" b="b"/>
                    <a:pathLst>
                      <a:path w="95" h="162">
                        <a:moveTo>
                          <a:pt x="0" y="156"/>
                        </a:moveTo>
                        <a:lnTo>
                          <a:pt x="3" y="162"/>
                        </a:lnTo>
                        <a:lnTo>
                          <a:pt x="95" y="8"/>
                        </a:lnTo>
                        <a:lnTo>
                          <a:pt x="91" y="0"/>
                        </a:lnTo>
                        <a:lnTo>
                          <a:pt x="0" y="156"/>
                        </a:lnTo>
                        <a:close/>
                      </a:path>
                    </a:pathLst>
                  </a:custGeom>
                  <a:solidFill>
                    <a:srgbClr val="000000"/>
                  </a:solidFill>
                  <a:ln w="0">
                    <a:solidFill>
                      <a:srgbClr val="000000"/>
                    </a:solidFill>
                    <a:prstDash val="solid"/>
                    <a:round/>
                    <a:headEnd/>
                    <a:tailEnd/>
                  </a:ln>
                </p:spPr>
                <p:txBody>
                  <a:bodyPr/>
                  <a:lstStyle/>
                  <a:p>
                    <a:endParaRPr lang="en-GB"/>
                  </a:p>
                </p:txBody>
              </p:sp>
              <p:sp>
                <p:nvSpPr>
                  <p:cNvPr id="31680" name="Freeform 960">
                    <a:extLst>
                      <a:ext uri="{FF2B5EF4-FFF2-40B4-BE49-F238E27FC236}">
                        <a16:creationId xmlns:a16="http://schemas.microsoft.com/office/drawing/2014/main" id="{3BC859DC-ADDC-056D-ABAD-35A76E3B1DB5}"/>
                      </a:ext>
                    </a:extLst>
                  </p:cNvPr>
                  <p:cNvSpPr>
                    <a:spLocks/>
                  </p:cNvSpPr>
                  <p:nvPr/>
                </p:nvSpPr>
                <p:spPr bwMode="auto">
                  <a:xfrm>
                    <a:off x="1007" y="2082"/>
                    <a:ext cx="118" cy="201"/>
                  </a:xfrm>
                  <a:custGeom>
                    <a:avLst/>
                    <a:gdLst>
                      <a:gd name="T0" fmla="*/ 0 w 118"/>
                      <a:gd name="T1" fmla="*/ 183 h 201"/>
                      <a:gd name="T2" fmla="*/ 10 w 118"/>
                      <a:gd name="T3" fmla="*/ 201 h 201"/>
                      <a:gd name="T4" fmla="*/ 118 w 118"/>
                      <a:gd name="T5" fmla="*/ 18 h 201"/>
                      <a:gd name="T6" fmla="*/ 107 w 118"/>
                      <a:gd name="T7" fmla="*/ 0 h 201"/>
                      <a:gd name="T8" fmla="*/ 0 w 118"/>
                      <a:gd name="T9" fmla="*/ 183 h 201"/>
                    </a:gdLst>
                    <a:ahLst/>
                    <a:cxnLst>
                      <a:cxn ang="0">
                        <a:pos x="T0" y="T1"/>
                      </a:cxn>
                      <a:cxn ang="0">
                        <a:pos x="T2" y="T3"/>
                      </a:cxn>
                      <a:cxn ang="0">
                        <a:pos x="T4" y="T5"/>
                      </a:cxn>
                      <a:cxn ang="0">
                        <a:pos x="T6" y="T7"/>
                      </a:cxn>
                      <a:cxn ang="0">
                        <a:pos x="T8" y="T9"/>
                      </a:cxn>
                    </a:cxnLst>
                    <a:rect l="0" t="0" r="r" b="b"/>
                    <a:pathLst>
                      <a:path w="118" h="201">
                        <a:moveTo>
                          <a:pt x="0" y="183"/>
                        </a:moveTo>
                        <a:lnTo>
                          <a:pt x="10" y="201"/>
                        </a:lnTo>
                        <a:lnTo>
                          <a:pt x="118" y="18"/>
                        </a:lnTo>
                        <a:lnTo>
                          <a:pt x="107" y="0"/>
                        </a:lnTo>
                        <a:lnTo>
                          <a:pt x="0" y="183"/>
                        </a:lnTo>
                        <a:close/>
                      </a:path>
                    </a:pathLst>
                  </a:custGeom>
                  <a:solidFill>
                    <a:srgbClr val="C0C0C0"/>
                  </a:solidFill>
                  <a:ln w="0">
                    <a:solidFill>
                      <a:srgbClr val="C0C0C0"/>
                    </a:solidFill>
                    <a:prstDash val="solid"/>
                    <a:round/>
                    <a:headEnd/>
                    <a:tailEnd/>
                  </a:ln>
                </p:spPr>
                <p:txBody>
                  <a:bodyPr/>
                  <a:lstStyle/>
                  <a:p>
                    <a:endParaRPr lang="en-GB"/>
                  </a:p>
                </p:txBody>
              </p:sp>
              <p:sp>
                <p:nvSpPr>
                  <p:cNvPr id="31681" name="Freeform 961">
                    <a:extLst>
                      <a:ext uri="{FF2B5EF4-FFF2-40B4-BE49-F238E27FC236}">
                        <a16:creationId xmlns:a16="http://schemas.microsoft.com/office/drawing/2014/main" id="{0404CD09-5662-60F2-2367-36A2D7973227}"/>
                      </a:ext>
                    </a:extLst>
                  </p:cNvPr>
                  <p:cNvSpPr>
                    <a:spLocks/>
                  </p:cNvSpPr>
                  <p:nvPr/>
                </p:nvSpPr>
                <p:spPr bwMode="auto">
                  <a:xfrm>
                    <a:off x="1087" y="2235"/>
                    <a:ext cx="115" cy="198"/>
                  </a:xfrm>
                  <a:custGeom>
                    <a:avLst/>
                    <a:gdLst>
                      <a:gd name="T0" fmla="*/ 0 w 115"/>
                      <a:gd name="T1" fmla="*/ 183 h 198"/>
                      <a:gd name="T2" fmla="*/ 6 w 115"/>
                      <a:gd name="T3" fmla="*/ 198 h 198"/>
                      <a:gd name="T4" fmla="*/ 115 w 115"/>
                      <a:gd name="T5" fmla="*/ 16 h 198"/>
                      <a:gd name="T6" fmla="*/ 106 w 115"/>
                      <a:gd name="T7" fmla="*/ 0 h 198"/>
                      <a:gd name="T8" fmla="*/ 0 w 115"/>
                      <a:gd name="T9" fmla="*/ 183 h 198"/>
                    </a:gdLst>
                    <a:ahLst/>
                    <a:cxnLst>
                      <a:cxn ang="0">
                        <a:pos x="T0" y="T1"/>
                      </a:cxn>
                      <a:cxn ang="0">
                        <a:pos x="T2" y="T3"/>
                      </a:cxn>
                      <a:cxn ang="0">
                        <a:pos x="T4" y="T5"/>
                      </a:cxn>
                      <a:cxn ang="0">
                        <a:pos x="T6" y="T7"/>
                      </a:cxn>
                      <a:cxn ang="0">
                        <a:pos x="T8" y="T9"/>
                      </a:cxn>
                    </a:cxnLst>
                    <a:rect l="0" t="0" r="r" b="b"/>
                    <a:pathLst>
                      <a:path w="115" h="198">
                        <a:moveTo>
                          <a:pt x="0" y="183"/>
                        </a:moveTo>
                        <a:lnTo>
                          <a:pt x="6" y="198"/>
                        </a:lnTo>
                        <a:lnTo>
                          <a:pt x="115" y="16"/>
                        </a:lnTo>
                        <a:lnTo>
                          <a:pt x="106" y="0"/>
                        </a:lnTo>
                        <a:lnTo>
                          <a:pt x="0" y="183"/>
                        </a:lnTo>
                        <a:close/>
                      </a:path>
                    </a:pathLst>
                  </a:custGeom>
                  <a:solidFill>
                    <a:srgbClr val="C0C0C0"/>
                  </a:solidFill>
                  <a:ln w="0">
                    <a:solidFill>
                      <a:srgbClr val="C0C0C0"/>
                    </a:solidFill>
                    <a:prstDash val="solid"/>
                    <a:round/>
                    <a:headEnd/>
                    <a:tailEnd/>
                  </a:ln>
                </p:spPr>
                <p:txBody>
                  <a:bodyPr/>
                  <a:lstStyle/>
                  <a:p>
                    <a:endParaRPr lang="en-GB"/>
                  </a:p>
                </p:txBody>
              </p:sp>
              <p:sp>
                <p:nvSpPr>
                  <p:cNvPr id="31682" name="Freeform 962">
                    <a:extLst>
                      <a:ext uri="{FF2B5EF4-FFF2-40B4-BE49-F238E27FC236}">
                        <a16:creationId xmlns:a16="http://schemas.microsoft.com/office/drawing/2014/main" id="{7041709C-F137-F5E5-ED7C-2B9429C0FA8C}"/>
                      </a:ext>
                    </a:extLst>
                  </p:cNvPr>
                  <p:cNvSpPr>
                    <a:spLocks/>
                  </p:cNvSpPr>
                  <p:nvPr/>
                </p:nvSpPr>
                <p:spPr bwMode="auto">
                  <a:xfrm>
                    <a:off x="996" y="2263"/>
                    <a:ext cx="106" cy="200"/>
                  </a:xfrm>
                  <a:custGeom>
                    <a:avLst/>
                    <a:gdLst>
                      <a:gd name="T0" fmla="*/ 0 w 106"/>
                      <a:gd name="T1" fmla="*/ 21 h 200"/>
                      <a:gd name="T2" fmla="*/ 97 w 106"/>
                      <a:gd name="T3" fmla="*/ 200 h 200"/>
                      <a:gd name="T4" fmla="*/ 106 w 106"/>
                      <a:gd name="T5" fmla="*/ 178 h 200"/>
                      <a:gd name="T6" fmla="*/ 11 w 106"/>
                      <a:gd name="T7" fmla="*/ 0 h 200"/>
                      <a:gd name="T8" fmla="*/ 0 w 106"/>
                      <a:gd name="T9" fmla="*/ 21 h 200"/>
                    </a:gdLst>
                    <a:ahLst/>
                    <a:cxnLst>
                      <a:cxn ang="0">
                        <a:pos x="T0" y="T1"/>
                      </a:cxn>
                      <a:cxn ang="0">
                        <a:pos x="T2" y="T3"/>
                      </a:cxn>
                      <a:cxn ang="0">
                        <a:pos x="T4" y="T5"/>
                      </a:cxn>
                      <a:cxn ang="0">
                        <a:pos x="T6" y="T7"/>
                      </a:cxn>
                      <a:cxn ang="0">
                        <a:pos x="T8" y="T9"/>
                      </a:cxn>
                    </a:cxnLst>
                    <a:rect l="0" t="0" r="r" b="b"/>
                    <a:pathLst>
                      <a:path w="106" h="200">
                        <a:moveTo>
                          <a:pt x="0" y="21"/>
                        </a:moveTo>
                        <a:lnTo>
                          <a:pt x="97" y="200"/>
                        </a:lnTo>
                        <a:lnTo>
                          <a:pt x="106" y="178"/>
                        </a:lnTo>
                        <a:lnTo>
                          <a:pt x="11" y="0"/>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83" name="Freeform 963">
                    <a:extLst>
                      <a:ext uri="{FF2B5EF4-FFF2-40B4-BE49-F238E27FC236}">
                        <a16:creationId xmlns:a16="http://schemas.microsoft.com/office/drawing/2014/main" id="{53AC89A5-F403-95DE-66E1-E79A8AA315E6}"/>
                      </a:ext>
                    </a:extLst>
                  </p:cNvPr>
                  <p:cNvSpPr>
                    <a:spLocks/>
                  </p:cNvSpPr>
                  <p:nvPr/>
                </p:nvSpPr>
                <p:spPr bwMode="auto">
                  <a:xfrm>
                    <a:off x="1028" y="2071"/>
                    <a:ext cx="183" cy="318"/>
                  </a:xfrm>
                  <a:custGeom>
                    <a:avLst/>
                    <a:gdLst>
                      <a:gd name="T0" fmla="*/ 183 w 183"/>
                      <a:gd name="T1" fmla="*/ 62 h 318"/>
                      <a:gd name="T2" fmla="*/ 150 w 183"/>
                      <a:gd name="T3" fmla="*/ 0 h 318"/>
                      <a:gd name="T4" fmla="*/ 120 w 183"/>
                      <a:gd name="T5" fmla="*/ 44 h 318"/>
                      <a:gd name="T6" fmla="*/ 108 w 183"/>
                      <a:gd name="T7" fmla="*/ 17 h 318"/>
                      <a:gd name="T8" fmla="*/ 86 w 183"/>
                      <a:gd name="T9" fmla="*/ 9 h 318"/>
                      <a:gd name="T10" fmla="*/ 11 w 183"/>
                      <a:gd name="T11" fmla="*/ 136 h 318"/>
                      <a:gd name="T12" fmla="*/ 0 w 183"/>
                      <a:gd name="T13" fmla="*/ 213 h 318"/>
                      <a:gd name="T14" fmla="*/ 56 w 183"/>
                      <a:gd name="T15" fmla="*/ 318 h 318"/>
                      <a:gd name="T16" fmla="*/ 102 w 183"/>
                      <a:gd name="T17" fmla="*/ 308 h 318"/>
                      <a:gd name="T18" fmla="*/ 172 w 183"/>
                      <a:gd name="T19" fmla="*/ 185 h 318"/>
                      <a:gd name="T20" fmla="*/ 172 w 183"/>
                      <a:gd name="T21" fmla="*/ 142 h 318"/>
                      <a:gd name="T22" fmla="*/ 154 w 183"/>
                      <a:gd name="T23" fmla="*/ 106 h 318"/>
                      <a:gd name="T24" fmla="*/ 183 w 183"/>
                      <a:gd name="T25" fmla="*/ 62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3" h="318">
                        <a:moveTo>
                          <a:pt x="183" y="62"/>
                        </a:moveTo>
                        <a:lnTo>
                          <a:pt x="150" y="0"/>
                        </a:lnTo>
                        <a:lnTo>
                          <a:pt x="120" y="44"/>
                        </a:lnTo>
                        <a:lnTo>
                          <a:pt x="108" y="17"/>
                        </a:lnTo>
                        <a:lnTo>
                          <a:pt x="86" y="9"/>
                        </a:lnTo>
                        <a:lnTo>
                          <a:pt x="11" y="136"/>
                        </a:lnTo>
                        <a:lnTo>
                          <a:pt x="0" y="213"/>
                        </a:lnTo>
                        <a:lnTo>
                          <a:pt x="56" y="318"/>
                        </a:lnTo>
                        <a:lnTo>
                          <a:pt x="102" y="308"/>
                        </a:lnTo>
                        <a:lnTo>
                          <a:pt x="172" y="185"/>
                        </a:lnTo>
                        <a:lnTo>
                          <a:pt x="172" y="142"/>
                        </a:lnTo>
                        <a:lnTo>
                          <a:pt x="154" y="106"/>
                        </a:lnTo>
                        <a:lnTo>
                          <a:pt x="183" y="62"/>
                        </a:lnTo>
                        <a:close/>
                      </a:path>
                    </a:pathLst>
                  </a:custGeom>
                  <a:solidFill>
                    <a:srgbClr val="FFD2A5"/>
                  </a:solidFill>
                  <a:ln w="0">
                    <a:solidFill>
                      <a:srgbClr val="000000"/>
                    </a:solidFill>
                    <a:prstDash val="solid"/>
                    <a:round/>
                    <a:headEnd/>
                    <a:tailEnd/>
                  </a:ln>
                </p:spPr>
                <p:txBody>
                  <a:bodyPr/>
                  <a:lstStyle/>
                  <a:p>
                    <a:endParaRPr lang="en-GB"/>
                  </a:p>
                </p:txBody>
              </p:sp>
              <p:sp>
                <p:nvSpPr>
                  <p:cNvPr id="31684" name="Freeform 964">
                    <a:extLst>
                      <a:ext uri="{FF2B5EF4-FFF2-40B4-BE49-F238E27FC236}">
                        <a16:creationId xmlns:a16="http://schemas.microsoft.com/office/drawing/2014/main" id="{BBFFBA58-00F0-735E-E22B-B17666B137BF}"/>
                      </a:ext>
                    </a:extLst>
                  </p:cNvPr>
                  <p:cNvSpPr>
                    <a:spLocks/>
                  </p:cNvSpPr>
                  <p:nvPr/>
                </p:nvSpPr>
                <p:spPr bwMode="auto">
                  <a:xfrm>
                    <a:off x="948" y="2472"/>
                    <a:ext cx="36" cy="60"/>
                  </a:xfrm>
                  <a:custGeom>
                    <a:avLst/>
                    <a:gdLst>
                      <a:gd name="T0" fmla="*/ 0 w 36"/>
                      <a:gd name="T1" fmla="*/ 35 h 60"/>
                      <a:gd name="T2" fmla="*/ 14 w 36"/>
                      <a:gd name="T3" fmla="*/ 60 h 60"/>
                      <a:gd name="T4" fmla="*/ 36 w 36"/>
                      <a:gd name="T5" fmla="*/ 25 h 60"/>
                      <a:gd name="T6" fmla="*/ 20 w 36"/>
                      <a:gd name="T7" fmla="*/ 0 h 60"/>
                      <a:gd name="T8" fmla="*/ 0 w 36"/>
                      <a:gd name="T9" fmla="*/ 35 h 60"/>
                    </a:gdLst>
                    <a:ahLst/>
                    <a:cxnLst>
                      <a:cxn ang="0">
                        <a:pos x="T0" y="T1"/>
                      </a:cxn>
                      <a:cxn ang="0">
                        <a:pos x="T2" y="T3"/>
                      </a:cxn>
                      <a:cxn ang="0">
                        <a:pos x="T4" y="T5"/>
                      </a:cxn>
                      <a:cxn ang="0">
                        <a:pos x="T6" y="T7"/>
                      </a:cxn>
                      <a:cxn ang="0">
                        <a:pos x="T8" y="T9"/>
                      </a:cxn>
                    </a:cxnLst>
                    <a:rect l="0" t="0" r="r" b="b"/>
                    <a:pathLst>
                      <a:path w="36" h="60">
                        <a:moveTo>
                          <a:pt x="0" y="35"/>
                        </a:moveTo>
                        <a:lnTo>
                          <a:pt x="14" y="60"/>
                        </a:lnTo>
                        <a:lnTo>
                          <a:pt x="36" y="25"/>
                        </a:lnTo>
                        <a:lnTo>
                          <a:pt x="20" y="0"/>
                        </a:lnTo>
                        <a:lnTo>
                          <a:pt x="0" y="35"/>
                        </a:lnTo>
                        <a:close/>
                      </a:path>
                    </a:pathLst>
                  </a:custGeom>
                  <a:solidFill>
                    <a:srgbClr val="000000"/>
                  </a:solidFill>
                  <a:ln w="0">
                    <a:solidFill>
                      <a:srgbClr val="000000"/>
                    </a:solidFill>
                    <a:prstDash val="solid"/>
                    <a:round/>
                    <a:headEnd/>
                    <a:tailEnd/>
                  </a:ln>
                </p:spPr>
                <p:txBody>
                  <a:bodyPr/>
                  <a:lstStyle/>
                  <a:p>
                    <a:endParaRPr lang="en-GB"/>
                  </a:p>
                </p:txBody>
              </p:sp>
            </p:grpSp>
          </p:grpSp>
          <p:grpSp>
            <p:nvGrpSpPr>
              <p:cNvPr id="31685" name="Group 965">
                <a:extLst>
                  <a:ext uri="{FF2B5EF4-FFF2-40B4-BE49-F238E27FC236}">
                    <a16:creationId xmlns:a16="http://schemas.microsoft.com/office/drawing/2014/main" id="{1DDC228C-3F58-CC3D-70FD-4548ED2E134B}"/>
                  </a:ext>
                </a:extLst>
              </p:cNvPr>
              <p:cNvGrpSpPr>
                <a:grpSpLocks/>
              </p:cNvGrpSpPr>
              <p:nvPr/>
            </p:nvGrpSpPr>
            <p:grpSpPr bwMode="auto">
              <a:xfrm>
                <a:off x="1048" y="2280"/>
                <a:ext cx="202" cy="452"/>
                <a:chOff x="1062" y="2302"/>
                <a:chExt cx="202" cy="452"/>
              </a:xfrm>
            </p:grpSpPr>
            <p:sp>
              <p:nvSpPr>
                <p:cNvPr id="31686" name="Freeform 966">
                  <a:extLst>
                    <a:ext uri="{FF2B5EF4-FFF2-40B4-BE49-F238E27FC236}">
                      <a16:creationId xmlns:a16="http://schemas.microsoft.com/office/drawing/2014/main" id="{1939E95C-8D83-F50A-3D04-E71A83A5F453}"/>
                    </a:ext>
                  </a:extLst>
                </p:cNvPr>
                <p:cNvSpPr>
                  <a:spLocks/>
                </p:cNvSpPr>
                <p:nvPr/>
              </p:nvSpPr>
              <p:spPr bwMode="auto">
                <a:xfrm>
                  <a:off x="1081" y="2319"/>
                  <a:ext cx="13" cy="383"/>
                </a:xfrm>
                <a:custGeom>
                  <a:avLst/>
                  <a:gdLst>
                    <a:gd name="T0" fmla="*/ 0 w 13"/>
                    <a:gd name="T1" fmla="*/ 0 h 383"/>
                    <a:gd name="T2" fmla="*/ 0 w 13"/>
                    <a:gd name="T3" fmla="*/ 378 h 383"/>
                    <a:gd name="T4" fmla="*/ 13 w 13"/>
                    <a:gd name="T5" fmla="*/ 383 h 383"/>
                    <a:gd name="T6" fmla="*/ 13 w 13"/>
                    <a:gd name="T7" fmla="*/ 5 h 383"/>
                    <a:gd name="T8" fmla="*/ 0 w 13"/>
                    <a:gd name="T9" fmla="*/ 0 h 383"/>
                  </a:gdLst>
                  <a:ahLst/>
                  <a:cxnLst>
                    <a:cxn ang="0">
                      <a:pos x="T0" y="T1"/>
                    </a:cxn>
                    <a:cxn ang="0">
                      <a:pos x="T2" y="T3"/>
                    </a:cxn>
                    <a:cxn ang="0">
                      <a:pos x="T4" y="T5"/>
                    </a:cxn>
                    <a:cxn ang="0">
                      <a:pos x="T6" y="T7"/>
                    </a:cxn>
                    <a:cxn ang="0">
                      <a:pos x="T8" y="T9"/>
                    </a:cxn>
                  </a:cxnLst>
                  <a:rect l="0" t="0" r="r" b="b"/>
                  <a:pathLst>
                    <a:path w="13" h="383">
                      <a:moveTo>
                        <a:pt x="0" y="0"/>
                      </a:moveTo>
                      <a:lnTo>
                        <a:pt x="0" y="378"/>
                      </a:lnTo>
                      <a:lnTo>
                        <a:pt x="13" y="383"/>
                      </a:lnTo>
                      <a:lnTo>
                        <a:pt x="13" y="5"/>
                      </a:lnTo>
                      <a:lnTo>
                        <a:pt x="0" y="0"/>
                      </a:lnTo>
                      <a:close/>
                    </a:path>
                  </a:pathLst>
                </a:custGeom>
                <a:solidFill>
                  <a:srgbClr val="000000"/>
                </a:solidFill>
                <a:ln w="0">
                  <a:solidFill>
                    <a:srgbClr val="000000"/>
                  </a:solidFill>
                  <a:prstDash val="solid"/>
                  <a:round/>
                  <a:headEnd/>
                  <a:tailEnd/>
                </a:ln>
              </p:spPr>
              <p:txBody>
                <a:bodyPr/>
                <a:lstStyle/>
                <a:p>
                  <a:endParaRPr lang="en-GB"/>
                </a:p>
              </p:txBody>
            </p:sp>
            <p:sp>
              <p:nvSpPr>
                <p:cNvPr id="31687" name="Freeform 967">
                  <a:extLst>
                    <a:ext uri="{FF2B5EF4-FFF2-40B4-BE49-F238E27FC236}">
                      <a16:creationId xmlns:a16="http://schemas.microsoft.com/office/drawing/2014/main" id="{77A06017-E282-C8CC-54A3-F2850B0D8877}"/>
                    </a:ext>
                  </a:extLst>
                </p:cNvPr>
                <p:cNvSpPr>
                  <a:spLocks/>
                </p:cNvSpPr>
                <p:nvPr/>
              </p:nvSpPr>
              <p:spPr bwMode="auto">
                <a:xfrm>
                  <a:off x="1196" y="2354"/>
                  <a:ext cx="13" cy="400"/>
                </a:xfrm>
                <a:custGeom>
                  <a:avLst/>
                  <a:gdLst>
                    <a:gd name="T0" fmla="*/ 0 w 13"/>
                    <a:gd name="T1" fmla="*/ 0 h 400"/>
                    <a:gd name="T2" fmla="*/ 0 w 13"/>
                    <a:gd name="T3" fmla="*/ 395 h 400"/>
                    <a:gd name="T4" fmla="*/ 13 w 13"/>
                    <a:gd name="T5" fmla="*/ 400 h 400"/>
                    <a:gd name="T6" fmla="*/ 13 w 13"/>
                    <a:gd name="T7" fmla="*/ 4 h 400"/>
                    <a:gd name="T8" fmla="*/ 0 w 13"/>
                    <a:gd name="T9" fmla="*/ 0 h 400"/>
                  </a:gdLst>
                  <a:ahLst/>
                  <a:cxnLst>
                    <a:cxn ang="0">
                      <a:pos x="T0" y="T1"/>
                    </a:cxn>
                    <a:cxn ang="0">
                      <a:pos x="T2" y="T3"/>
                    </a:cxn>
                    <a:cxn ang="0">
                      <a:pos x="T4" y="T5"/>
                    </a:cxn>
                    <a:cxn ang="0">
                      <a:pos x="T6" y="T7"/>
                    </a:cxn>
                    <a:cxn ang="0">
                      <a:pos x="T8" y="T9"/>
                    </a:cxn>
                  </a:cxnLst>
                  <a:rect l="0" t="0" r="r" b="b"/>
                  <a:pathLst>
                    <a:path w="13" h="400">
                      <a:moveTo>
                        <a:pt x="0" y="0"/>
                      </a:moveTo>
                      <a:lnTo>
                        <a:pt x="0" y="395"/>
                      </a:lnTo>
                      <a:lnTo>
                        <a:pt x="13" y="400"/>
                      </a:lnTo>
                      <a:lnTo>
                        <a:pt x="13" y="4"/>
                      </a:lnTo>
                      <a:lnTo>
                        <a:pt x="0" y="0"/>
                      </a:lnTo>
                      <a:close/>
                    </a:path>
                  </a:pathLst>
                </a:custGeom>
                <a:solidFill>
                  <a:srgbClr val="000000"/>
                </a:solidFill>
                <a:ln w="0">
                  <a:solidFill>
                    <a:srgbClr val="000000"/>
                  </a:solidFill>
                  <a:prstDash val="solid"/>
                  <a:round/>
                  <a:headEnd/>
                  <a:tailEnd/>
                </a:ln>
              </p:spPr>
              <p:txBody>
                <a:bodyPr/>
                <a:lstStyle/>
                <a:p>
                  <a:endParaRPr lang="en-GB"/>
                </a:p>
              </p:txBody>
            </p:sp>
            <p:sp>
              <p:nvSpPr>
                <p:cNvPr id="31688" name="Freeform 968">
                  <a:extLst>
                    <a:ext uri="{FF2B5EF4-FFF2-40B4-BE49-F238E27FC236}">
                      <a16:creationId xmlns:a16="http://schemas.microsoft.com/office/drawing/2014/main" id="{8740AD57-145F-5057-081D-A409F0613465}"/>
                    </a:ext>
                  </a:extLst>
                </p:cNvPr>
                <p:cNvSpPr>
                  <a:spLocks/>
                </p:cNvSpPr>
                <p:nvPr/>
              </p:nvSpPr>
              <p:spPr bwMode="auto">
                <a:xfrm>
                  <a:off x="1062" y="2302"/>
                  <a:ext cx="202" cy="229"/>
                </a:xfrm>
                <a:custGeom>
                  <a:avLst/>
                  <a:gdLst>
                    <a:gd name="T0" fmla="*/ 202 w 202"/>
                    <a:gd name="T1" fmla="*/ 179 h 229"/>
                    <a:gd name="T2" fmla="*/ 202 w 202"/>
                    <a:gd name="T3" fmla="*/ 110 h 229"/>
                    <a:gd name="T4" fmla="*/ 166 w 202"/>
                    <a:gd name="T5" fmla="*/ 99 h 229"/>
                    <a:gd name="T6" fmla="*/ 166 w 202"/>
                    <a:gd name="T7" fmla="*/ 62 h 229"/>
                    <a:gd name="T8" fmla="*/ 154 w 202"/>
                    <a:gd name="T9" fmla="*/ 35 h 229"/>
                    <a:gd name="T10" fmla="*/ 38 w 202"/>
                    <a:gd name="T11" fmla="*/ 0 h 229"/>
                    <a:gd name="T12" fmla="*/ 0 w 202"/>
                    <a:gd name="T13" fmla="*/ 23 h 229"/>
                    <a:gd name="T14" fmla="*/ 0 w 202"/>
                    <a:gd name="T15" fmla="*/ 146 h 229"/>
                    <a:gd name="T16" fmla="*/ 39 w 202"/>
                    <a:gd name="T17" fmla="*/ 196 h 229"/>
                    <a:gd name="T18" fmla="*/ 146 w 202"/>
                    <a:gd name="T19" fmla="*/ 229 h 229"/>
                    <a:gd name="T20" fmla="*/ 165 w 202"/>
                    <a:gd name="T21" fmla="*/ 198 h 229"/>
                    <a:gd name="T22" fmla="*/ 165 w 202"/>
                    <a:gd name="T23" fmla="*/ 167 h 229"/>
                    <a:gd name="T24" fmla="*/ 202 w 202"/>
                    <a:gd name="T25" fmla="*/ 179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 h="229">
                      <a:moveTo>
                        <a:pt x="202" y="179"/>
                      </a:moveTo>
                      <a:lnTo>
                        <a:pt x="202" y="110"/>
                      </a:lnTo>
                      <a:lnTo>
                        <a:pt x="166" y="99"/>
                      </a:lnTo>
                      <a:lnTo>
                        <a:pt x="166" y="62"/>
                      </a:lnTo>
                      <a:lnTo>
                        <a:pt x="154" y="35"/>
                      </a:lnTo>
                      <a:lnTo>
                        <a:pt x="38" y="0"/>
                      </a:lnTo>
                      <a:lnTo>
                        <a:pt x="0" y="23"/>
                      </a:lnTo>
                      <a:lnTo>
                        <a:pt x="0" y="146"/>
                      </a:lnTo>
                      <a:lnTo>
                        <a:pt x="39" y="196"/>
                      </a:lnTo>
                      <a:lnTo>
                        <a:pt x="146" y="229"/>
                      </a:lnTo>
                      <a:lnTo>
                        <a:pt x="165" y="198"/>
                      </a:lnTo>
                      <a:lnTo>
                        <a:pt x="165" y="167"/>
                      </a:lnTo>
                      <a:lnTo>
                        <a:pt x="202" y="179"/>
                      </a:lnTo>
                      <a:close/>
                    </a:path>
                  </a:pathLst>
                </a:custGeom>
                <a:solidFill>
                  <a:srgbClr val="FFFFFF"/>
                </a:solidFill>
                <a:ln w="0">
                  <a:solidFill>
                    <a:srgbClr val="000000"/>
                  </a:solidFill>
                  <a:prstDash val="solid"/>
                  <a:round/>
                  <a:headEnd/>
                  <a:tailEnd/>
                </a:ln>
              </p:spPr>
              <p:txBody>
                <a:bodyPr/>
                <a:lstStyle/>
                <a:p>
                  <a:endParaRPr lang="en-GB"/>
                </a:p>
              </p:txBody>
            </p:sp>
          </p:grpSp>
        </p:grpSp>
        <p:sp>
          <p:nvSpPr>
            <p:cNvPr id="31689" name="Freeform 969">
              <a:extLst>
                <a:ext uri="{FF2B5EF4-FFF2-40B4-BE49-F238E27FC236}">
                  <a16:creationId xmlns:a16="http://schemas.microsoft.com/office/drawing/2014/main" id="{7D1B10C0-12DC-549E-8937-8076F5265B6C}"/>
                </a:ext>
              </a:extLst>
            </p:cNvPr>
            <p:cNvSpPr>
              <a:spLocks/>
            </p:cNvSpPr>
            <p:nvPr/>
          </p:nvSpPr>
          <p:spPr bwMode="auto">
            <a:xfrm>
              <a:off x="1212" y="2096"/>
              <a:ext cx="96" cy="312"/>
            </a:xfrm>
            <a:custGeom>
              <a:avLst/>
              <a:gdLst>
                <a:gd name="T0" fmla="*/ 0 w 96"/>
                <a:gd name="T1" fmla="*/ 0 h 312"/>
                <a:gd name="T2" fmla="*/ 84 w 96"/>
                <a:gd name="T3" fmla="*/ 140 h 312"/>
                <a:gd name="T4" fmla="*/ 60 w 96"/>
                <a:gd name="T5" fmla="*/ 312 h 312"/>
              </a:gdLst>
              <a:ahLst/>
              <a:cxnLst>
                <a:cxn ang="0">
                  <a:pos x="T0" y="T1"/>
                </a:cxn>
                <a:cxn ang="0">
                  <a:pos x="T2" y="T3"/>
                </a:cxn>
                <a:cxn ang="0">
                  <a:pos x="T4" y="T5"/>
                </a:cxn>
              </a:cxnLst>
              <a:rect l="0" t="0" r="r" b="b"/>
              <a:pathLst>
                <a:path w="96" h="312">
                  <a:moveTo>
                    <a:pt x="0" y="0"/>
                  </a:moveTo>
                  <a:cubicBezTo>
                    <a:pt x="15" y="23"/>
                    <a:pt x="74" y="88"/>
                    <a:pt x="84" y="140"/>
                  </a:cubicBezTo>
                  <a:cubicBezTo>
                    <a:pt x="96" y="189"/>
                    <a:pt x="65" y="276"/>
                    <a:pt x="60" y="312"/>
                  </a:cubicBezTo>
                </a:path>
              </a:pathLst>
            </a:custGeom>
            <a:noFill/>
            <a:ln w="9525">
              <a:solidFill>
                <a:schemeClr val="tx1"/>
              </a:solidFill>
              <a:round/>
              <a:headEnd type="stealth" w="sm" len="med"/>
              <a:tailEnd type="stealth" w="sm"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31690" name="Group 970">
            <a:extLst>
              <a:ext uri="{FF2B5EF4-FFF2-40B4-BE49-F238E27FC236}">
                <a16:creationId xmlns:a16="http://schemas.microsoft.com/office/drawing/2014/main" id="{A67ABD56-F5BB-44ED-8800-27CEDCC84A05}"/>
              </a:ext>
            </a:extLst>
          </p:cNvPr>
          <p:cNvGrpSpPr>
            <a:grpSpLocks/>
          </p:cNvGrpSpPr>
          <p:nvPr/>
        </p:nvGrpSpPr>
        <p:grpSpPr bwMode="auto">
          <a:xfrm>
            <a:off x="4648200" y="4267200"/>
            <a:ext cx="309563" cy="1065213"/>
            <a:chOff x="1783" y="2263"/>
            <a:chExt cx="195" cy="671"/>
          </a:xfrm>
        </p:grpSpPr>
        <p:grpSp>
          <p:nvGrpSpPr>
            <p:cNvPr id="31691" name="Group 971">
              <a:extLst>
                <a:ext uri="{FF2B5EF4-FFF2-40B4-BE49-F238E27FC236}">
                  <a16:creationId xmlns:a16="http://schemas.microsoft.com/office/drawing/2014/main" id="{16961771-B487-564F-66ED-29FEC636B6A7}"/>
                </a:ext>
              </a:extLst>
            </p:cNvPr>
            <p:cNvGrpSpPr>
              <a:grpSpLocks/>
            </p:cNvGrpSpPr>
            <p:nvPr/>
          </p:nvGrpSpPr>
          <p:grpSpPr bwMode="auto">
            <a:xfrm>
              <a:off x="1783" y="2263"/>
              <a:ext cx="172" cy="588"/>
              <a:chOff x="1783" y="2263"/>
              <a:chExt cx="172" cy="588"/>
            </a:xfrm>
          </p:grpSpPr>
          <p:sp>
            <p:nvSpPr>
              <p:cNvPr id="31692" name="Freeform 972">
                <a:extLst>
                  <a:ext uri="{FF2B5EF4-FFF2-40B4-BE49-F238E27FC236}">
                    <a16:creationId xmlns:a16="http://schemas.microsoft.com/office/drawing/2014/main" id="{F96DBE19-BF9C-624F-FB3F-991DAABE5CBC}"/>
                  </a:ext>
                </a:extLst>
              </p:cNvPr>
              <p:cNvSpPr>
                <a:spLocks/>
              </p:cNvSpPr>
              <p:nvPr/>
            </p:nvSpPr>
            <p:spPr bwMode="auto">
              <a:xfrm>
                <a:off x="1840" y="2558"/>
                <a:ext cx="10" cy="293"/>
              </a:xfrm>
              <a:custGeom>
                <a:avLst/>
                <a:gdLst>
                  <a:gd name="T0" fmla="*/ 10 w 10"/>
                  <a:gd name="T1" fmla="*/ 2 h 293"/>
                  <a:gd name="T2" fmla="*/ 10 w 10"/>
                  <a:gd name="T3" fmla="*/ 293 h 293"/>
                  <a:gd name="T4" fmla="*/ 0 w 10"/>
                  <a:gd name="T5" fmla="*/ 291 h 293"/>
                  <a:gd name="T6" fmla="*/ 0 w 10"/>
                  <a:gd name="T7" fmla="*/ 0 h 293"/>
                  <a:gd name="T8" fmla="*/ 10 w 10"/>
                  <a:gd name="T9" fmla="*/ 2 h 293"/>
                </a:gdLst>
                <a:ahLst/>
                <a:cxnLst>
                  <a:cxn ang="0">
                    <a:pos x="T0" y="T1"/>
                  </a:cxn>
                  <a:cxn ang="0">
                    <a:pos x="T2" y="T3"/>
                  </a:cxn>
                  <a:cxn ang="0">
                    <a:pos x="T4" y="T5"/>
                  </a:cxn>
                  <a:cxn ang="0">
                    <a:pos x="T6" y="T7"/>
                  </a:cxn>
                  <a:cxn ang="0">
                    <a:pos x="T8" y="T9"/>
                  </a:cxn>
                </a:cxnLst>
                <a:rect l="0" t="0" r="r" b="b"/>
                <a:pathLst>
                  <a:path w="10" h="293">
                    <a:moveTo>
                      <a:pt x="10" y="2"/>
                    </a:moveTo>
                    <a:lnTo>
                      <a:pt x="10" y="293"/>
                    </a:lnTo>
                    <a:lnTo>
                      <a:pt x="0" y="291"/>
                    </a:lnTo>
                    <a:lnTo>
                      <a:pt x="0" y="0"/>
                    </a:lnTo>
                    <a:lnTo>
                      <a:pt x="1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31693" name="Group 973">
                <a:extLst>
                  <a:ext uri="{FF2B5EF4-FFF2-40B4-BE49-F238E27FC236}">
                    <a16:creationId xmlns:a16="http://schemas.microsoft.com/office/drawing/2014/main" id="{30BEDD69-2DFD-F5C4-89E4-586301667144}"/>
                  </a:ext>
                </a:extLst>
              </p:cNvPr>
              <p:cNvGrpSpPr>
                <a:grpSpLocks/>
              </p:cNvGrpSpPr>
              <p:nvPr/>
            </p:nvGrpSpPr>
            <p:grpSpPr bwMode="auto">
              <a:xfrm>
                <a:off x="1783" y="2263"/>
                <a:ext cx="172" cy="461"/>
                <a:chOff x="1783" y="2263"/>
                <a:chExt cx="172" cy="461"/>
              </a:xfrm>
            </p:grpSpPr>
            <p:sp>
              <p:nvSpPr>
                <p:cNvPr id="31694" name="Freeform 974">
                  <a:extLst>
                    <a:ext uri="{FF2B5EF4-FFF2-40B4-BE49-F238E27FC236}">
                      <a16:creationId xmlns:a16="http://schemas.microsoft.com/office/drawing/2014/main" id="{25A3325A-240F-3406-31C1-A58B0121D89D}"/>
                    </a:ext>
                  </a:extLst>
                </p:cNvPr>
                <p:cNvSpPr>
                  <a:spLocks/>
                </p:cNvSpPr>
                <p:nvPr/>
              </p:nvSpPr>
              <p:spPr bwMode="auto">
                <a:xfrm>
                  <a:off x="1787" y="2552"/>
                  <a:ext cx="62" cy="162"/>
                </a:xfrm>
                <a:custGeom>
                  <a:avLst/>
                  <a:gdLst>
                    <a:gd name="T0" fmla="*/ 0 w 62"/>
                    <a:gd name="T1" fmla="*/ 156 h 162"/>
                    <a:gd name="T2" fmla="*/ 2 w 62"/>
                    <a:gd name="T3" fmla="*/ 162 h 162"/>
                    <a:gd name="T4" fmla="*/ 62 w 62"/>
                    <a:gd name="T5" fmla="*/ 8 h 162"/>
                    <a:gd name="T6" fmla="*/ 59 w 62"/>
                    <a:gd name="T7" fmla="*/ 0 h 162"/>
                    <a:gd name="T8" fmla="*/ 0 w 62"/>
                    <a:gd name="T9" fmla="*/ 156 h 162"/>
                  </a:gdLst>
                  <a:ahLst/>
                  <a:cxnLst>
                    <a:cxn ang="0">
                      <a:pos x="T0" y="T1"/>
                    </a:cxn>
                    <a:cxn ang="0">
                      <a:pos x="T2" y="T3"/>
                    </a:cxn>
                    <a:cxn ang="0">
                      <a:pos x="T4" y="T5"/>
                    </a:cxn>
                    <a:cxn ang="0">
                      <a:pos x="T6" y="T7"/>
                    </a:cxn>
                    <a:cxn ang="0">
                      <a:pos x="T8" y="T9"/>
                    </a:cxn>
                  </a:cxnLst>
                  <a:rect l="0" t="0" r="r" b="b"/>
                  <a:pathLst>
                    <a:path w="62" h="162">
                      <a:moveTo>
                        <a:pt x="0" y="156"/>
                      </a:moveTo>
                      <a:lnTo>
                        <a:pt x="2" y="162"/>
                      </a:lnTo>
                      <a:lnTo>
                        <a:pt x="62" y="8"/>
                      </a:lnTo>
                      <a:lnTo>
                        <a:pt x="59" y="0"/>
                      </a:lnTo>
                      <a:lnTo>
                        <a:pt x="0" y="156"/>
                      </a:lnTo>
                      <a:close/>
                    </a:path>
                  </a:pathLst>
                </a:custGeom>
                <a:solidFill>
                  <a:srgbClr val="000000"/>
                </a:solidFill>
                <a:ln w="0">
                  <a:solidFill>
                    <a:srgbClr val="000000"/>
                  </a:solidFill>
                  <a:prstDash val="solid"/>
                  <a:round/>
                  <a:headEnd/>
                  <a:tailEnd/>
                </a:ln>
              </p:spPr>
              <p:txBody>
                <a:bodyPr/>
                <a:lstStyle/>
                <a:p>
                  <a:endParaRPr lang="en-GB"/>
                </a:p>
              </p:txBody>
            </p:sp>
            <p:sp>
              <p:nvSpPr>
                <p:cNvPr id="31695" name="Freeform 975">
                  <a:extLst>
                    <a:ext uri="{FF2B5EF4-FFF2-40B4-BE49-F238E27FC236}">
                      <a16:creationId xmlns:a16="http://schemas.microsoft.com/office/drawing/2014/main" id="{FAB511F1-BA8E-FECB-E254-486A3880EF55}"/>
                    </a:ext>
                  </a:extLst>
                </p:cNvPr>
                <p:cNvSpPr>
                  <a:spLocks/>
                </p:cNvSpPr>
                <p:nvPr/>
              </p:nvSpPr>
              <p:spPr bwMode="auto">
                <a:xfrm>
                  <a:off x="1821" y="2274"/>
                  <a:ext cx="78" cy="201"/>
                </a:xfrm>
                <a:custGeom>
                  <a:avLst/>
                  <a:gdLst>
                    <a:gd name="T0" fmla="*/ 0 w 78"/>
                    <a:gd name="T1" fmla="*/ 183 h 201"/>
                    <a:gd name="T2" fmla="*/ 7 w 78"/>
                    <a:gd name="T3" fmla="*/ 201 h 201"/>
                    <a:gd name="T4" fmla="*/ 78 w 78"/>
                    <a:gd name="T5" fmla="*/ 18 h 201"/>
                    <a:gd name="T6" fmla="*/ 71 w 78"/>
                    <a:gd name="T7" fmla="*/ 0 h 201"/>
                    <a:gd name="T8" fmla="*/ 0 w 78"/>
                    <a:gd name="T9" fmla="*/ 183 h 201"/>
                  </a:gdLst>
                  <a:ahLst/>
                  <a:cxnLst>
                    <a:cxn ang="0">
                      <a:pos x="T0" y="T1"/>
                    </a:cxn>
                    <a:cxn ang="0">
                      <a:pos x="T2" y="T3"/>
                    </a:cxn>
                    <a:cxn ang="0">
                      <a:pos x="T4" y="T5"/>
                    </a:cxn>
                    <a:cxn ang="0">
                      <a:pos x="T6" y="T7"/>
                    </a:cxn>
                    <a:cxn ang="0">
                      <a:pos x="T8" y="T9"/>
                    </a:cxn>
                  </a:cxnLst>
                  <a:rect l="0" t="0" r="r" b="b"/>
                  <a:pathLst>
                    <a:path w="78" h="201">
                      <a:moveTo>
                        <a:pt x="0" y="183"/>
                      </a:moveTo>
                      <a:lnTo>
                        <a:pt x="7" y="201"/>
                      </a:lnTo>
                      <a:lnTo>
                        <a:pt x="78" y="18"/>
                      </a:lnTo>
                      <a:lnTo>
                        <a:pt x="71" y="0"/>
                      </a:lnTo>
                      <a:lnTo>
                        <a:pt x="0" y="183"/>
                      </a:lnTo>
                      <a:close/>
                    </a:path>
                  </a:pathLst>
                </a:custGeom>
                <a:solidFill>
                  <a:srgbClr val="C0C0C0"/>
                </a:solidFill>
                <a:ln w="0">
                  <a:solidFill>
                    <a:srgbClr val="C0C0C0"/>
                  </a:solidFill>
                  <a:prstDash val="solid"/>
                  <a:round/>
                  <a:headEnd/>
                  <a:tailEnd/>
                </a:ln>
              </p:spPr>
              <p:txBody>
                <a:bodyPr/>
                <a:lstStyle/>
                <a:p>
                  <a:endParaRPr lang="en-GB"/>
                </a:p>
              </p:txBody>
            </p:sp>
            <p:sp>
              <p:nvSpPr>
                <p:cNvPr id="31696" name="Freeform 976">
                  <a:extLst>
                    <a:ext uri="{FF2B5EF4-FFF2-40B4-BE49-F238E27FC236}">
                      <a16:creationId xmlns:a16="http://schemas.microsoft.com/office/drawing/2014/main" id="{B73C2436-223D-60DF-5EC9-8F7253FA492C}"/>
                    </a:ext>
                  </a:extLst>
                </p:cNvPr>
                <p:cNvSpPr>
                  <a:spLocks/>
                </p:cNvSpPr>
                <p:nvPr/>
              </p:nvSpPr>
              <p:spPr bwMode="auto">
                <a:xfrm>
                  <a:off x="1874" y="2427"/>
                  <a:ext cx="75" cy="198"/>
                </a:xfrm>
                <a:custGeom>
                  <a:avLst/>
                  <a:gdLst>
                    <a:gd name="T0" fmla="*/ 0 w 75"/>
                    <a:gd name="T1" fmla="*/ 183 h 198"/>
                    <a:gd name="T2" fmla="*/ 4 w 75"/>
                    <a:gd name="T3" fmla="*/ 198 h 198"/>
                    <a:gd name="T4" fmla="*/ 75 w 75"/>
                    <a:gd name="T5" fmla="*/ 16 h 198"/>
                    <a:gd name="T6" fmla="*/ 69 w 75"/>
                    <a:gd name="T7" fmla="*/ 0 h 198"/>
                    <a:gd name="T8" fmla="*/ 0 w 75"/>
                    <a:gd name="T9" fmla="*/ 183 h 198"/>
                  </a:gdLst>
                  <a:ahLst/>
                  <a:cxnLst>
                    <a:cxn ang="0">
                      <a:pos x="T0" y="T1"/>
                    </a:cxn>
                    <a:cxn ang="0">
                      <a:pos x="T2" y="T3"/>
                    </a:cxn>
                    <a:cxn ang="0">
                      <a:pos x="T4" y="T5"/>
                    </a:cxn>
                    <a:cxn ang="0">
                      <a:pos x="T6" y="T7"/>
                    </a:cxn>
                    <a:cxn ang="0">
                      <a:pos x="T8" y="T9"/>
                    </a:cxn>
                  </a:cxnLst>
                  <a:rect l="0" t="0" r="r" b="b"/>
                  <a:pathLst>
                    <a:path w="75" h="198">
                      <a:moveTo>
                        <a:pt x="0" y="183"/>
                      </a:moveTo>
                      <a:lnTo>
                        <a:pt x="4" y="198"/>
                      </a:lnTo>
                      <a:lnTo>
                        <a:pt x="75" y="16"/>
                      </a:lnTo>
                      <a:lnTo>
                        <a:pt x="69" y="0"/>
                      </a:lnTo>
                      <a:lnTo>
                        <a:pt x="0" y="183"/>
                      </a:lnTo>
                      <a:close/>
                    </a:path>
                  </a:pathLst>
                </a:custGeom>
                <a:solidFill>
                  <a:srgbClr val="C0C0C0"/>
                </a:solidFill>
                <a:ln w="0">
                  <a:solidFill>
                    <a:srgbClr val="C0C0C0"/>
                  </a:solidFill>
                  <a:prstDash val="solid"/>
                  <a:round/>
                  <a:headEnd/>
                  <a:tailEnd/>
                </a:ln>
              </p:spPr>
              <p:txBody>
                <a:bodyPr/>
                <a:lstStyle/>
                <a:p>
                  <a:endParaRPr lang="en-GB"/>
                </a:p>
              </p:txBody>
            </p:sp>
            <p:sp>
              <p:nvSpPr>
                <p:cNvPr id="31697" name="Freeform 977">
                  <a:extLst>
                    <a:ext uri="{FF2B5EF4-FFF2-40B4-BE49-F238E27FC236}">
                      <a16:creationId xmlns:a16="http://schemas.microsoft.com/office/drawing/2014/main" id="{0788079D-30C6-F9CA-C283-B839AC27C723}"/>
                    </a:ext>
                  </a:extLst>
                </p:cNvPr>
                <p:cNvSpPr>
                  <a:spLocks/>
                </p:cNvSpPr>
                <p:nvPr/>
              </p:nvSpPr>
              <p:spPr bwMode="auto">
                <a:xfrm>
                  <a:off x="1815" y="2455"/>
                  <a:ext cx="70" cy="200"/>
                </a:xfrm>
                <a:custGeom>
                  <a:avLst/>
                  <a:gdLst>
                    <a:gd name="T0" fmla="*/ 0 w 70"/>
                    <a:gd name="T1" fmla="*/ 21 h 200"/>
                    <a:gd name="T2" fmla="*/ 63 w 70"/>
                    <a:gd name="T3" fmla="*/ 200 h 200"/>
                    <a:gd name="T4" fmla="*/ 70 w 70"/>
                    <a:gd name="T5" fmla="*/ 178 h 200"/>
                    <a:gd name="T6" fmla="*/ 6 w 70"/>
                    <a:gd name="T7" fmla="*/ 0 h 200"/>
                    <a:gd name="T8" fmla="*/ 0 w 70"/>
                    <a:gd name="T9" fmla="*/ 21 h 200"/>
                  </a:gdLst>
                  <a:ahLst/>
                  <a:cxnLst>
                    <a:cxn ang="0">
                      <a:pos x="T0" y="T1"/>
                    </a:cxn>
                    <a:cxn ang="0">
                      <a:pos x="T2" y="T3"/>
                    </a:cxn>
                    <a:cxn ang="0">
                      <a:pos x="T4" y="T5"/>
                    </a:cxn>
                    <a:cxn ang="0">
                      <a:pos x="T6" y="T7"/>
                    </a:cxn>
                    <a:cxn ang="0">
                      <a:pos x="T8" y="T9"/>
                    </a:cxn>
                  </a:cxnLst>
                  <a:rect l="0" t="0" r="r" b="b"/>
                  <a:pathLst>
                    <a:path w="70" h="200">
                      <a:moveTo>
                        <a:pt x="0" y="21"/>
                      </a:moveTo>
                      <a:lnTo>
                        <a:pt x="63" y="200"/>
                      </a:lnTo>
                      <a:lnTo>
                        <a:pt x="70" y="178"/>
                      </a:lnTo>
                      <a:lnTo>
                        <a:pt x="6" y="0"/>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1698" name="Freeform 978">
                  <a:extLst>
                    <a:ext uri="{FF2B5EF4-FFF2-40B4-BE49-F238E27FC236}">
                      <a16:creationId xmlns:a16="http://schemas.microsoft.com/office/drawing/2014/main" id="{10AD58F2-8144-3B15-6A89-E563F0D102B3}"/>
                    </a:ext>
                  </a:extLst>
                </p:cNvPr>
                <p:cNvSpPr>
                  <a:spLocks/>
                </p:cNvSpPr>
                <p:nvPr/>
              </p:nvSpPr>
              <p:spPr bwMode="auto">
                <a:xfrm>
                  <a:off x="1836" y="2263"/>
                  <a:ext cx="119" cy="318"/>
                </a:xfrm>
                <a:custGeom>
                  <a:avLst/>
                  <a:gdLst>
                    <a:gd name="T0" fmla="*/ 119 w 119"/>
                    <a:gd name="T1" fmla="*/ 62 h 318"/>
                    <a:gd name="T2" fmla="*/ 98 w 119"/>
                    <a:gd name="T3" fmla="*/ 0 h 318"/>
                    <a:gd name="T4" fmla="*/ 79 w 119"/>
                    <a:gd name="T5" fmla="*/ 44 h 318"/>
                    <a:gd name="T6" fmla="*/ 70 w 119"/>
                    <a:gd name="T7" fmla="*/ 17 h 318"/>
                    <a:gd name="T8" fmla="*/ 56 w 119"/>
                    <a:gd name="T9" fmla="*/ 9 h 318"/>
                    <a:gd name="T10" fmla="*/ 7 w 119"/>
                    <a:gd name="T11" fmla="*/ 136 h 318"/>
                    <a:gd name="T12" fmla="*/ 0 w 119"/>
                    <a:gd name="T13" fmla="*/ 213 h 318"/>
                    <a:gd name="T14" fmla="*/ 37 w 119"/>
                    <a:gd name="T15" fmla="*/ 318 h 318"/>
                    <a:gd name="T16" fmla="*/ 67 w 119"/>
                    <a:gd name="T17" fmla="*/ 308 h 318"/>
                    <a:gd name="T18" fmla="*/ 116 w 119"/>
                    <a:gd name="T19" fmla="*/ 178 h 318"/>
                    <a:gd name="T20" fmla="*/ 112 w 119"/>
                    <a:gd name="T21" fmla="*/ 135 h 318"/>
                    <a:gd name="T22" fmla="*/ 100 w 119"/>
                    <a:gd name="T23" fmla="*/ 106 h 318"/>
                    <a:gd name="T24" fmla="*/ 119 w 119"/>
                    <a:gd name="T25" fmla="*/ 62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318">
                      <a:moveTo>
                        <a:pt x="119" y="62"/>
                      </a:moveTo>
                      <a:lnTo>
                        <a:pt x="98" y="0"/>
                      </a:lnTo>
                      <a:lnTo>
                        <a:pt x="79" y="44"/>
                      </a:lnTo>
                      <a:lnTo>
                        <a:pt x="70" y="17"/>
                      </a:lnTo>
                      <a:lnTo>
                        <a:pt x="56" y="9"/>
                      </a:lnTo>
                      <a:lnTo>
                        <a:pt x="7" y="136"/>
                      </a:lnTo>
                      <a:lnTo>
                        <a:pt x="0" y="213"/>
                      </a:lnTo>
                      <a:lnTo>
                        <a:pt x="37" y="318"/>
                      </a:lnTo>
                      <a:lnTo>
                        <a:pt x="67" y="308"/>
                      </a:lnTo>
                      <a:lnTo>
                        <a:pt x="116" y="178"/>
                      </a:lnTo>
                      <a:lnTo>
                        <a:pt x="112" y="135"/>
                      </a:lnTo>
                      <a:lnTo>
                        <a:pt x="100" y="106"/>
                      </a:lnTo>
                      <a:lnTo>
                        <a:pt x="119" y="62"/>
                      </a:lnTo>
                      <a:close/>
                    </a:path>
                  </a:pathLst>
                </a:custGeom>
                <a:solidFill>
                  <a:srgbClr val="FFD2A5"/>
                </a:solidFill>
                <a:ln w="0">
                  <a:solidFill>
                    <a:srgbClr val="000000"/>
                  </a:solidFill>
                  <a:prstDash val="solid"/>
                  <a:round/>
                  <a:headEnd/>
                  <a:tailEnd/>
                </a:ln>
              </p:spPr>
              <p:txBody>
                <a:bodyPr/>
                <a:lstStyle/>
                <a:p>
                  <a:endParaRPr lang="en-GB"/>
                </a:p>
              </p:txBody>
            </p:sp>
            <p:sp>
              <p:nvSpPr>
                <p:cNvPr id="31699" name="Freeform 979">
                  <a:extLst>
                    <a:ext uri="{FF2B5EF4-FFF2-40B4-BE49-F238E27FC236}">
                      <a16:creationId xmlns:a16="http://schemas.microsoft.com/office/drawing/2014/main" id="{79B16F64-5E23-25B7-AE04-5A5661498D57}"/>
                    </a:ext>
                  </a:extLst>
                </p:cNvPr>
                <p:cNvSpPr>
                  <a:spLocks/>
                </p:cNvSpPr>
                <p:nvPr/>
              </p:nvSpPr>
              <p:spPr bwMode="auto">
                <a:xfrm>
                  <a:off x="1783" y="2664"/>
                  <a:ext cx="24" cy="60"/>
                </a:xfrm>
                <a:custGeom>
                  <a:avLst/>
                  <a:gdLst>
                    <a:gd name="T0" fmla="*/ 0 w 24"/>
                    <a:gd name="T1" fmla="*/ 35 h 60"/>
                    <a:gd name="T2" fmla="*/ 10 w 24"/>
                    <a:gd name="T3" fmla="*/ 60 h 60"/>
                    <a:gd name="T4" fmla="*/ 24 w 24"/>
                    <a:gd name="T5" fmla="*/ 25 h 60"/>
                    <a:gd name="T6" fmla="*/ 14 w 24"/>
                    <a:gd name="T7" fmla="*/ 0 h 60"/>
                    <a:gd name="T8" fmla="*/ 0 w 24"/>
                    <a:gd name="T9" fmla="*/ 35 h 60"/>
                  </a:gdLst>
                  <a:ahLst/>
                  <a:cxnLst>
                    <a:cxn ang="0">
                      <a:pos x="T0" y="T1"/>
                    </a:cxn>
                    <a:cxn ang="0">
                      <a:pos x="T2" y="T3"/>
                    </a:cxn>
                    <a:cxn ang="0">
                      <a:pos x="T4" y="T5"/>
                    </a:cxn>
                    <a:cxn ang="0">
                      <a:pos x="T6" y="T7"/>
                    </a:cxn>
                    <a:cxn ang="0">
                      <a:pos x="T8" y="T9"/>
                    </a:cxn>
                  </a:cxnLst>
                  <a:rect l="0" t="0" r="r" b="b"/>
                  <a:pathLst>
                    <a:path w="24" h="60">
                      <a:moveTo>
                        <a:pt x="0" y="35"/>
                      </a:moveTo>
                      <a:lnTo>
                        <a:pt x="10" y="60"/>
                      </a:lnTo>
                      <a:lnTo>
                        <a:pt x="24" y="25"/>
                      </a:lnTo>
                      <a:lnTo>
                        <a:pt x="14" y="0"/>
                      </a:lnTo>
                      <a:lnTo>
                        <a:pt x="0" y="35"/>
                      </a:lnTo>
                      <a:close/>
                    </a:path>
                  </a:pathLst>
                </a:custGeom>
                <a:solidFill>
                  <a:srgbClr val="000000"/>
                </a:solidFill>
                <a:ln w="0">
                  <a:solidFill>
                    <a:srgbClr val="000000"/>
                  </a:solidFill>
                  <a:prstDash val="solid"/>
                  <a:round/>
                  <a:headEnd/>
                  <a:tailEnd/>
                </a:ln>
              </p:spPr>
              <p:txBody>
                <a:bodyPr/>
                <a:lstStyle/>
                <a:p>
                  <a:endParaRPr lang="en-GB"/>
                </a:p>
              </p:txBody>
            </p:sp>
          </p:grpSp>
        </p:grpSp>
        <p:grpSp>
          <p:nvGrpSpPr>
            <p:cNvPr id="31700" name="Group 980">
              <a:extLst>
                <a:ext uri="{FF2B5EF4-FFF2-40B4-BE49-F238E27FC236}">
                  <a16:creationId xmlns:a16="http://schemas.microsoft.com/office/drawing/2014/main" id="{51F02812-69CC-CADD-86CC-23DA1631B932}"/>
                </a:ext>
              </a:extLst>
            </p:cNvPr>
            <p:cNvGrpSpPr>
              <a:grpSpLocks/>
            </p:cNvGrpSpPr>
            <p:nvPr/>
          </p:nvGrpSpPr>
          <p:grpSpPr bwMode="auto">
            <a:xfrm>
              <a:off x="1854" y="2482"/>
              <a:ext cx="124" cy="452"/>
              <a:chOff x="1858" y="2494"/>
              <a:chExt cx="132" cy="452"/>
            </a:xfrm>
          </p:grpSpPr>
          <p:sp>
            <p:nvSpPr>
              <p:cNvPr id="31701" name="Freeform 981">
                <a:extLst>
                  <a:ext uri="{FF2B5EF4-FFF2-40B4-BE49-F238E27FC236}">
                    <a16:creationId xmlns:a16="http://schemas.microsoft.com/office/drawing/2014/main" id="{FBB0363C-35EB-3FB1-5AA4-DC5FBB21900D}"/>
                  </a:ext>
                </a:extLst>
              </p:cNvPr>
              <p:cNvSpPr>
                <a:spLocks/>
              </p:cNvSpPr>
              <p:nvPr/>
            </p:nvSpPr>
            <p:spPr bwMode="auto">
              <a:xfrm>
                <a:off x="1870" y="2511"/>
                <a:ext cx="9" cy="383"/>
              </a:xfrm>
              <a:custGeom>
                <a:avLst/>
                <a:gdLst>
                  <a:gd name="T0" fmla="*/ 0 w 9"/>
                  <a:gd name="T1" fmla="*/ 0 h 383"/>
                  <a:gd name="T2" fmla="*/ 0 w 9"/>
                  <a:gd name="T3" fmla="*/ 378 h 383"/>
                  <a:gd name="T4" fmla="*/ 9 w 9"/>
                  <a:gd name="T5" fmla="*/ 383 h 383"/>
                  <a:gd name="T6" fmla="*/ 9 w 9"/>
                  <a:gd name="T7" fmla="*/ 5 h 383"/>
                  <a:gd name="T8" fmla="*/ 0 w 9"/>
                  <a:gd name="T9" fmla="*/ 0 h 383"/>
                </a:gdLst>
                <a:ahLst/>
                <a:cxnLst>
                  <a:cxn ang="0">
                    <a:pos x="T0" y="T1"/>
                  </a:cxn>
                  <a:cxn ang="0">
                    <a:pos x="T2" y="T3"/>
                  </a:cxn>
                  <a:cxn ang="0">
                    <a:pos x="T4" y="T5"/>
                  </a:cxn>
                  <a:cxn ang="0">
                    <a:pos x="T6" y="T7"/>
                  </a:cxn>
                  <a:cxn ang="0">
                    <a:pos x="T8" y="T9"/>
                  </a:cxn>
                </a:cxnLst>
                <a:rect l="0" t="0" r="r" b="b"/>
                <a:pathLst>
                  <a:path w="9" h="383">
                    <a:moveTo>
                      <a:pt x="0" y="0"/>
                    </a:moveTo>
                    <a:lnTo>
                      <a:pt x="0" y="378"/>
                    </a:lnTo>
                    <a:lnTo>
                      <a:pt x="9" y="383"/>
                    </a:lnTo>
                    <a:lnTo>
                      <a:pt x="9" y="5"/>
                    </a:lnTo>
                    <a:lnTo>
                      <a:pt x="0" y="0"/>
                    </a:lnTo>
                    <a:close/>
                  </a:path>
                </a:pathLst>
              </a:custGeom>
              <a:solidFill>
                <a:srgbClr val="000000"/>
              </a:solidFill>
              <a:ln w="0">
                <a:solidFill>
                  <a:srgbClr val="000000"/>
                </a:solidFill>
                <a:prstDash val="solid"/>
                <a:round/>
                <a:headEnd/>
                <a:tailEnd/>
              </a:ln>
            </p:spPr>
            <p:txBody>
              <a:bodyPr/>
              <a:lstStyle/>
              <a:p>
                <a:endParaRPr lang="en-GB"/>
              </a:p>
            </p:txBody>
          </p:sp>
          <p:sp>
            <p:nvSpPr>
              <p:cNvPr id="31702" name="Freeform 982">
                <a:extLst>
                  <a:ext uri="{FF2B5EF4-FFF2-40B4-BE49-F238E27FC236}">
                    <a16:creationId xmlns:a16="http://schemas.microsoft.com/office/drawing/2014/main" id="{CBED9610-64D3-18AE-9062-D9AE1BDB82BA}"/>
                  </a:ext>
                </a:extLst>
              </p:cNvPr>
              <p:cNvSpPr>
                <a:spLocks/>
              </p:cNvSpPr>
              <p:nvPr/>
            </p:nvSpPr>
            <p:spPr bwMode="auto">
              <a:xfrm>
                <a:off x="1946" y="2546"/>
                <a:ext cx="8" cy="400"/>
              </a:xfrm>
              <a:custGeom>
                <a:avLst/>
                <a:gdLst>
                  <a:gd name="T0" fmla="*/ 0 w 8"/>
                  <a:gd name="T1" fmla="*/ 0 h 400"/>
                  <a:gd name="T2" fmla="*/ 0 w 8"/>
                  <a:gd name="T3" fmla="*/ 395 h 400"/>
                  <a:gd name="T4" fmla="*/ 8 w 8"/>
                  <a:gd name="T5" fmla="*/ 400 h 400"/>
                  <a:gd name="T6" fmla="*/ 8 w 8"/>
                  <a:gd name="T7" fmla="*/ 4 h 400"/>
                  <a:gd name="T8" fmla="*/ 0 w 8"/>
                  <a:gd name="T9" fmla="*/ 0 h 400"/>
                </a:gdLst>
                <a:ahLst/>
                <a:cxnLst>
                  <a:cxn ang="0">
                    <a:pos x="T0" y="T1"/>
                  </a:cxn>
                  <a:cxn ang="0">
                    <a:pos x="T2" y="T3"/>
                  </a:cxn>
                  <a:cxn ang="0">
                    <a:pos x="T4" y="T5"/>
                  </a:cxn>
                  <a:cxn ang="0">
                    <a:pos x="T6" y="T7"/>
                  </a:cxn>
                  <a:cxn ang="0">
                    <a:pos x="T8" y="T9"/>
                  </a:cxn>
                </a:cxnLst>
                <a:rect l="0" t="0" r="r" b="b"/>
                <a:pathLst>
                  <a:path w="8" h="400">
                    <a:moveTo>
                      <a:pt x="0" y="0"/>
                    </a:moveTo>
                    <a:lnTo>
                      <a:pt x="0" y="395"/>
                    </a:lnTo>
                    <a:lnTo>
                      <a:pt x="8" y="400"/>
                    </a:lnTo>
                    <a:lnTo>
                      <a:pt x="8" y="4"/>
                    </a:lnTo>
                    <a:lnTo>
                      <a:pt x="0" y="0"/>
                    </a:lnTo>
                    <a:close/>
                  </a:path>
                </a:pathLst>
              </a:custGeom>
              <a:solidFill>
                <a:srgbClr val="000000"/>
              </a:solidFill>
              <a:ln w="0">
                <a:solidFill>
                  <a:srgbClr val="000000"/>
                </a:solidFill>
                <a:prstDash val="solid"/>
                <a:round/>
                <a:headEnd/>
                <a:tailEnd/>
              </a:ln>
            </p:spPr>
            <p:txBody>
              <a:bodyPr/>
              <a:lstStyle/>
              <a:p>
                <a:endParaRPr lang="en-GB"/>
              </a:p>
            </p:txBody>
          </p:sp>
          <p:sp>
            <p:nvSpPr>
              <p:cNvPr id="31703" name="Freeform 983">
                <a:extLst>
                  <a:ext uri="{FF2B5EF4-FFF2-40B4-BE49-F238E27FC236}">
                    <a16:creationId xmlns:a16="http://schemas.microsoft.com/office/drawing/2014/main" id="{99586234-69EC-051C-AE70-EDB86F742118}"/>
                  </a:ext>
                </a:extLst>
              </p:cNvPr>
              <p:cNvSpPr>
                <a:spLocks/>
              </p:cNvSpPr>
              <p:nvPr/>
            </p:nvSpPr>
            <p:spPr bwMode="auto">
              <a:xfrm>
                <a:off x="1858" y="2494"/>
                <a:ext cx="132" cy="229"/>
              </a:xfrm>
              <a:custGeom>
                <a:avLst/>
                <a:gdLst>
                  <a:gd name="T0" fmla="*/ 132 w 132"/>
                  <a:gd name="T1" fmla="*/ 179 h 229"/>
                  <a:gd name="T2" fmla="*/ 132 w 132"/>
                  <a:gd name="T3" fmla="*/ 110 h 229"/>
                  <a:gd name="T4" fmla="*/ 108 w 132"/>
                  <a:gd name="T5" fmla="*/ 99 h 229"/>
                  <a:gd name="T6" fmla="*/ 108 w 132"/>
                  <a:gd name="T7" fmla="*/ 62 h 229"/>
                  <a:gd name="T8" fmla="*/ 101 w 132"/>
                  <a:gd name="T9" fmla="*/ 35 h 229"/>
                  <a:gd name="T10" fmla="*/ 24 w 132"/>
                  <a:gd name="T11" fmla="*/ 0 h 229"/>
                  <a:gd name="T12" fmla="*/ 0 w 132"/>
                  <a:gd name="T13" fmla="*/ 23 h 229"/>
                  <a:gd name="T14" fmla="*/ 0 w 132"/>
                  <a:gd name="T15" fmla="*/ 146 h 229"/>
                  <a:gd name="T16" fmla="*/ 26 w 132"/>
                  <a:gd name="T17" fmla="*/ 196 h 229"/>
                  <a:gd name="T18" fmla="*/ 95 w 132"/>
                  <a:gd name="T19" fmla="*/ 229 h 229"/>
                  <a:gd name="T20" fmla="*/ 108 w 132"/>
                  <a:gd name="T21" fmla="*/ 198 h 229"/>
                  <a:gd name="T22" fmla="*/ 108 w 132"/>
                  <a:gd name="T23" fmla="*/ 167 h 229"/>
                  <a:gd name="T24" fmla="*/ 132 w 132"/>
                  <a:gd name="T25" fmla="*/ 179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229">
                    <a:moveTo>
                      <a:pt x="132" y="179"/>
                    </a:moveTo>
                    <a:lnTo>
                      <a:pt x="132" y="110"/>
                    </a:lnTo>
                    <a:lnTo>
                      <a:pt x="108" y="99"/>
                    </a:lnTo>
                    <a:lnTo>
                      <a:pt x="108" y="62"/>
                    </a:lnTo>
                    <a:lnTo>
                      <a:pt x="101" y="35"/>
                    </a:lnTo>
                    <a:lnTo>
                      <a:pt x="24" y="0"/>
                    </a:lnTo>
                    <a:lnTo>
                      <a:pt x="0" y="23"/>
                    </a:lnTo>
                    <a:lnTo>
                      <a:pt x="0" y="146"/>
                    </a:lnTo>
                    <a:lnTo>
                      <a:pt x="26" y="196"/>
                    </a:lnTo>
                    <a:lnTo>
                      <a:pt x="95" y="229"/>
                    </a:lnTo>
                    <a:lnTo>
                      <a:pt x="108" y="198"/>
                    </a:lnTo>
                    <a:lnTo>
                      <a:pt x="108" y="167"/>
                    </a:lnTo>
                    <a:lnTo>
                      <a:pt x="132" y="179"/>
                    </a:lnTo>
                    <a:close/>
                  </a:path>
                </a:pathLst>
              </a:custGeom>
              <a:solidFill>
                <a:srgbClr val="FFFFFF"/>
              </a:solidFill>
              <a:ln w="0">
                <a:solidFill>
                  <a:srgbClr val="000000"/>
                </a:solidFill>
                <a:prstDash val="solid"/>
                <a:round/>
                <a:headEnd/>
                <a:tailEnd/>
              </a:ln>
            </p:spPr>
            <p:txBody>
              <a:bodyPr/>
              <a:lstStyle/>
              <a:p>
                <a:endParaRPr lang="en-GB"/>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a:extLst>
              <a:ext uri="{FF2B5EF4-FFF2-40B4-BE49-F238E27FC236}">
                <a16:creationId xmlns:a16="http://schemas.microsoft.com/office/drawing/2014/main" id="{A704B72C-25E4-DED0-1574-7E10F64A9315}"/>
              </a:ext>
            </a:extLst>
          </p:cNvPr>
          <p:cNvGrpSpPr>
            <a:grpSpLocks/>
          </p:cNvGrpSpPr>
          <p:nvPr/>
        </p:nvGrpSpPr>
        <p:grpSpPr bwMode="auto">
          <a:xfrm>
            <a:off x="5257800" y="3733800"/>
            <a:ext cx="1651000" cy="2095500"/>
            <a:chOff x="870" y="1576"/>
            <a:chExt cx="1272" cy="1615"/>
          </a:xfrm>
        </p:grpSpPr>
        <p:sp>
          <p:nvSpPr>
            <p:cNvPr id="27651" name="Freeform 3">
              <a:extLst>
                <a:ext uri="{FF2B5EF4-FFF2-40B4-BE49-F238E27FC236}">
                  <a16:creationId xmlns:a16="http://schemas.microsoft.com/office/drawing/2014/main" id="{2B32C534-CAE3-CBB5-6044-146E84DBA764}"/>
                </a:ext>
              </a:extLst>
            </p:cNvPr>
            <p:cNvSpPr>
              <a:spLocks/>
            </p:cNvSpPr>
            <p:nvPr/>
          </p:nvSpPr>
          <p:spPr bwMode="auto">
            <a:xfrm>
              <a:off x="2076" y="1576"/>
              <a:ext cx="64" cy="1608"/>
            </a:xfrm>
            <a:custGeom>
              <a:avLst/>
              <a:gdLst>
                <a:gd name="T0" fmla="*/ 64 w 64"/>
                <a:gd name="T1" fmla="*/ 696 h 1608"/>
                <a:gd name="T2" fmla="*/ 64 w 64"/>
                <a:gd name="T3" fmla="*/ 1608 h 1608"/>
                <a:gd name="T4" fmla="*/ 4 w 64"/>
                <a:gd name="T5" fmla="*/ 1004 h 1608"/>
                <a:gd name="T6" fmla="*/ 0 w 64"/>
                <a:gd name="T7" fmla="*/ 0 h 1608"/>
                <a:gd name="T8" fmla="*/ 64 w 64"/>
                <a:gd name="T9" fmla="*/ 696 h 1608"/>
              </a:gdLst>
              <a:ahLst/>
              <a:cxnLst>
                <a:cxn ang="0">
                  <a:pos x="T0" y="T1"/>
                </a:cxn>
                <a:cxn ang="0">
                  <a:pos x="T2" y="T3"/>
                </a:cxn>
                <a:cxn ang="0">
                  <a:pos x="T4" y="T5"/>
                </a:cxn>
                <a:cxn ang="0">
                  <a:pos x="T6" y="T7"/>
                </a:cxn>
                <a:cxn ang="0">
                  <a:pos x="T8" y="T9"/>
                </a:cxn>
              </a:cxnLst>
              <a:rect l="0" t="0" r="r" b="b"/>
              <a:pathLst>
                <a:path w="64" h="1608">
                  <a:moveTo>
                    <a:pt x="64" y="696"/>
                  </a:moveTo>
                  <a:lnTo>
                    <a:pt x="64" y="1608"/>
                  </a:lnTo>
                  <a:lnTo>
                    <a:pt x="4" y="1004"/>
                  </a:lnTo>
                  <a:lnTo>
                    <a:pt x="0" y="0"/>
                  </a:lnTo>
                  <a:lnTo>
                    <a:pt x="64" y="696"/>
                  </a:lnTo>
                  <a:close/>
                </a:path>
              </a:pathLst>
            </a:cu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52" name="Freeform 4">
              <a:extLst>
                <a:ext uri="{FF2B5EF4-FFF2-40B4-BE49-F238E27FC236}">
                  <a16:creationId xmlns:a16="http://schemas.microsoft.com/office/drawing/2014/main" id="{3DDEADCD-5D55-24AB-C2CA-96EFE995C74E}"/>
                </a:ext>
              </a:extLst>
            </p:cNvPr>
            <p:cNvSpPr>
              <a:spLocks/>
            </p:cNvSpPr>
            <p:nvPr/>
          </p:nvSpPr>
          <p:spPr bwMode="auto">
            <a:xfrm>
              <a:off x="870" y="1608"/>
              <a:ext cx="69" cy="1583"/>
            </a:xfrm>
            <a:custGeom>
              <a:avLst/>
              <a:gdLst>
                <a:gd name="T0" fmla="*/ 0 w 69"/>
                <a:gd name="T1" fmla="*/ 663 h 1583"/>
                <a:gd name="T2" fmla="*/ 3 w 69"/>
                <a:gd name="T3" fmla="*/ 1583 h 1583"/>
                <a:gd name="T4" fmla="*/ 3 w 69"/>
                <a:gd name="T5" fmla="*/ 1574 h 1583"/>
                <a:gd name="T6" fmla="*/ 69 w 69"/>
                <a:gd name="T7" fmla="*/ 896 h 1583"/>
                <a:gd name="T8" fmla="*/ 65 w 69"/>
                <a:gd name="T9" fmla="*/ 0 h 1583"/>
                <a:gd name="T10" fmla="*/ 0 w 69"/>
                <a:gd name="T11" fmla="*/ 663 h 1583"/>
              </a:gdLst>
              <a:ahLst/>
              <a:cxnLst>
                <a:cxn ang="0">
                  <a:pos x="T0" y="T1"/>
                </a:cxn>
                <a:cxn ang="0">
                  <a:pos x="T2" y="T3"/>
                </a:cxn>
                <a:cxn ang="0">
                  <a:pos x="T4" y="T5"/>
                </a:cxn>
                <a:cxn ang="0">
                  <a:pos x="T6" y="T7"/>
                </a:cxn>
                <a:cxn ang="0">
                  <a:pos x="T8" y="T9"/>
                </a:cxn>
                <a:cxn ang="0">
                  <a:pos x="T10" y="T11"/>
                </a:cxn>
              </a:cxnLst>
              <a:rect l="0" t="0" r="r" b="b"/>
              <a:pathLst>
                <a:path w="69" h="1583">
                  <a:moveTo>
                    <a:pt x="0" y="663"/>
                  </a:moveTo>
                  <a:lnTo>
                    <a:pt x="3" y="1583"/>
                  </a:lnTo>
                  <a:lnTo>
                    <a:pt x="3" y="1574"/>
                  </a:lnTo>
                  <a:lnTo>
                    <a:pt x="69" y="896"/>
                  </a:lnTo>
                  <a:lnTo>
                    <a:pt x="65" y="0"/>
                  </a:lnTo>
                  <a:lnTo>
                    <a:pt x="0" y="663"/>
                  </a:lnTo>
                  <a:close/>
                </a:path>
              </a:pathLst>
            </a:cu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53" name="Freeform 5">
              <a:extLst>
                <a:ext uri="{FF2B5EF4-FFF2-40B4-BE49-F238E27FC236}">
                  <a16:creationId xmlns:a16="http://schemas.microsoft.com/office/drawing/2014/main" id="{16579A85-FC57-7331-C0F3-473C7F1EA1F7}"/>
                </a:ext>
              </a:extLst>
            </p:cNvPr>
            <p:cNvSpPr>
              <a:spLocks/>
            </p:cNvSpPr>
            <p:nvPr/>
          </p:nvSpPr>
          <p:spPr bwMode="auto">
            <a:xfrm>
              <a:off x="873" y="2739"/>
              <a:ext cx="1269" cy="447"/>
            </a:xfrm>
            <a:custGeom>
              <a:avLst/>
              <a:gdLst>
                <a:gd name="T0" fmla="*/ 0 w 1287"/>
                <a:gd name="T1" fmla="*/ 0 h 447"/>
                <a:gd name="T2" fmla="*/ 1287 w 1287"/>
                <a:gd name="T3" fmla="*/ 0 h 447"/>
                <a:gd name="T4" fmla="*/ 1287 w 1287"/>
                <a:gd name="T5" fmla="*/ 447 h 447"/>
                <a:gd name="T6" fmla="*/ 0 w 1287"/>
                <a:gd name="T7" fmla="*/ 447 h 447"/>
                <a:gd name="T8" fmla="*/ 0 w 1287"/>
                <a:gd name="T9" fmla="*/ 0 h 447"/>
              </a:gdLst>
              <a:ahLst/>
              <a:cxnLst>
                <a:cxn ang="0">
                  <a:pos x="T0" y="T1"/>
                </a:cxn>
                <a:cxn ang="0">
                  <a:pos x="T2" y="T3"/>
                </a:cxn>
                <a:cxn ang="0">
                  <a:pos x="T4" y="T5"/>
                </a:cxn>
                <a:cxn ang="0">
                  <a:pos x="T6" y="T7"/>
                </a:cxn>
                <a:cxn ang="0">
                  <a:pos x="T8" y="T9"/>
                </a:cxn>
              </a:cxnLst>
              <a:rect l="0" t="0" r="r" b="b"/>
              <a:pathLst>
                <a:path w="1287" h="447">
                  <a:moveTo>
                    <a:pt x="0" y="0"/>
                  </a:moveTo>
                  <a:lnTo>
                    <a:pt x="1287" y="0"/>
                  </a:lnTo>
                  <a:lnTo>
                    <a:pt x="1287" y="447"/>
                  </a:lnTo>
                  <a:lnTo>
                    <a:pt x="0" y="447"/>
                  </a:lnTo>
                  <a:lnTo>
                    <a:pt x="0" y="0"/>
                  </a:lnTo>
                  <a:close/>
                </a:path>
              </a:pathLst>
            </a:cu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654" name="Freeform 6">
            <a:extLst>
              <a:ext uri="{FF2B5EF4-FFF2-40B4-BE49-F238E27FC236}">
                <a16:creationId xmlns:a16="http://schemas.microsoft.com/office/drawing/2014/main" id="{655D50E2-FEE7-C592-1D91-370B15709D32}"/>
              </a:ext>
            </a:extLst>
          </p:cNvPr>
          <p:cNvSpPr>
            <a:spLocks/>
          </p:cNvSpPr>
          <p:nvPr/>
        </p:nvSpPr>
        <p:spPr bwMode="auto">
          <a:xfrm>
            <a:off x="1828800" y="2971800"/>
            <a:ext cx="914400" cy="457200"/>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55" name="Freeform 7">
            <a:extLst>
              <a:ext uri="{FF2B5EF4-FFF2-40B4-BE49-F238E27FC236}">
                <a16:creationId xmlns:a16="http://schemas.microsoft.com/office/drawing/2014/main" id="{0496B06F-E5F9-F789-D18E-9D0AD78B91FF}"/>
              </a:ext>
            </a:extLst>
          </p:cNvPr>
          <p:cNvSpPr>
            <a:spLocks/>
          </p:cNvSpPr>
          <p:nvPr/>
        </p:nvSpPr>
        <p:spPr bwMode="auto">
          <a:xfrm>
            <a:off x="2444750" y="1390650"/>
            <a:ext cx="95250" cy="1333500"/>
          </a:xfrm>
          <a:custGeom>
            <a:avLst/>
            <a:gdLst>
              <a:gd name="T0" fmla="*/ 0 w 60"/>
              <a:gd name="T1" fmla="*/ 840 h 840"/>
              <a:gd name="T2" fmla="*/ 0 w 60"/>
              <a:gd name="T3" fmla="*/ 132 h 840"/>
              <a:gd name="T4" fmla="*/ 60 w 60"/>
              <a:gd name="T5" fmla="*/ 0 h 840"/>
              <a:gd name="T6" fmla="*/ 60 w 60"/>
              <a:gd name="T7" fmla="*/ 600 h 840"/>
              <a:gd name="T8" fmla="*/ 0 w 60"/>
              <a:gd name="T9" fmla="*/ 840 h 840"/>
            </a:gdLst>
            <a:ahLst/>
            <a:cxnLst>
              <a:cxn ang="0">
                <a:pos x="T0" y="T1"/>
              </a:cxn>
              <a:cxn ang="0">
                <a:pos x="T2" y="T3"/>
              </a:cxn>
              <a:cxn ang="0">
                <a:pos x="T4" y="T5"/>
              </a:cxn>
              <a:cxn ang="0">
                <a:pos x="T6" y="T7"/>
              </a:cxn>
              <a:cxn ang="0">
                <a:pos x="T8" y="T9"/>
              </a:cxn>
            </a:cxnLst>
            <a:rect l="0" t="0" r="r" b="b"/>
            <a:pathLst>
              <a:path w="60" h="840">
                <a:moveTo>
                  <a:pt x="0" y="840"/>
                </a:moveTo>
                <a:lnTo>
                  <a:pt x="0" y="132"/>
                </a:lnTo>
                <a:lnTo>
                  <a:pt x="60" y="0"/>
                </a:lnTo>
                <a:lnTo>
                  <a:pt x="60" y="600"/>
                </a:lnTo>
                <a:lnTo>
                  <a:pt x="0" y="840"/>
                </a:lnTo>
                <a:close/>
              </a:path>
            </a:pathLst>
          </a:custGeom>
          <a:solidFill>
            <a:schemeClr val="accent1"/>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656" name="Group 8">
            <a:extLst>
              <a:ext uri="{FF2B5EF4-FFF2-40B4-BE49-F238E27FC236}">
                <a16:creationId xmlns:a16="http://schemas.microsoft.com/office/drawing/2014/main" id="{E764CB95-DDCF-1190-AD8C-E1A9403684D2}"/>
              </a:ext>
            </a:extLst>
          </p:cNvPr>
          <p:cNvGrpSpPr>
            <a:grpSpLocks/>
          </p:cNvGrpSpPr>
          <p:nvPr/>
        </p:nvGrpSpPr>
        <p:grpSpPr bwMode="auto">
          <a:xfrm>
            <a:off x="457200" y="1600200"/>
            <a:ext cx="2944813" cy="1212850"/>
            <a:chOff x="576" y="4464"/>
            <a:chExt cx="2160" cy="864"/>
          </a:xfrm>
        </p:grpSpPr>
        <p:sp>
          <p:nvSpPr>
            <p:cNvPr id="27657" name="Rectangle 9">
              <a:extLst>
                <a:ext uri="{FF2B5EF4-FFF2-40B4-BE49-F238E27FC236}">
                  <a16:creationId xmlns:a16="http://schemas.microsoft.com/office/drawing/2014/main" id="{F6281A97-2130-F882-DD41-AA99245CE75A}"/>
                </a:ext>
              </a:extLst>
            </p:cNvPr>
            <p:cNvSpPr>
              <a:spLocks noChangeArrowheads="1"/>
            </p:cNvSpPr>
            <p:nvPr/>
          </p:nvSpPr>
          <p:spPr bwMode="auto">
            <a:xfrm>
              <a:off x="576" y="4464"/>
              <a:ext cx="432" cy="864"/>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58" name="Rectangle 10">
              <a:extLst>
                <a:ext uri="{FF2B5EF4-FFF2-40B4-BE49-F238E27FC236}">
                  <a16:creationId xmlns:a16="http://schemas.microsoft.com/office/drawing/2014/main" id="{EE3B3AE4-8B92-7562-F517-4817287D35CC}"/>
                </a:ext>
              </a:extLst>
            </p:cNvPr>
            <p:cNvSpPr>
              <a:spLocks noChangeArrowheads="1"/>
            </p:cNvSpPr>
            <p:nvPr/>
          </p:nvSpPr>
          <p:spPr bwMode="auto">
            <a:xfrm>
              <a:off x="1104" y="4464"/>
              <a:ext cx="672" cy="864"/>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59" name="Rectangle 11">
              <a:extLst>
                <a:ext uri="{FF2B5EF4-FFF2-40B4-BE49-F238E27FC236}">
                  <a16:creationId xmlns:a16="http://schemas.microsoft.com/office/drawing/2014/main" id="{601FFAC0-0D7A-4B45-57A6-407AAA9A4B87}"/>
                </a:ext>
              </a:extLst>
            </p:cNvPr>
            <p:cNvSpPr>
              <a:spLocks noChangeArrowheads="1"/>
            </p:cNvSpPr>
            <p:nvPr/>
          </p:nvSpPr>
          <p:spPr bwMode="auto">
            <a:xfrm>
              <a:off x="1872" y="4464"/>
              <a:ext cx="864" cy="864"/>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0" name="Rectangle 12">
              <a:extLst>
                <a:ext uri="{FF2B5EF4-FFF2-40B4-BE49-F238E27FC236}">
                  <a16:creationId xmlns:a16="http://schemas.microsoft.com/office/drawing/2014/main" id="{63028BE7-D316-6BD3-EF0E-10E82956D146}"/>
                </a:ext>
              </a:extLst>
            </p:cNvPr>
            <p:cNvSpPr>
              <a:spLocks noChangeArrowheads="1"/>
            </p:cNvSpPr>
            <p:nvPr/>
          </p:nvSpPr>
          <p:spPr bwMode="auto">
            <a:xfrm>
              <a:off x="1008" y="4512"/>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1" name="Rectangle 13">
              <a:extLst>
                <a:ext uri="{FF2B5EF4-FFF2-40B4-BE49-F238E27FC236}">
                  <a16:creationId xmlns:a16="http://schemas.microsoft.com/office/drawing/2014/main" id="{654C4504-77B6-3A69-2400-CCB885CA0C75}"/>
                </a:ext>
              </a:extLst>
            </p:cNvPr>
            <p:cNvSpPr>
              <a:spLocks noChangeArrowheads="1"/>
            </p:cNvSpPr>
            <p:nvPr/>
          </p:nvSpPr>
          <p:spPr bwMode="auto">
            <a:xfrm>
              <a:off x="1776" y="4512"/>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2" name="Rectangle 14">
              <a:extLst>
                <a:ext uri="{FF2B5EF4-FFF2-40B4-BE49-F238E27FC236}">
                  <a16:creationId xmlns:a16="http://schemas.microsoft.com/office/drawing/2014/main" id="{4D690579-947D-39E7-688C-C8C59AB68335}"/>
                </a:ext>
              </a:extLst>
            </p:cNvPr>
            <p:cNvSpPr>
              <a:spLocks noChangeArrowheads="1"/>
            </p:cNvSpPr>
            <p:nvPr/>
          </p:nvSpPr>
          <p:spPr bwMode="auto">
            <a:xfrm>
              <a:off x="1008" y="5232"/>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3" name="Rectangle 15">
              <a:extLst>
                <a:ext uri="{FF2B5EF4-FFF2-40B4-BE49-F238E27FC236}">
                  <a16:creationId xmlns:a16="http://schemas.microsoft.com/office/drawing/2014/main" id="{1688A450-BF36-FEB4-E12E-C7C60BB06177}"/>
                </a:ext>
              </a:extLst>
            </p:cNvPr>
            <p:cNvSpPr>
              <a:spLocks noChangeArrowheads="1"/>
            </p:cNvSpPr>
            <p:nvPr/>
          </p:nvSpPr>
          <p:spPr bwMode="auto">
            <a:xfrm>
              <a:off x="1776" y="5232"/>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4" name="Rectangle 16">
              <a:extLst>
                <a:ext uri="{FF2B5EF4-FFF2-40B4-BE49-F238E27FC236}">
                  <a16:creationId xmlns:a16="http://schemas.microsoft.com/office/drawing/2014/main" id="{C0B93E22-3A8A-B1B1-39AF-3D754026C495}"/>
                </a:ext>
              </a:extLst>
            </p:cNvPr>
            <p:cNvSpPr>
              <a:spLocks noChangeArrowheads="1"/>
            </p:cNvSpPr>
            <p:nvPr/>
          </p:nvSpPr>
          <p:spPr bwMode="auto">
            <a:xfrm>
              <a:off x="1008" y="4896"/>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5" name="Rectangle 17">
              <a:extLst>
                <a:ext uri="{FF2B5EF4-FFF2-40B4-BE49-F238E27FC236}">
                  <a16:creationId xmlns:a16="http://schemas.microsoft.com/office/drawing/2014/main" id="{BA07DED8-E98B-BECE-D43C-3F9D5854649C}"/>
                </a:ext>
              </a:extLst>
            </p:cNvPr>
            <p:cNvSpPr>
              <a:spLocks noChangeArrowheads="1"/>
            </p:cNvSpPr>
            <p:nvPr/>
          </p:nvSpPr>
          <p:spPr bwMode="auto">
            <a:xfrm>
              <a:off x="1776" y="4896"/>
              <a:ext cx="96" cy="48"/>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27666" name="Rectangle 18">
            <a:extLst>
              <a:ext uri="{FF2B5EF4-FFF2-40B4-BE49-F238E27FC236}">
                <a16:creationId xmlns:a16="http://schemas.microsoft.com/office/drawing/2014/main" id="{546775A2-A6DF-9F05-2439-3E7742941264}"/>
              </a:ext>
            </a:extLst>
          </p:cNvPr>
          <p:cNvSpPr>
            <a:spLocks noChangeArrowheads="1"/>
          </p:cNvSpPr>
          <p:nvPr/>
        </p:nvSpPr>
        <p:spPr bwMode="auto">
          <a:xfrm>
            <a:off x="0" y="4337050"/>
            <a:ext cx="1936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61" tIns="48331" rIns="96661" bIns="48331" anchor="ctr">
            <a:spAutoFit/>
          </a:bodyPr>
          <a:lstStyle>
            <a:lvl1pPr defTabSz="966788">
              <a:defRPr>
                <a:solidFill>
                  <a:schemeClr val="tx1"/>
                </a:solidFill>
                <a:latin typeface="Arial" panose="020B0604020202020204" pitchFamily="34" charset="0"/>
              </a:defRPr>
            </a:lvl1pPr>
            <a:lvl2pPr marL="482600" defTabSz="966788">
              <a:defRPr>
                <a:solidFill>
                  <a:schemeClr val="tx1"/>
                </a:solidFill>
                <a:latin typeface="Arial" panose="020B0604020202020204" pitchFamily="34" charset="0"/>
              </a:defRPr>
            </a:lvl2pPr>
            <a:lvl3pPr marL="966788" defTabSz="966788">
              <a:defRPr>
                <a:solidFill>
                  <a:schemeClr val="tx1"/>
                </a:solidFill>
                <a:latin typeface="Arial" panose="020B0604020202020204" pitchFamily="34" charset="0"/>
              </a:defRPr>
            </a:lvl3pPr>
            <a:lvl4pPr marL="1449388" defTabSz="966788">
              <a:defRPr>
                <a:solidFill>
                  <a:schemeClr val="tx1"/>
                </a:solidFill>
                <a:latin typeface="Arial" panose="020B0604020202020204" pitchFamily="34" charset="0"/>
              </a:defRPr>
            </a:lvl4pPr>
            <a:lvl5pPr marL="1933575" defTabSz="966788">
              <a:defRPr>
                <a:solidFill>
                  <a:schemeClr val="tx1"/>
                </a:solidFill>
                <a:latin typeface="Arial" panose="020B0604020202020204" pitchFamily="34" charset="0"/>
              </a:defRPr>
            </a:lvl5pPr>
            <a:lvl6pPr marL="2390775" defTabSz="966788" fontAlgn="base">
              <a:spcBef>
                <a:spcPct val="0"/>
              </a:spcBef>
              <a:spcAft>
                <a:spcPct val="0"/>
              </a:spcAft>
              <a:defRPr>
                <a:solidFill>
                  <a:schemeClr val="tx1"/>
                </a:solidFill>
                <a:latin typeface="Arial" panose="020B0604020202020204" pitchFamily="34" charset="0"/>
              </a:defRPr>
            </a:lvl6pPr>
            <a:lvl7pPr marL="2847975" defTabSz="966788" fontAlgn="base">
              <a:spcBef>
                <a:spcPct val="0"/>
              </a:spcBef>
              <a:spcAft>
                <a:spcPct val="0"/>
              </a:spcAft>
              <a:defRPr>
                <a:solidFill>
                  <a:schemeClr val="tx1"/>
                </a:solidFill>
                <a:latin typeface="Arial" panose="020B0604020202020204" pitchFamily="34" charset="0"/>
              </a:defRPr>
            </a:lvl7pPr>
            <a:lvl8pPr marL="3305175" defTabSz="966788" fontAlgn="base">
              <a:spcBef>
                <a:spcPct val="0"/>
              </a:spcBef>
              <a:spcAft>
                <a:spcPct val="0"/>
              </a:spcAft>
              <a:defRPr>
                <a:solidFill>
                  <a:schemeClr val="tx1"/>
                </a:solidFill>
                <a:latin typeface="Arial" panose="020B0604020202020204" pitchFamily="34" charset="0"/>
              </a:defRPr>
            </a:lvl8pPr>
            <a:lvl9pPr marL="3762375" defTabSz="966788" fontAlgn="base">
              <a:spcBef>
                <a:spcPct val="0"/>
              </a:spcBef>
              <a:spcAft>
                <a:spcPct val="0"/>
              </a:spcAft>
              <a:defRPr>
                <a:solidFill>
                  <a:schemeClr val="tx1"/>
                </a:solidFill>
                <a:latin typeface="Arial" panose="020B0604020202020204" pitchFamily="34" charset="0"/>
              </a:defRPr>
            </a:lvl9pPr>
          </a:lstStyle>
          <a:p>
            <a:endParaRPr lang="en-US" altLang="en-US" sz="1900"/>
          </a:p>
        </p:txBody>
      </p:sp>
      <p:sp>
        <p:nvSpPr>
          <p:cNvPr id="27667" name="Rectangle 19">
            <a:extLst>
              <a:ext uri="{FF2B5EF4-FFF2-40B4-BE49-F238E27FC236}">
                <a16:creationId xmlns:a16="http://schemas.microsoft.com/office/drawing/2014/main" id="{CC1F6F7F-BE95-2157-8EEF-9D55D5095CE3}"/>
              </a:ext>
            </a:extLst>
          </p:cNvPr>
          <p:cNvSpPr>
            <a:spLocks noChangeArrowheads="1"/>
          </p:cNvSpPr>
          <p:nvPr/>
        </p:nvSpPr>
        <p:spPr bwMode="auto">
          <a:xfrm>
            <a:off x="0" y="4879975"/>
            <a:ext cx="1936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61" tIns="48331" rIns="96661" bIns="48331" anchor="ctr">
            <a:spAutoFit/>
          </a:bodyPr>
          <a:lstStyle>
            <a:lvl1pPr defTabSz="966788">
              <a:tabLst>
                <a:tab pos="3262313" algn="r"/>
              </a:tabLst>
              <a:defRPr>
                <a:solidFill>
                  <a:schemeClr val="tx1"/>
                </a:solidFill>
                <a:latin typeface="Arial" panose="020B0604020202020204" pitchFamily="34" charset="0"/>
              </a:defRPr>
            </a:lvl1pPr>
            <a:lvl2pPr marL="482600" defTabSz="966788">
              <a:tabLst>
                <a:tab pos="3262313" algn="r"/>
              </a:tabLst>
              <a:defRPr>
                <a:solidFill>
                  <a:schemeClr val="tx1"/>
                </a:solidFill>
                <a:latin typeface="Arial" panose="020B0604020202020204" pitchFamily="34" charset="0"/>
              </a:defRPr>
            </a:lvl2pPr>
            <a:lvl3pPr marL="966788" defTabSz="966788">
              <a:tabLst>
                <a:tab pos="3262313" algn="r"/>
              </a:tabLst>
              <a:defRPr>
                <a:solidFill>
                  <a:schemeClr val="tx1"/>
                </a:solidFill>
                <a:latin typeface="Arial" panose="020B0604020202020204" pitchFamily="34" charset="0"/>
              </a:defRPr>
            </a:lvl3pPr>
            <a:lvl4pPr marL="1449388" defTabSz="966788">
              <a:tabLst>
                <a:tab pos="3262313" algn="r"/>
              </a:tabLst>
              <a:defRPr>
                <a:solidFill>
                  <a:schemeClr val="tx1"/>
                </a:solidFill>
                <a:latin typeface="Arial" panose="020B0604020202020204" pitchFamily="34" charset="0"/>
              </a:defRPr>
            </a:lvl4pPr>
            <a:lvl5pPr marL="1933575" defTabSz="966788">
              <a:tabLst>
                <a:tab pos="3262313" algn="r"/>
              </a:tabLst>
              <a:defRPr>
                <a:solidFill>
                  <a:schemeClr val="tx1"/>
                </a:solidFill>
                <a:latin typeface="Arial" panose="020B0604020202020204" pitchFamily="34" charset="0"/>
              </a:defRPr>
            </a:lvl5pPr>
            <a:lvl6pPr marL="2390775" defTabSz="966788" fontAlgn="base">
              <a:spcBef>
                <a:spcPct val="0"/>
              </a:spcBef>
              <a:spcAft>
                <a:spcPct val="0"/>
              </a:spcAft>
              <a:tabLst>
                <a:tab pos="3262313" algn="r"/>
              </a:tabLst>
              <a:defRPr>
                <a:solidFill>
                  <a:schemeClr val="tx1"/>
                </a:solidFill>
                <a:latin typeface="Arial" panose="020B0604020202020204" pitchFamily="34" charset="0"/>
              </a:defRPr>
            </a:lvl6pPr>
            <a:lvl7pPr marL="2847975" defTabSz="966788" fontAlgn="base">
              <a:spcBef>
                <a:spcPct val="0"/>
              </a:spcBef>
              <a:spcAft>
                <a:spcPct val="0"/>
              </a:spcAft>
              <a:tabLst>
                <a:tab pos="3262313" algn="r"/>
              </a:tabLst>
              <a:defRPr>
                <a:solidFill>
                  <a:schemeClr val="tx1"/>
                </a:solidFill>
                <a:latin typeface="Arial" panose="020B0604020202020204" pitchFamily="34" charset="0"/>
              </a:defRPr>
            </a:lvl7pPr>
            <a:lvl8pPr marL="3305175" defTabSz="966788" fontAlgn="base">
              <a:spcBef>
                <a:spcPct val="0"/>
              </a:spcBef>
              <a:spcAft>
                <a:spcPct val="0"/>
              </a:spcAft>
              <a:tabLst>
                <a:tab pos="3262313" algn="r"/>
              </a:tabLst>
              <a:defRPr>
                <a:solidFill>
                  <a:schemeClr val="tx1"/>
                </a:solidFill>
                <a:latin typeface="Arial" panose="020B0604020202020204" pitchFamily="34" charset="0"/>
              </a:defRPr>
            </a:lvl8pPr>
            <a:lvl9pPr marL="3762375" defTabSz="966788" fontAlgn="base">
              <a:spcBef>
                <a:spcPct val="0"/>
              </a:spcBef>
              <a:spcAft>
                <a:spcPct val="0"/>
              </a:spcAft>
              <a:tabLst>
                <a:tab pos="3262313" algn="r"/>
              </a:tabLst>
              <a:defRPr>
                <a:solidFill>
                  <a:schemeClr val="tx1"/>
                </a:solidFill>
                <a:latin typeface="Arial" panose="020B0604020202020204" pitchFamily="34" charset="0"/>
              </a:defRPr>
            </a:lvl9pPr>
          </a:lstStyle>
          <a:p>
            <a:endParaRPr lang="en-US" altLang="en-US" sz="1900"/>
          </a:p>
        </p:txBody>
      </p:sp>
      <p:sp>
        <p:nvSpPr>
          <p:cNvPr id="27668" name="Freeform 20">
            <a:extLst>
              <a:ext uri="{FF2B5EF4-FFF2-40B4-BE49-F238E27FC236}">
                <a16:creationId xmlns:a16="http://schemas.microsoft.com/office/drawing/2014/main" id="{45B04F83-5EBE-BB05-E497-361AE392EC16}"/>
              </a:ext>
            </a:extLst>
          </p:cNvPr>
          <p:cNvSpPr>
            <a:spLocks/>
          </p:cNvSpPr>
          <p:nvPr/>
        </p:nvSpPr>
        <p:spPr bwMode="auto">
          <a:xfrm>
            <a:off x="609600" y="3200400"/>
            <a:ext cx="341313" cy="1185863"/>
          </a:xfrm>
          <a:custGeom>
            <a:avLst/>
            <a:gdLst>
              <a:gd name="T0" fmla="*/ 0 w 240"/>
              <a:gd name="T1" fmla="*/ 1008 h 1008"/>
              <a:gd name="T2" fmla="*/ 0 w 240"/>
              <a:gd name="T3" fmla="*/ 0 h 1008"/>
              <a:gd name="T4" fmla="*/ 240 w 240"/>
              <a:gd name="T5" fmla="*/ 36 h 1008"/>
              <a:gd name="T6" fmla="*/ 240 w 240"/>
              <a:gd name="T7" fmla="*/ 828 h 1008"/>
              <a:gd name="T8" fmla="*/ 0 w 240"/>
              <a:gd name="T9" fmla="*/ 1008 h 1008"/>
            </a:gdLst>
            <a:ahLst/>
            <a:cxnLst>
              <a:cxn ang="0">
                <a:pos x="T0" y="T1"/>
              </a:cxn>
              <a:cxn ang="0">
                <a:pos x="T2" y="T3"/>
              </a:cxn>
              <a:cxn ang="0">
                <a:pos x="T4" y="T5"/>
              </a:cxn>
              <a:cxn ang="0">
                <a:pos x="T6" y="T7"/>
              </a:cxn>
              <a:cxn ang="0">
                <a:pos x="T8" y="T9"/>
              </a:cxn>
            </a:cxnLst>
            <a:rect l="0" t="0" r="r" b="b"/>
            <a:pathLst>
              <a:path w="240" h="1008">
                <a:moveTo>
                  <a:pt x="0" y="1008"/>
                </a:moveTo>
                <a:lnTo>
                  <a:pt x="0" y="0"/>
                </a:lnTo>
                <a:lnTo>
                  <a:pt x="240" y="36"/>
                </a:lnTo>
                <a:lnTo>
                  <a:pt x="240" y="828"/>
                </a:lnTo>
                <a:lnTo>
                  <a:pt x="0" y="1008"/>
                </a:lnTo>
                <a:close/>
              </a:path>
            </a:pathLst>
          </a:custGeom>
          <a:solidFill>
            <a:schemeClr val="accent1">
              <a:alpha val="50000"/>
            </a:schemeClr>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669" name="Group 21">
            <a:extLst>
              <a:ext uri="{FF2B5EF4-FFF2-40B4-BE49-F238E27FC236}">
                <a16:creationId xmlns:a16="http://schemas.microsoft.com/office/drawing/2014/main" id="{28DBDE5F-F41A-0841-BC30-7AC3B2A4411F}"/>
              </a:ext>
            </a:extLst>
          </p:cNvPr>
          <p:cNvGrpSpPr>
            <a:grpSpLocks/>
          </p:cNvGrpSpPr>
          <p:nvPr/>
        </p:nvGrpSpPr>
        <p:grpSpPr bwMode="auto">
          <a:xfrm>
            <a:off x="685800" y="228600"/>
            <a:ext cx="2157413" cy="1077913"/>
            <a:chOff x="1342" y="3555"/>
            <a:chExt cx="1359" cy="679"/>
          </a:xfrm>
        </p:grpSpPr>
        <p:sp>
          <p:nvSpPr>
            <p:cNvPr id="27670" name="Rectangle 22">
              <a:extLst>
                <a:ext uri="{FF2B5EF4-FFF2-40B4-BE49-F238E27FC236}">
                  <a16:creationId xmlns:a16="http://schemas.microsoft.com/office/drawing/2014/main" id="{DD72959E-5681-F2F1-3F9D-6E410585E2C2}"/>
                </a:ext>
              </a:extLst>
            </p:cNvPr>
            <p:cNvSpPr>
              <a:spLocks noChangeArrowheads="1"/>
            </p:cNvSpPr>
            <p:nvPr/>
          </p:nvSpPr>
          <p:spPr bwMode="auto">
            <a:xfrm>
              <a:off x="1342" y="3555"/>
              <a:ext cx="1359" cy="679"/>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1" name="Rectangle 23">
              <a:extLst>
                <a:ext uri="{FF2B5EF4-FFF2-40B4-BE49-F238E27FC236}">
                  <a16:creationId xmlns:a16="http://schemas.microsoft.com/office/drawing/2014/main" id="{F5CC7D1F-DFB6-EF26-C322-71AAF9CB639D}"/>
                </a:ext>
              </a:extLst>
            </p:cNvPr>
            <p:cNvSpPr>
              <a:spLocks noChangeArrowheads="1"/>
            </p:cNvSpPr>
            <p:nvPr/>
          </p:nvSpPr>
          <p:spPr bwMode="auto">
            <a:xfrm>
              <a:off x="1616" y="3669"/>
              <a:ext cx="237" cy="311"/>
            </a:xfrm>
            <a:prstGeom prst="rect">
              <a:avLst/>
            </a:prstGeom>
            <a:solidFill>
              <a:schemeClr val="bg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2" name="Rectangle 24">
              <a:extLst>
                <a:ext uri="{FF2B5EF4-FFF2-40B4-BE49-F238E27FC236}">
                  <a16:creationId xmlns:a16="http://schemas.microsoft.com/office/drawing/2014/main" id="{1455F736-4305-86C2-31F3-638D7668CD91}"/>
                </a:ext>
              </a:extLst>
            </p:cNvPr>
            <p:cNvSpPr>
              <a:spLocks noChangeArrowheads="1"/>
            </p:cNvSpPr>
            <p:nvPr/>
          </p:nvSpPr>
          <p:spPr bwMode="auto">
            <a:xfrm>
              <a:off x="2140" y="3895"/>
              <a:ext cx="389" cy="255"/>
            </a:xfrm>
            <a:prstGeom prst="rect">
              <a:avLst/>
            </a:prstGeom>
            <a:solidFill>
              <a:schemeClr val="bg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27673" name="Group 25">
            <a:extLst>
              <a:ext uri="{FF2B5EF4-FFF2-40B4-BE49-F238E27FC236}">
                <a16:creationId xmlns:a16="http://schemas.microsoft.com/office/drawing/2014/main" id="{AD34399F-3BA7-3E0D-4784-9818B6CC1825}"/>
              </a:ext>
            </a:extLst>
          </p:cNvPr>
          <p:cNvGrpSpPr>
            <a:grpSpLocks/>
          </p:cNvGrpSpPr>
          <p:nvPr/>
        </p:nvGrpSpPr>
        <p:grpSpPr bwMode="auto">
          <a:xfrm>
            <a:off x="5486400" y="2286000"/>
            <a:ext cx="325438" cy="1360488"/>
            <a:chOff x="192" y="4800"/>
            <a:chExt cx="205" cy="857"/>
          </a:xfrm>
        </p:grpSpPr>
        <p:sp>
          <p:nvSpPr>
            <p:cNvPr id="27674" name="Freeform 26">
              <a:extLst>
                <a:ext uri="{FF2B5EF4-FFF2-40B4-BE49-F238E27FC236}">
                  <a16:creationId xmlns:a16="http://schemas.microsoft.com/office/drawing/2014/main" id="{A9F3EDBF-3596-638B-7439-A6B8ACAF66F6}"/>
                </a:ext>
              </a:extLst>
            </p:cNvPr>
            <p:cNvSpPr>
              <a:spLocks/>
            </p:cNvSpPr>
            <p:nvPr/>
          </p:nvSpPr>
          <p:spPr bwMode="auto">
            <a:xfrm>
              <a:off x="192" y="4800"/>
              <a:ext cx="205" cy="857"/>
            </a:xfrm>
            <a:custGeom>
              <a:avLst/>
              <a:gdLst>
                <a:gd name="T0" fmla="*/ 192 w 192"/>
                <a:gd name="T1" fmla="*/ 816 h 816"/>
                <a:gd name="T2" fmla="*/ 0 w 192"/>
                <a:gd name="T3" fmla="*/ 720 h 816"/>
                <a:gd name="T4" fmla="*/ 0 w 192"/>
                <a:gd name="T5" fmla="*/ 0 h 816"/>
                <a:gd name="T6" fmla="*/ 192 w 192"/>
                <a:gd name="T7" fmla="*/ 48 h 816"/>
                <a:gd name="T8" fmla="*/ 192 w 192"/>
                <a:gd name="T9" fmla="*/ 816 h 816"/>
              </a:gdLst>
              <a:ahLst/>
              <a:cxnLst>
                <a:cxn ang="0">
                  <a:pos x="T0" y="T1"/>
                </a:cxn>
                <a:cxn ang="0">
                  <a:pos x="T2" y="T3"/>
                </a:cxn>
                <a:cxn ang="0">
                  <a:pos x="T4" y="T5"/>
                </a:cxn>
                <a:cxn ang="0">
                  <a:pos x="T6" y="T7"/>
                </a:cxn>
                <a:cxn ang="0">
                  <a:pos x="T8" y="T9"/>
                </a:cxn>
              </a:cxnLst>
              <a:rect l="0" t="0" r="r" b="b"/>
              <a:pathLst>
                <a:path w="192" h="816">
                  <a:moveTo>
                    <a:pt x="192" y="816"/>
                  </a:moveTo>
                  <a:lnTo>
                    <a:pt x="0" y="720"/>
                  </a:lnTo>
                  <a:lnTo>
                    <a:pt x="0" y="0"/>
                  </a:lnTo>
                  <a:lnTo>
                    <a:pt x="192" y="48"/>
                  </a:lnTo>
                  <a:lnTo>
                    <a:pt x="192" y="816"/>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5" name="Freeform 27">
              <a:extLst>
                <a:ext uri="{FF2B5EF4-FFF2-40B4-BE49-F238E27FC236}">
                  <a16:creationId xmlns:a16="http://schemas.microsoft.com/office/drawing/2014/main" id="{C8052F6B-07B5-6BDE-07BE-0B49FD3CACDE}"/>
                </a:ext>
              </a:extLst>
            </p:cNvPr>
            <p:cNvSpPr>
              <a:spLocks/>
            </p:cNvSpPr>
            <p:nvPr/>
          </p:nvSpPr>
          <p:spPr bwMode="auto">
            <a:xfrm>
              <a:off x="243" y="4901"/>
              <a:ext cx="103" cy="236"/>
            </a:xfrm>
            <a:custGeom>
              <a:avLst/>
              <a:gdLst>
                <a:gd name="T0" fmla="*/ 120 w 120"/>
                <a:gd name="T1" fmla="*/ 33 h 225"/>
                <a:gd name="T2" fmla="*/ 0 w 120"/>
                <a:gd name="T3" fmla="*/ 0 h 225"/>
                <a:gd name="T4" fmla="*/ 0 w 120"/>
                <a:gd name="T5" fmla="*/ 174 h 225"/>
                <a:gd name="T6" fmla="*/ 120 w 120"/>
                <a:gd name="T7" fmla="*/ 225 h 225"/>
                <a:gd name="T8" fmla="*/ 120 w 120"/>
                <a:gd name="T9" fmla="*/ 33 h 225"/>
              </a:gdLst>
              <a:ahLst/>
              <a:cxnLst>
                <a:cxn ang="0">
                  <a:pos x="T0" y="T1"/>
                </a:cxn>
                <a:cxn ang="0">
                  <a:pos x="T2" y="T3"/>
                </a:cxn>
                <a:cxn ang="0">
                  <a:pos x="T4" y="T5"/>
                </a:cxn>
                <a:cxn ang="0">
                  <a:pos x="T6" y="T7"/>
                </a:cxn>
                <a:cxn ang="0">
                  <a:pos x="T8" y="T9"/>
                </a:cxn>
              </a:cxnLst>
              <a:rect l="0" t="0" r="r" b="b"/>
              <a:pathLst>
                <a:path w="120" h="225">
                  <a:moveTo>
                    <a:pt x="120" y="33"/>
                  </a:moveTo>
                  <a:lnTo>
                    <a:pt x="0" y="0"/>
                  </a:lnTo>
                  <a:lnTo>
                    <a:pt x="0" y="174"/>
                  </a:lnTo>
                  <a:lnTo>
                    <a:pt x="120" y="225"/>
                  </a:lnTo>
                  <a:lnTo>
                    <a:pt x="120" y="33"/>
                  </a:lnTo>
                  <a:close/>
                </a:path>
              </a:pathLst>
            </a:cu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676" name="AutoShape 28">
            <a:extLst>
              <a:ext uri="{FF2B5EF4-FFF2-40B4-BE49-F238E27FC236}">
                <a16:creationId xmlns:a16="http://schemas.microsoft.com/office/drawing/2014/main" id="{C060B530-06AA-1575-0907-CFE52875BAC6}"/>
              </a:ext>
            </a:extLst>
          </p:cNvPr>
          <p:cNvSpPr>
            <a:spLocks noChangeArrowheads="1"/>
          </p:cNvSpPr>
          <p:nvPr/>
        </p:nvSpPr>
        <p:spPr bwMode="auto">
          <a:xfrm>
            <a:off x="4724400" y="5334000"/>
            <a:ext cx="323850" cy="568325"/>
          </a:xfrm>
          <a:prstGeom prst="can">
            <a:avLst>
              <a:gd name="adj" fmla="val 43873"/>
            </a:avLst>
          </a:prstGeom>
          <a:solidFill>
            <a:srgbClr val="73D9F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677" name="Group 29">
            <a:extLst>
              <a:ext uri="{FF2B5EF4-FFF2-40B4-BE49-F238E27FC236}">
                <a16:creationId xmlns:a16="http://schemas.microsoft.com/office/drawing/2014/main" id="{D953F892-F839-706C-86A6-1D6F15F6C96C}"/>
              </a:ext>
            </a:extLst>
          </p:cNvPr>
          <p:cNvGrpSpPr>
            <a:grpSpLocks/>
          </p:cNvGrpSpPr>
          <p:nvPr/>
        </p:nvGrpSpPr>
        <p:grpSpPr bwMode="auto">
          <a:xfrm>
            <a:off x="5181600" y="8991600"/>
            <a:ext cx="838200" cy="457200"/>
            <a:chOff x="2784" y="5280"/>
            <a:chExt cx="528" cy="288"/>
          </a:xfrm>
        </p:grpSpPr>
        <p:sp>
          <p:nvSpPr>
            <p:cNvPr id="27678" name="Freeform 30">
              <a:extLst>
                <a:ext uri="{FF2B5EF4-FFF2-40B4-BE49-F238E27FC236}">
                  <a16:creationId xmlns:a16="http://schemas.microsoft.com/office/drawing/2014/main" id="{C66C8FC7-6F65-C34D-BA44-DDCF2310B417}"/>
                </a:ext>
              </a:extLst>
            </p:cNvPr>
            <p:cNvSpPr>
              <a:spLocks/>
            </p:cNvSpPr>
            <p:nvPr/>
          </p:nvSpPr>
          <p:spPr bwMode="auto">
            <a:xfrm>
              <a:off x="3168" y="5280"/>
              <a:ext cx="144" cy="288"/>
            </a:xfrm>
            <a:custGeom>
              <a:avLst/>
              <a:gdLst>
                <a:gd name="T0" fmla="*/ 48 w 144"/>
                <a:gd name="T1" fmla="*/ 0 h 288"/>
                <a:gd name="T2" fmla="*/ 144 w 144"/>
                <a:gd name="T3" fmla="*/ 288 h 288"/>
                <a:gd name="T4" fmla="*/ 96 w 144"/>
                <a:gd name="T5" fmla="*/ 288 h 288"/>
                <a:gd name="T6" fmla="*/ 0 w 144"/>
                <a:gd name="T7" fmla="*/ 18 h 288"/>
                <a:gd name="T8" fmla="*/ 48 w 144"/>
                <a:gd name="T9" fmla="*/ 0 h 288"/>
              </a:gdLst>
              <a:ahLst/>
              <a:cxnLst>
                <a:cxn ang="0">
                  <a:pos x="T0" y="T1"/>
                </a:cxn>
                <a:cxn ang="0">
                  <a:pos x="T2" y="T3"/>
                </a:cxn>
                <a:cxn ang="0">
                  <a:pos x="T4" y="T5"/>
                </a:cxn>
                <a:cxn ang="0">
                  <a:pos x="T6" y="T7"/>
                </a:cxn>
                <a:cxn ang="0">
                  <a:pos x="T8" y="T9"/>
                </a:cxn>
              </a:cxnLst>
              <a:rect l="0" t="0" r="r" b="b"/>
              <a:pathLst>
                <a:path w="144" h="288">
                  <a:moveTo>
                    <a:pt x="48" y="0"/>
                  </a:moveTo>
                  <a:lnTo>
                    <a:pt x="144" y="288"/>
                  </a:lnTo>
                  <a:lnTo>
                    <a:pt x="96" y="288"/>
                  </a:lnTo>
                  <a:lnTo>
                    <a:pt x="0" y="18"/>
                  </a:lnTo>
                  <a:lnTo>
                    <a:pt x="48"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79" name="Freeform 31">
              <a:extLst>
                <a:ext uri="{FF2B5EF4-FFF2-40B4-BE49-F238E27FC236}">
                  <a16:creationId xmlns:a16="http://schemas.microsoft.com/office/drawing/2014/main" id="{BFCF901C-39E9-566A-10F4-B1CE3C80F0B6}"/>
                </a:ext>
              </a:extLst>
            </p:cNvPr>
            <p:cNvSpPr>
              <a:spLocks/>
            </p:cNvSpPr>
            <p:nvPr/>
          </p:nvSpPr>
          <p:spPr bwMode="auto">
            <a:xfrm>
              <a:off x="2784" y="5280"/>
              <a:ext cx="132" cy="288"/>
            </a:xfrm>
            <a:custGeom>
              <a:avLst/>
              <a:gdLst>
                <a:gd name="T0" fmla="*/ 96 w 132"/>
                <a:gd name="T1" fmla="*/ 0 h 288"/>
                <a:gd name="T2" fmla="*/ 0 w 132"/>
                <a:gd name="T3" fmla="*/ 288 h 288"/>
                <a:gd name="T4" fmla="*/ 48 w 132"/>
                <a:gd name="T5" fmla="*/ 288 h 288"/>
                <a:gd name="T6" fmla="*/ 132 w 132"/>
                <a:gd name="T7" fmla="*/ 18 h 288"/>
                <a:gd name="T8" fmla="*/ 96 w 132"/>
                <a:gd name="T9" fmla="*/ 0 h 288"/>
              </a:gdLst>
              <a:ahLst/>
              <a:cxnLst>
                <a:cxn ang="0">
                  <a:pos x="T0" y="T1"/>
                </a:cxn>
                <a:cxn ang="0">
                  <a:pos x="T2" y="T3"/>
                </a:cxn>
                <a:cxn ang="0">
                  <a:pos x="T4" y="T5"/>
                </a:cxn>
                <a:cxn ang="0">
                  <a:pos x="T6" y="T7"/>
                </a:cxn>
                <a:cxn ang="0">
                  <a:pos x="T8" y="T9"/>
                </a:cxn>
              </a:cxnLst>
              <a:rect l="0" t="0" r="r" b="b"/>
              <a:pathLst>
                <a:path w="132" h="288">
                  <a:moveTo>
                    <a:pt x="96" y="0"/>
                  </a:moveTo>
                  <a:lnTo>
                    <a:pt x="0" y="288"/>
                  </a:lnTo>
                  <a:lnTo>
                    <a:pt x="48" y="288"/>
                  </a:lnTo>
                  <a:lnTo>
                    <a:pt x="132" y="18"/>
                  </a:lnTo>
                  <a:lnTo>
                    <a:pt x="96"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0" name="Rectangle 32">
              <a:extLst>
                <a:ext uri="{FF2B5EF4-FFF2-40B4-BE49-F238E27FC236}">
                  <a16:creationId xmlns:a16="http://schemas.microsoft.com/office/drawing/2014/main" id="{C24C18BD-BF50-657F-E5FA-61A7D235F3E2}"/>
                </a:ext>
              </a:extLst>
            </p:cNvPr>
            <p:cNvSpPr>
              <a:spLocks noChangeArrowheads="1"/>
            </p:cNvSpPr>
            <p:nvPr/>
          </p:nvSpPr>
          <p:spPr bwMode="auto">
            <a:xfrm>
              <a:off x="2832" y="5280"/>
              <a:ext cx="432" cy="48"/>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27681" name="Group 33">
            <a:extLst>
              <a:ext uri="{FF2B5EF4-FFF2-40B4-BE49-F238E27FC236}">
                <a16:creationId xmlns:a16="http://schemas.microsoft.com/office/drawing/2014/main" id="{ADF098AA-9749-7089-2795-B7CC240BFB86}"/>
              </a:ext>
            </a:extLst>
          </p:cNvPr>
          <p:cNvGrpSpPr>
            <a:grpSpLocks/>
          </p:cNvGrpSpPr>
          <p:nvPr/>
        </p:nvGrpSpPr>
        <p:grpSpPr bwMode="auto">
          <a:xfrm>
            <a:off x="4724400" y="4724400"/>
            <a:ext cx="2357438" cy="320675"/>
            <a:chOff x="288" y="2976"/>
            <a:chExt cx="1392" cy="192"/>
          </a:xfrm>
        </p:grpSpPr>
        <p:sp>
          <p:nvSpPr>
            <p:cNvPr id="27682" name="Line 34">
              <a:extLst>
                <a:ext uri="{FF2B5EF4-FFF2-40B4-BE49-F238E27FC236}">
                  <a16:creationId xmlns:a16="http://schemas.microsoft.com/office/drawing/2014/main" id="{EF720A5B-D42C-25FA-0FD1-DB81AB2EBBB7}"/>
                </a:ext>
              </a:extLst>
            </p:cNvPr>
            <p:cNvSpPr>
              <a:spLocks noChangeShapeType="1"/>
            </p:cNvSpPr>
            <p:nvPr/>
          </p:nvSpPr>
          <p:spPr bwMode="auto">
            <a:xfrm>
              <a:off x="288" y="2976"/>
              <a:ext cx="139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3" name="Line 35">
              <a:extLst>
                <a:ext uri="{FF2B5EF4-FFF2-40B4-BE49-F238E27FC236}">
                  <a16:creationId xmlns:a16="http://schemas.microsoft.com/office/drawing/2014/main" id="{155AD1CC-FE6A-82E5-AE62-E4C487FC43E0}"/>
                </a:ext>
              </a:extLst>
            </p:cNvPr>
            <p:cNvSpPr>
              <a:spLocks noChangeShapeType="1"/>
            </p:cNvSpPr>
            <p:nvPr/>
          </p:nvSpPr>
          <p:spPr bwMode="auto">
            <a:xfrm>
              <a:off x="288" y="3168"/>
              <a:ext cx="139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4" name="Line 36">
              <a:extLst>
                <a:ext uri="{FF2B5EF4-FFF2-40B4-BE49-F238E27FC236}">
                  <a16:creationId xmlns:a16="http://schemas.microsoft.com/office/drawing/2014/main" id="{E63F7EF9-4DB7-A7D2-CBFA-EAB1C36DEF54}"/>
                </a:ext>
              </a:extLst>
            </p:cNvPr>
            <p:cNvSpPr>
              <a:spLocks noChangeShapeType="1"/>
            </p:cNvSpPr>
            <p:nvPr/>
          </p:nvSpPr>
          <p:spPr bwMode="auto">
            <a:xfrm flipV="1">
              <a:off x="336"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5" name="Line 37">
              <a:extLst>
                <a:ext uri="{FF2B5EF4-FFF2-40B4-BE49-F238E27FC236}">
                  <a16:creationId xmlns:a16="http://schemas.microsoft.com/office/drawing/2014/main" id="{878B7358-629C-1466-1891-0D7D968D1915}"/>
                </a:ext>
              </a:extLst>
            </p:cNvPr>
            <p:cNvSpPr>
              <a:spLocks noChangeShapeType="1"/>
            </p:cNvSpPr>
            <p:nvPr/>
          </p:nvSpPr>
          <p:spPr bwMode="auto">
            <a:xfrm flipV="1">
              <a:off x="432"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6" name="Line 38">
              <a:extLst>
                <a:ext uri="{FF2B5EF4-FFF2-40B4-BE49-F238E27FC236}">
                  <a16:creationId xmlns:a16="http://schemas.microsoft.com/office/drawing/2014/main" id="{2A572B96-D866-F180-679B-78E0A26073ED}"/>
                </a:ext>
              </a:extLst>
            </p:cNvPr>
            <p:cNvSpPr>
              <a:spLocks noChangeShapeType="1"/>
            </p:cNvSpPr>
            <p:nvPr/>
          </p:nvSpPr>
          <p:spPr bwMode="auto">
            <a:xfrm flipV="1">
              <a:off x="528"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7" name="Line 39">
              <a:extLst>
                <a:ext uri="{FF2B5EF4-FFF2-40B4-BE49-F238E27FC236}">
                  <a16:creationId xmlns:a16="http://schemas.microsoft.com/office/drawing/2014/main" id="{7FE6169F-8374-AEDA-8392-59946E03A9E4}"/>
                </a:ext>
              </a:extLst>
            </p:cNvPr>
            <p:cNvSpPr>
              <a:spLocks noChangeShapeType="1"/>
            </p:cNvSpPr>
            <p:nvPr/>
          </p:nvSpPr>
          <p:spPr bwMode="auto">
            <a:xfrm flipV="1">
              <a:off x="624"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8" name="Line 40">
              <a:extLst>
                <a:ext uri="{FF2B5EF4-FFF2-40B4-BE49-F238E27FC236}">
                  <a16:creationId xmlns:a16="http://schemas.microsoft.com/office/drawing/2014/main" id="{0CE9D739-E526-866A-26C2-EC2C2A288D1B}"/>
                </a:ext>
              </a:extLst>
            </p:cNvPr>
            <p:cNvSpPr>
              <a:spLocks noChangeShapeType="1"/>
            </p:cNvSpPr>
            <p:nvPr/>
          </p:nvSpPr>
          <p:spPr bwMode="auto">
            <a:xfrm flipV="1">
              <a:off x="720"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9" name="Line 41">
              <a:extLst>
                <a:ext uri="{FF2B5EF4-FFF2-40B4-BE49-F238E27FC236}">
                  <a16:creationId xmlns:a16="http://schemas.microsoft.com/office/drawing/2014/main" id="{D447828D-7F67-AF1A-1382-B00FB1EA0CAD}"/>
                </a:ext>
              </a:extLst>
            </p:cNvPr>
            <p:cNvSpPr>
              <a:spLocks noChangeShapeType="1"/>
            </p:cNvSpPr>
            <p:nvPr/>
          </p:nvSpPr>
          <p:spPr bwMode="auto">
            <a:xfrm flipV="1">
              <a:off x="816"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0" name="Line 42">
              <a:extLst>
                <a:ext uri="{FF2B5EF4-FFF2-40B4-BE49-F238E27FC236}">
                  <a16:creationId xmlns:a16="http://schemas.microsoft.com/office/drawing/2014/main" id="{5B7924B1-0326-4C37-5C8E-40E8BFD7EF31}"/>
                </a:ext>
              </a:extLst>
            </p:cNvPr>
            <p:cNvSpPr>
              <a:spLocks noChangeShapeType="1"/>
            </p:cNvSpPr>
            <p:nvPr/>
          </p:nvSpPr>
          <p:spPr bwMode="auto">
            <a:xfrm flipV="1">
              <a:off x="912"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1" name="Line 43">
              <a:extLst>
                <a:ext uri="{FF2B5EF4-FFF2-40B4-BE49-F238E27FC236}">
                  <a16:creationId xmlns:a16="http://schemas.microsoft.com/office/drawing/2014/main" id="{4AF9861B-1CFF-405F-6936-4AAD6851B273}"/>
                </a:ext>
              </a:extLst>
            </p:cNvPr>
            <p:cNvSpPr>
              <a:spLocks noChangeShapeType="1"/>
            </p:cNvSpPr>
            <p:nvPr/>
          </p:nvSpPr>
          <p:spPr bwMode="auto">
            <a:xfrm flipV="1">
              <a:off x="1008"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2" name="Line 44">
              <a:extLst>
                <a:ext uri="{FF2B5EF4-FFF2-40B4-BE49-F238E27FC236}">
                  <a16:creationId xmlns:a16="http://schemas.microsoft.com/office/drawing/2014/main" id="{5BB77249-1021-65DC-9A2E-23518A85F84B}"/>
                </a:ext>
              </a:extLst>
            </p:cNvPr>
            <p:cNvSpPr>
              <a:spLocks noChangeShapeType="1"/>
            </p:cNvSpPr>
            <p:nvPr/>
          </p:nvSpPr>
          <p:spPr bwMode="auto">
            <a:xfrm flipV="1">
              <a:off x="1104"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3" name="Line 45">
              <a:extLst>
                <a:ext uri="{FF2B5EF4-FFF2-40B4-BE49-F238E27FC236}">
                  <a16:creationId xmlns:a16="http://schemas.microsoft.com/office/drawing/2014/main" id="{B5220CA6-37D9-A009-0445-DCCD4DAA8D92}"/>
                </a:ext>
              </a:extLst>
            </p:cNvPr>
            <p:cNvSpPr>
              <a:spLocks noChangeShapeType="1"/>
            </p:cNvSpPr>
            <p:nvPr/>
          </p:nvSpPr>
          <p:spPr bwMode="auto">
            <a:xfrm flipV="1">
              <a:off x="1200"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4" name="Line 46">
              <a:extLst>
                <a:ext uri="{FF2B5EF4-FFF2-40B4-BE49-F238E27FC236}">
                  <a16:creationId xmlns:a16="http://schemas.microsoft.com/office/drawing/2014/main" id="{62040BDE-202C-10CC-695A-78D2E41218DD}"/>
                </a:ext>
              </a:extLst>
            </p:cNvPr>
            <p:cNvSpPr>
              <a:spLocks noChangeShapeType="1"/>
            </p:cNvSpPr>
            <p:nvPr/>
          </p:nvSpPr>
          <p:spPr bwMode="auto">
            <a:xfrm flipV="1">
              <a:off x="1296"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5" name="Line 47">
              <a:extLst>
                <a:ext uri="{FF2B5EF4-FFF2-40B4-BE49-F238E27FC236}">
                  <a16:creationId xmlns:a16="http://schemas.microsoft.com/office/drawing/2014/main" id="{E9E6747E-A69A-E138-9811-62CD320F85A5}"/>
                </a:ext>
              </a:extLst>
            </p:cNvPr>
            <p:cNvSpPr>
              <a:spLocks noChangeShapeType="1"/>
            </p:cNvSpPr>
            <p:nvPr/>
          </p:nvSpPr>
          <p:spPr bwMode="auto">
            <a:xfrm flipV="1">
              <a:off x="1392"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6" name="Line 48">
              <a:extLst>
                <a:ext uri="{FF2B5EF4-FFF2-40B4-BE49-F238E27FC236}">
                  <a16:creationId xmlns:a16="http://schemas.microsoft.com/office/drawing/2014/main" id="{B7CEC872-D011-8CA6-998A-E580D5343D01}"/>
                </a:ext>
              </a:extLst>
            </p:cNvPr>
            <p:cNvSpPr>
              <a:spLocks noChangeShapeType="1"/>
            </p:cNvSpPr>
            <p:nvPr/>
          </p:nvSpPr>
          <p:spPr bwMode="auto">
            <a:xfrm flipV="1">
              <a:off x="1488"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97" name="Line 49">
              <a:extLst>
                <a:ext uri="{FF2B5EF4-FFF2-40B4-BE49-F238E27FC236}">
                  <a16:creationId xmlns:a16="http://schemas.microsoft.com/office/drawing/2014/main" id="{E5C6AB79-124E-B8EA-85F1-57A6EBCD11CE}"/>
                </a:ext>
              </a:extLst>
            </p:cNvPr>
            <p:cNvSpPr>
              <a:spLocks noChangeShapeType="1"/>
            </p:cNvSpPr>
            <p:nvPr/>
          </p:nvSpPr>
          <p:spPr bwMode="auto">
            <a:xfrm flipV="1">
              <a:off x="1584" y="2976"/>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698" name="Group 50">
            <a:extLst>
              <a:ext uri="{FF2B5EF4-FFF2-40B4-BE49-F238E27FC236}">
                <a16:creationId xmlns:a16="http://schemas.microsoft.com/office/drawing/2014/main" id="{B3C6B5F8-2D79-97FB-F0E5-79FB1C1461D2}"/>
              </a:ext>
            </a:extLst>
          </p:cNvPr>
          <p:cNvGrpSpPr>
            <a:grpSpLocks/>
          </p:cNvGrpSpPr>
          <p:nvPr/>
        </p:nvGrpSpPr>
        <p:grpSpPr bwMode="auto">
          <a:xfrm>
            <a:off x="6096000" y="1828800"/>
            <a:ext cx="244475" cy="1814513"/>
            <a:chOff x="240" y="3600"/>
            <a:chExt cx="154" cy="1143"/>
          </a:xfrm>
        </p:grpSpPr>
        <p:sp>
          <p:nvSpPr>
            <p:cNvPr id="27699" name="Freeform 51">
              <a:extLst>
                <a:ext uri="{FF2B5EF4-FFF2-40B4-BE49-F238E27FC236}">
                  <a16:creationId xmlns:a16="http://schemas.microsoft.com/office/drawing/2014/main" id="{5335FB9E-1EF6-6301-BEBD-91940C4A01C1}"/>
                </a:ext>
              </a:extLst>
            </p:cNvPr>
            <p:cNvSpPr>
              <a:spLocks/>
            </p:cNvSpPr>
            <p:nvPr/>
          </p:nvSpPr>
          <p:spPr bwMode="auto">
            <a:xfrm>
              <a:off x="240" y="3600"/>
              <a:ext cx="154" cy="1143"/>
            </a:xfrm>
            <a:custGeom>
              <a:avLst/>
              <a:gdLst>
                <a:gd name="T0" fmla="*/ 48 w 432"/>
                <a:gd name="T1" fmla="*/ 1440 h 1488"/>
                <a:gd name="T2" fmla="*/ 432 w 432"/>
                <a:gd name="T3" fmla="*/ 1056 h 1488"/>
                <a:gd name="T4" fmla="*/ 432 w 432"/>
                <a:gd name="T5" fmla="*/ 0 h 1488"/>
                <a:gd name="T6" fmla="*/ 0 w 432"/>
                <a:gd name="T7" fmla="*/ 336 h 1488"/>
                <a:gd name="T8" fmla="*/ 0 w 432"/>
                <a:gd name="T9" fmla="*/ 1440 h 1488"/>
                <a:gd name="T10" fmla="*/ 0 w 432"/>
                <a:gd name="T11" fmla="*/ 1488 h 1488"/>
                <a:gd name="T12" fmla="*/ 48 w 432"/>
                <a:gd name="T13" fmla="*/ 1440 h 1488"/>
              </a:gdLst>
              <a:ahLst/>
              <a:cxnLst>
                <a:cxn ang="0">
                  <a:pos x="T0" y="T1"/>
                </a:cxn>
                <a:cxn ang="0">
                  <a:pos x="T2" y="T3"/>
                </a:cxn>
                <a:cxn ang="0">
                  <a:pos x="T4" y="T5"/>
                </a:cxn>
                <a:cxn ang="0">
                  <a:pos x="T6" y="T7"/>
                </a:cxn>
                <a:cxn ang="0">
                  <a:pos x="T8" y="T9"/>
                </a:cxn>
                <a:cxn ang="0">
                  <a:pos x="T10" y="T11"/>
                </a:cxn>
                <a:cxn ang="0">
                  <a:pos x="T12" y="T13"/>
                </a:cxn>
              </a:cxnLst>
              <a:rect l="0" t="0" r="r" b="b"/>
              <a:pathLst>
                <a:path w="432" h="1488">
                  <a:moveTo>
                    <a:pt x="48" y="1440"/>
                  </a:moveTo>
                  <a:lnTo>
                    <a:pt x="432" y="1056"/>
                  </a:lnTo>
                  <a:lnTo>
                    <a:pt x="432" y="0"/>
                  </a:lnTo>
                  <a:lnTo>
                    <a:pt x="0" y="336"/>
                  </a:lnTo>
                  <a:lnTo>
                    <a:pt x="0" y="1440"/>
                  </a:lnTo>
                  <a:lnTo>
                    <a:pt x="0" y="1488"/>
                  </a:lnTo>
                  <a:lnTo>
                    <a:pt x="48" y="1440"/>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700" name="Freeform 52">
              <a:extLst>
                <a:ext uri="{FF2B5EF4-FFF2-40B4-BE49-F238E27FC236}">
                  <a16:creationId xmlns:a16="http://schemas.microsoft.com/office/drawing/2014/main" id="{603251C1-3C3D-7EDA-A7F8-ED05ACC96C77}"/>
                </a:ext>
              </a:extLst>
            </p:cNvPr>
            <p:cNvSpPr>
              <a:spLocks/>
            </p:cNvSpPr>
            <p:nvPr/>
          </p:nvSpPr>
          <p:spPr bwMode="auto">
            <a:xfrm flipH="1">
              <a:off x="281" y="3943"/>
              <a:ext cx="32" cy="320"/>
            </a:xfrm>
            <a:custGeom>
              <a:avLst/>
              <a:gdLst>
                <a:gd name="T0" fmla="*/ 32 w 32"/>
                <a:gd name="T1" fmla="*/ 64 h 320"/>
                <a:gd name="T2" fmla="*/ 0 w 32"/>
                <a:gd name="T3" fmla="*/ 0 h 320"/>
                <a:gd name="T4" fmla="*/ 0 w 32"/>
                <a:gd name="T5" fmla="*/ 264 h 320"/>
                <a:gd name="T6" fmla="*/ 32 w 32"/>
                <a:gd name="T7" fmla="*/ 320 h 320"/>
                <a:gd name="T8" fmla="*/ 32 w 32"/>
                <a:gd name="T9" fmla="*/ 64 h 320"/>
              </a:gdLst>
              <a:ahLst/>
              <a:cxnLst>
                <a:cxn ang="0">
                  <a:pos x="T0" y="T1"/>
                </a:cxn>
                <a:cxn ang="0">
                  <a:pos x="T2" y="T3"/>
                </a:cxn>
                <a:cxn ang="0">
                  <a:pos x="T4" y="T5"/>
                </a:cxn>
                <a:cxn ang="0">
                  <a:pos x="T6" y="T7"/>
                </a:cxn>
                <a:cxn ang="0">
                  <a:pos x="T8" y="T9"/>
                </a:cxn>
              </a:cxnLst>
              <a:rect l="0" t="0" r="r" b="b"/>
              <a:pathLst>
                <a:path w="32" h="320">
                  <a:moveTo>
                    <a:pt x="32" y="64"/>
                  </a:moveTo>
                  <a:lnTo>
                    <a:pt x="0" y="0"/>
                  </a:lnTo>
                  <a:lnTo>
                    <a:pt x="0" y="264"/>
                  </a:lnTo>
                  <a:lnTo>
                    <a:pt x="32" y="320"/>
                  </a:lnTo>
                  <a:lnTo>
                    <a:pt x="32" y="64"/>
                  </a:lnTo>
                  <a:close/>
                </a:path>
              </a:pathLst>
            </a:cu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701" name="Freeform 53">
            <a:extLst>
              <a:ext uri="{FF2B5EF4-FFF2-40B4-BE49-F238E27FC236}">
                <a16:creationId xmlns:a16="http://schemas.microsoft.com/office/drawing/2014/main" id="{30A52376-AD87-B799-593C-490CB7CFA59C}"/>
              </a:ext>
            </a:extLst>
          </p:cNvPr>
          <p:cNvSpPr>
            <a:spLocks/>
          </p:cNvSpPr>
          <p:nvPr/>
        </p:nvSpPr>
        <p:spPr bwMode="auto">
          <a:xfrm>
            <a:off x="4800600" y="2362200"/>
            <a:ext cx="381000" cy="1549400"/>
          </a:xfrm>
          <a:custGeom>
            <a:avLst/>
            <a:gdLst>
              <a:gd name="T0" fmla="*/ 0 w 288"/>
              <a:gd name="T1" fmla="*/ 176 h 976"/>
              <a:gd name="T2" fmla="*/ 288 w 288"/>
              <a:gd name="T3" fmla="*/ 0 h 976"/>
              <a:gd name="T4" fmla="*/ 288 w 288"/>
              <a:gd name="T5" fmla="*/ 800 h 976"/>
              <a:gd name="T6" fmla="*/ 0 w 288"/>
              <a:gd name="T7" fmla="*/ 976 h 976"/>
              <a:gd name="T8" fmla="*/ 0 w 288"/>
              <a:gd name="T9" fmla="*/ 176 h 976"/>
            </a:gdLst>
            <a:ahLst/>
            <a:cxnLst>
              <a:cxn ang="0">
                <a:pos x="T0" y="T1"/>
              </a:cxn>
              <a:cxn ang="0">
                <a:pos x="T2" y="T3"/>
              </a:cxn>
              <a:cxn ang="0">
                <a:pos x="T4" y="T5"/>
              </a:cxn>
              <a:cxn ang="0">
                <a:pos x="T6" y="T7"/>
              </a:cxn>
              <a:cxn ang="0">
                <a:pos x="T8" y="T9"/>
              </a:cxn>
            </a:cxnLst>
            <a:rect l="0" t="0" r="r" b="b"/>
            <a:pathLst>
              <a:path w="288" h="976">
                <a:moveTo>
                  <a:pt x="0" y="176"/>
                </a:moveTo>
                <a:lnTo>
                  <a:pt x="288" y="0"/>
                </a:lnTo>
                <a:lnTo>
                  <a:pt x="288" y="800"/>
                </a:lnTo>
                <a:lnTo>
                  <a:pt x="0" y="976"/>
                </a:lnTo>
                <a:lnTo>
                  <a:pt x="0" y="176"/>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27702" name="Picture 54">
            <a:extLst>
              <a:ext uri="{FF2B5EF4-FFF2-40B4-BE49-F238E27FC236}">
                <a16:creationId xmlns:a16="http://schemas.microsoft.com/office/drawing/2014/main" id="{A6F4FF3A-5A4D-B1E7-36B9-2EC1239E1D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575550"/>
            <a:ext cx="655638" cy="1568450"/>
          </a:xfrm>
          <a:prstGeom prst="rect">
            <a:avLst/>
          </a:prstGeom>
          <a:noFill/>
          <a:extLst>
            <a:ext uri="{909E8E84-426E-40DD-AFC4-6F175D3DCCD1}">
              <a14:hiddenFill xmlns:a14="http://schemas.microsoft.com/office/drawing/2010/main">
                <a:solidFill>
                  <a:srgbClr val="FFFFFF"/>
                </a:solidFill>
              </a14:hiddenFill>
            </a:ext>
          </a:extLst>
        </p:spPr>
      </p:pic>
      <p:sp>
        <p:nvSpPr>
          <p:cNvPr id="27703" name="Freeform 55">
            <a:extLst>
              <a:ext uri="{FF2B5EF4-FFF2-40B4-BE49-F238E27FC236}">
                <a16:creationId xmlns:a16="http://schemas.microsoft.com/office/drawing/2014/main" id="{D1AA6133-7379-4B62-7D6C-3F9232B38EFF}"/>
              </a:ext>
            </a:extLst>
          </p:cNvPr>
          <p:cNvSpPr>
            <a:spLocks/>
          </p:cNvSpPr>
          <p:nvPr/>
        </p:nvSpPr>
        <p:spPr bwMode="auto">
          <a:xfrm>
            <a:off x="1905000" y="3657600"/>
            <a:ext cx="381000" cy="1333500"/>
          </a:xfrm>
          <a:custGeom>
            <a:avLst/>
            <a:gdLst>
              <a:gd name="T0" fmla="*/ 0 w 240"/>
              <a:gd name="T1" fmla="*/ 480 h 840"/>
              <a:gd name="T2" fmla="*/ 240 w 240"/>
              <a:gd name="T3" fmla="*/ 840 h 840"/>
              <a:gd name="T4" fmla="*/ 240 w 240"/>
              <a:gd name="T5" fmla="*/ 120 h 840"/>
              <a:gd name="T6" fmla="*/ 0 w 240"/>
              <a:gd name="T7" fmla="*/ 0 h 840"/>
              <a:gd name="T8" fmla="*/ 0 w 240"/>
              <a:gd name="T9" fmla="*/ 480 h 840"/>
            </a:gdLst>
            <a:ahLst/>
            <a:cxnLst>
              <a:cxn ang="0">
                <a:pos x="T0" y="T1"/>
              </a:cxn>
              <a:cxn ang="0">
                <a:pos x="T2" y="T3"/>
              </a:cxn>
              <a:cxn ang="0">
                <a:pos x="T4" y="T5"/>
              </a:cxn>
              <a:cxn ang="0">
                <a:pos x="T6" y="T7"/>
              </a:cxn>
              <a:cxn ang="0">
                <a:pos x="T8" y="T9"/>
              </a:cxn>
            </a:cxnLst>
            <a:rect l="0" t="0" r="r" b="b"/>
            <a:pathLst>
              <a:path w="240" h="840">
                <a:moveTo>
                  <a:pt x="0" y="480"/>
                </a:moveTo>
                <a:lnTo>
                  <a:pt x="240" y="840"/>
                </a:lnTo>
                <a:lnTo>
                  <a:pt x="240" y="120"/>
                </a:lnTo>
                <a:lnTo>
                  <a:pt x="0" y="0"/>
                </a:lnTo>
                <a:lnTo>
                  <a:pt x="0" y="480"/>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704" name="Freeform 56">
            <a:extLst>
              <a:ext uri="{FF2B5EF4-FFF2-40B4-BE49-F238E27FC236}">
                <a16:creationId xmlns:a16="http://schemas.microsoft.com/office/drawing/2014/main" id="{E10EB324-1285-E369-AF8C-BC30EDD96903}"/>
              </a:ext>
            </a:extLst>
          </p:cNvPr>
          <p:cNvSpPr>
            <a:spLocks/>
          </p:cNvSpPr>
          <p:nvPr/>
        </p:nvSpPr>
        <p:spPr bwMode="auto">
          <a:xfrm>
            <a:off x="1676400" y="3352800"/>
            <a:ext cx="95250" cy="990600"/>
          </a:xfrm>
          <a:custGeom>
            <a:avLst/>
            <a:gdLst>
              <a:gd name="T0" fmla="*/ 60 w 60"/>
              <a:gd name="T1" fmla="*/ 624 h 624"/>
              <a:gd name="T2" fmla="*/ 60 w 60"/>
              <a:gd name="T3" fmla="*/ 144 h 624"/>
              <a:gd name="T4" fmla="*/ 0 w 60"/>
              <a:gd name="T5" fmla="*/ 0 h 624"/>
              <a:gd name="T6" fmla="*/ 0 w 60"/>
              <a:gd name="T7" fmla="*/ 468 h 624"/>
              <a:gd name="T8" fmla="*/ 60 w 60"/>
              <a:gd name="T9" fmla="*/ 624 h 624"/>
            </a:gdLst>
            <a:ahLst/>
            <a:cxnLst>
              <a:cxn ang="0">
                <a:pos x="T0" y="T1"/>
              </a:cxn>
              <a:cxn ang="0">
                <a:pos x="T2" y="T3"/>
              </a:cxn>
              <a:cxn ang="0">
                <a:pos x="T4" y="T5"/>
              </a:cxn>
              <a:cxn ang="0">
                <a:pos x="T6" y="T7"/>
              </a:cxn>
              <a:cxn ang="0">
                <a:pos x="T8" y="T9"/>
              </a:cxn>
            </a:cxnLst>
            <a:rect l="0" t="0" r="r" b="b"/>
            <a:pathLst>
              <a:path w="60" h="624">
                <a:moveTo>
                  <a:pt x="60" y="624"/>
                </a:moveTo>
                <a:lnTo>
                  <a:pt x="60" y="144"/>
                </a:lnTo>
                <a:lnTo>
                  <a:pt x="0" y="0"/>
                </a:lnTo>
                <a:lnTo>
                  <a:pt x="0" y="468"/>
                </a:lnTo>
                <a:lnTo>
                  <a:pt x="60" y="624"/>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705" name="Group 57">
            <a:extLst>
              <a:ext uri="{FF2B5EF4-FFF2-40B4-BE49-F238E27FC236}">
                <a16:creationId xmlns:a16="http://schemas.microsoft.com/office/drawing/2014/main" id="{7ADAFC22-F7B4-2A99-86D1-4C216CA6B5A0}"/>
              </a:ext>
            </a:extLst>
          </p:cNvPr>
          <p:cNvGrpSpPr>
            <a:grpSpLocks/>
          </p:cNvGrpSpPr>
          <p:nvPr/>
        </p:nvGrpSpPr>
        <p:grpSpPr bwMode="auto">
          <a:xfrm>
            <a:off x="1371600" y="4419600"/>
            <a:ext cx="555625" cy="1111250"/>
            <a:chOff x="1584" y="4080"/>
            <a:chExt cx="350" cy="700"/>
          </a:xfrm>
        </p:grpSpPr>
        <p:grpSp>
          <p:nvGrpSpPr>
            <p:cNvPr id="27706" name="Group 58">
              <a:extLst>
                <a:ext uri="{FF2B5EF4-FFF2-40B4-BE49-F238E27FC236}">
                  <a16:creationId xmlns:a16="http://schemas.microsoft.com/office/drawing/2014/main" id="{BF99A24C-261A-EBA2-4476-8646D1728613}"/>
                </a:ext>
              </a:extLst>
            </p:cNvPr>
            <p:cNvGrpSpPr>
              <a:grpSpLocks/>
            </p:cNvGrpSpPr>
            <p:nvPr/>
          </p:nvGrpSpPr>
          <p:grpSpPr bwMode="auto">
            <a:xfrm>
              <a:off x="1632" y="4080"/>
              <a:ext cx="100" cy="474"/>
              <a:chOff x="1728" y="3600"/>
              <a:chExt cx="100" cy="474"/>
            </a:xfrm>
          </p:grpSpPr>
          <p:sp>
            <p:nvSpPr>
              <p:cNvPr id="27707" name="Freeform 59">
                <a:extLst>
                  <a:ext uri="{FF2B5EF4-FFF2-40B4-BE49-F238E27FC236}">
                    <a16:creationId xmlns:a16="http://schemas.microsoft.com/office/drawing/2014/main" id="{64DF7F58-E279-411A-26FC-04EB6957C619}"/>
                  </a:ext>
                </a:extLst>
              </p:cNvPr>
              <p:cNvSpPr>
                <a:spLocks/>
              </p:cNvSpPr>
              <p:nvPr/>
            </p:nvSpPr>
            <p:spPr bwMode="auto">
              <a:xfrm flipH="1">
                <a:off x="1731" y="3791"/>
                <a:ext cx="15" cy="283"/>
              </a:xfrm>
              <a:custGeom>
                <a:avLst/>
                <a:gdLst>
                  <a:gd name="T0" fmla="*/ 0 w 19"/>
                  <a:gd name="T1" fmla="*/ 5 h 414"/>
                  <a:gd name="T2" fmla="*/ 3 w 19"/>
                  <a:gd name="T3" fmla="*/ 3 h 414"/>
                  <a:gd name="T4" fmla="*/ 3 w 19"/>
                  <a:gd name="T5" fmla="*/ 2 h 414"/>
                  <a:gd name="T6" fmla="*/ 4 w 19"/>
                  <a:gd name="T7" fmla="*/ 1 h 414"/>
                  <a:gd name="T8" fmla="*/ 6 w 19"/>
                  <a:gd name="T9" fmla="*/ 0 h 414"/>
                  <a:gd name="T10" fmla="*/ 16 w 19"/>
                  <a:gd name="T11" fmla="*/ 0 h 414"/>
                  <a:gd name="T12" fmla="*/ 18 w 19"/>
                  <a:gd name="T13" fmla="*/ 2 h 414"/>
                  <a:gd name="T14" fmla="*/ 18 w 19"/>
                  <a:gd name="T15" fmla="*/ 3 h 414"/>
                  <a:gd name="T16" fmla="*/ 19 w 19"/>
                  <a:gd name="T17" fmla="*/ 5 h 414"/>
                  <a:gd name="T18" fmla="*/ 19 w 19"/>
                  <a:gd name="T19" fmla="*/ 409 h 414"/>
                  <a:gd name="T20" fmla="*/ 18 w 19"/>
                  <a:gd name="T21" fmla="*/ 410 h 414"/>
                  <a:gd name="T22" fmla="*/ 18 w 19"/>
                  <a:gd name="T23" fmla="*/ 411 h 414"/>
                  <a:gd name="T24" fmla="*/ 16 w 19"/>
                  <a:gd name="T25" fmla="*/ 413 h 414"/>
                  <a:gd name="T26" fmla="*/ 12 w 19"/>
                  <a:gd name="T27" fmla="*/ 413 h 414"/>
                  <a:gd name="T28" fmla="*/ 10 w 19"/>
                  <a:gd name="T29" fmla="*/ 414 h 414"/>
                  <a:gd name="T30" fmla="*/ 9 w 19"/>
                  <a:gd name="T31" fmla="*/ 413 h 414"/>
                  <a:gd name="T32" fmla="*/ 6 w 19"/>
                  <a:gd name="T33" fmla="*/ 413 h 414"/>
                  <a:gd name="T34" fmla="*/ 4 w 19"/>
                  <a:gd name="T35" fmla="*/ 412 h 414"/>
                  <a:gd name="T36" fmla="*/ 3 w 19"/>
                  <a:gd name="T37" fmla="*/ 411 h 414"/>
                  <a:gd name="T38" fmla="*/ 3 w 19"/>
                  <a:gd name="T39" fmla="*/ 410 h 414"/>
                  <a:gd name="T40" fmla="*/ 0 w 19"/>
                  <a:gd name="T41" fmla="*/ 409 h 414"/>
                  <a:gd name="T42" fmla="*/ 0 w 19"/>
                  <a:gd name="T43" fmla="*/ 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414">
                    <a:moveTo>
                      <a:pt x="0" y="5"/>
                    </a:moveTo>
                    <a:lnTo>
                      <a:pt x="3" y="3"/>
                    </a:lnTo>
                    <a:lnTo>
                      <a:pt x="3" y="2"/>
                    </a:lnTo>
                    <a:lnTo>
                      <a:pt x="4" y="1"/>
                    </a:lnTo>
                    <a:lnTo>
                      <a:pt x="6" y="0"/>
                    </a:lnTo>
                    <a:lnTo>
                      <a:pt x="16" y="0"/>
                    </a:lnTo>
                    <a:lnTo>
                      <a:pt x="18" y="2"/>
                    </a:lnTo>
                    <a:lnTo>
                      <a:pt x="18" y="3"/>
                    </a:lnTo>
                    <a:lnTo>
                      <a:pt x="19" y="5"/>
                    </a:lnTo>
                    <a:lnTo>
                      <a:pt x="19" y="409"/>
                    </a:lnTo>
                    <a:lnTo>
                      <a:pt x="18" y="410"/>
                    </a:lnTo>
                    <a:lnTo>
                      <a:pt x="18" y="411"/>
                    </a:lnTo>
                    <a:lnTo>
                      <a:pt x="16" y="413"/>
                    </a:lnTo>
                    <a:lnTo>
                      <a:pt x="12" y="413"/>
                    </a:lnTo>
                    <a:lnTo>
                      <a:pt x="10" y="414"/>
                    </a:lnTo>
                    <a:lnTo>
                      <a:pt x="9" y="413"/>
                    </a:lnTo>
                    <a:lnTo>
                      <a:pt x="6" y="413"/>
                    </a:lnTo>
                    <a:lnTo>
                      <a:pt x="4" y="412"/>
                    </a:lnTo>
                    <a:lnTo>
                      <a:pt x="3" y="411"/>
                    </a:lnTo>
                    <a:lnTo>
                      <a:pt x="3" y="410"/>
                    </a:lnTo>
                    <a:lnTo>
                      <a:pt x="0" y="40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0" tIns="0" rIns="0" bIns="0" anchor="ctr">
                <a:spAutoFit/>
              </a:bodyPr>
              <a:lstStyle/>
              <a:p>
                <a:endParaRPr lang="en-GB"/>
              </a:p>
            </p:txBody>
          </p:sp>
          <p:sp>
            <p:nvSpPr>
              <p:cNvPr id="27708" name="Freeform 60">
                <a:extLst>
                  <a:ext uri="{FF2B5EF4-FFF2-40B4-BE49-F238E27FC236}">
                    <a16:creationId xmlns:a16="http://schemas.microsoft.com/office/drawing/2014/main" id="{FB165B9E-4EEF-8AEB-008E-4AC0F00FF95E}"/>
                  </a:ext>
                </a:extLst>
              </p:cNvPr>
              <p:cNvSpPr>
                <a:spLocks/>
              </p:cNvSpPr>
              <p:nvPr/>
            </p:nvSpPr>
            <p:spPr bwMode="auto">
              <a:xfrm flipH="1">
                <a:off x="1813" y="3735"/>
                <a:ext cx="15" cy="283"/>
              </a:xfrm>
              <a:custGeom>
                <a:avLst/>
                <a:gdLst>
                  <a:gd name="T0" fmla="*/ 0 w 19"/>
                  <a:gd name="T1" fmla="*/ 6 h 415"/>
                  <a:gd name="T2" fmla="*/ 1 w 19"/>
                  <a:gd name="T3" fmla="*/ 4 h 415"/>
                  <a:gd name="T4" fmla="*/ 1 w 19"/>
                  <a:gd name="T5" fmla="*/ 2 h 415"/>
                  <a:gd name="T6" fmla="*/ 3 w 19"/>
                  <a:gd name="T7" fmla="*/ 1 h 415"/>
                  <a:gd name="T8" fmla="*/ 6 w 19"/>
                  <a:gd name="T9" fmla="*/ 0 h 415"/>
                  <a:gd name="T10" fmla="*/ 14 w 19"/>
                  <a:gd name="T11" fmla="*/ 0 h 415"/>
                  <a:gd name="T12" fmla="*/ 19 w 19"/>
                  <a:gd name="T13" fmla="*/ 4 h 415"/>
                  <a:gd name="T14" fmla="*/ 19 w 19"/>
                  <a:gd name="T15" fmla="*/ 410 h 415"/>
                  <a:gd name="T16" fmla="*/ 14 w 19"/>
                  <a:gd name="T17" fmla="*/ 414 h 415"/>
                  <a:gd name="T18" fmla="*/ 12 w 19"/>
                  <a:gd name="T19" fmla="*/ 414 h 415"/>
                  <a:gd name="T20" fmla="*/ 10 w 19"/>
                  <a:gd name="T21" fmla="*/ 415 h 415"/>
                  <a:gd name="T22" fmla="*/ 8 w 19"/>
                  <a:gd name="T23" fmla="*/ 414 h 415"/>
                  <a:gd name="T24" fmla="*/ 6 w 19"/>
                  <a:gd name="T25" fmla="*/ 414 h 415"/>
                  <a:gd name="T26" fmla="*/ 3 w 19"/>
                  <a:gd name="T27" fmla="*/ 413 h 415"/>
                  <a:gd name="T28" fmla="*/ 1 w 19"/>
                  <a:gd name="T29" fmla="*/ 411 h 415"/>
                  <a:gd name="T30" fmla="*/ 1 w 19"/>
                  <a:gd name="T31" fmla="*/ 410 h 415"/>
                  <a:gd name="T32" fmla="*/ 0 w 19"/>
                  <a:gd name="T33" fmla="*/ 409 h 415"/>
                  <a:gd name="T34" fmla="*/ 0 w 19"/>
                  <a:gd name="T35" fmla="*/ 6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 h="415">
                    <a:moveTo>
                      <a:pt x="0" y="6"/>
                    </a:moveTo>
                    <a:lnTo>
                      <a:pt x="1" y="4"/>
                    </a:lnTo>
                    <a:lnTo>
                      <a:pt x="1" y="2"/>
                    </a:lnTo>
                    <a:lnTo>
                      <a:pt x="3" y="1"/>
                    </a:lnTo>
                    <a:lnTo>
                      <a:pt x="6" y="0"/>
                    </a:lnTo>
                    <a:lnTo>
                      <a:pt x="14" y="0"/>
                    </a:lnTo>
                    <a:lnTo>
                      <a:pt x="19" y="4"/>
                    </a:lnTo>
                    <a:lnTo>
                      <a:pt x="19" y="410"/>
                    </a:lnTo>
                    <a:lnTo>
                      <a:pt x="14" y="414"/>
                    </a:lnTo>
                    <a:lnTo>
                      <a:pt x="12" y="414"/>
                    </a:lnTo>
                    <a:lnTo>
                      <a:pt x="10" y="415"/>
                    </a:lnTo>
                    <a:lnTo>
                      <a:pt x="8" y="414"/>
                    </a:lnTo>
                    <a:lnTo>
                      <a:pt x="6" y="414"/>
                    </a:lnTo>
                    <a:lnTo>
                      <a:pt x="3" y="413"/>
                    </a:lnTo>
                    <a:lnTo>
                      <a:pt x="1" y="411"/>
                    </a:lnTo>
                    <a:lnTo>
                      <a:pt x="1" y="410"/>
                    </a:lnTo>
                    <a:lnTo>
                      <a:pt x="0" y="409"/>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0" tIns="0" rIns="0" bIns="0" anchor="ctr">
                <a:spAutoFit/>
              </a:bodyPr>
              <a:lstStyle/>
              <a:p>
                <a:endParaRPr lang="en-GB"/>
              </a:p>
            </p:txBody>
          </p:sp>
          <p:grpSp>
            <p:nvGrpSpPr>
              <p:cNvPr id="27709" name="Group 61">
                <a:extLst>
                  <a:ext uri="{FF2B5EF4-FFF2-40B4-BE49-F238E27FC236}">
                    <a16:creationId xmlns:a16="http://schemas.microsoft.com/office/drawing/2014/main" id="{74DB0361-6F16-FE9A-0282-2C191B6C78A9}"/>
                  </a:ext>
                </a:extLst>
              </p:cNvPr>
              <p:cNvGrpSpPr>
                <a:grpSpLocks/>
              </p:cNvGrpSpPr>
              <p:nvPr/>
            </p:nvGrpSpPr>
            <p:grpSpPr bwMode="auto">
              <a:xfrm>
                <a:off x="1728" y="3600"/>
                <a:ext cx="98" cy="305"/>
                <a:chOff x="1728" y="3600"/>
                <a:chExt cx="98" cy="305"/>
              </a:xfrm>
            </p:grpSpPr>
            <p:sp>
              <p:nvSpPr>
                <p:cNvPr id="27710" name="Freeform 62">
                  <a:extLst>
                    <a:ext uri="{FF2B5EF4-FFF2-40B4-BE49-F238E27FC236}">
                      <a16:creationId xmlns:a16="http://schemas.microsoft.com/office/drawing/2014/main" id="{1A42E725-AF3F-5150-DF87-27256323C584}"/>
                    </a:ext>
                  </a:extLst>
                </p:cNvPr>
                <p:cNvSpPr>
                  <a:spLocks/>
                </p:cNvSpPr>
                <p:nvPr/>
              </p:nvSpPr>
              <p:spPr bwMode="auto">
                <a:xfrm flipH="1">
                  <a:off x="1728" y="3600"/>
                  <a:ext cx="98" cy="305"/>
                </a:xfrm>
                <a:custGeom>
                  <a:avLst/>
                  <a:gdLst>
                    <a:gd name="T0" fmla="*/ 84 w 126"/>
                    <a:gd name="T1" fmla="*/ 34 h 448"/>
                    <a:gd name="T2" fmla="*/ 40 w 126"/>
                    <a:gd name="T3" fmla="*/ 0 h 448"/>
                    <a:gd name="T4" fmla="*/ 40 w 126"/>
                    <a:gd name="T5" fmla="*/ 80 h 448"/>
                    <a:gd name="T6" fmla="*/ 16 w 126"/>
                    <a:gd name="T7" fmla="*/ 62 h 448"/>
                    <a:gd name="T8" fmla="*/ 0 w 126"/>
                    <a:gd name="T9" fmla="*/ 70 h 448"/>
                    <a:gd name="T10" fmla="*/ 0 w 126"/>
                    <a:gd name="T11" fmla="*/ 291 h 448"/>
                    <a:gd name="T12" fmla="*/ 21 w 126"/>
                    <a:gd name="T13" fmla="*/ 388 h 448"/>
                    <a:gd name="T14" fmla="*/ 104 w 126"/>
                    <a:gd name="T15" fmla="*/ 448 h 448"/>
                    <a:gd name="T16" fmla="*/ 126 w 126"/>
                    <a:gd name="T17" fmla="*/ 386 h 448"/>
                    <a:gd name="T18" fmla="*/ 126 w 126"/>
                    <a:gd name="T19" fmla="*/ 162 h 448"/>
                    <a:gd name="T20" fmla="*/ 109 w 126"/>
                    <a:gd name="T21" fmla="*/ 131 h 448"/>
                    <a:gd name="T22" fmla="*/ 84 w 126"/>
                    <a:gd name="T23" fmla="*/ 113 h 448"/>
                    <a:gd name="T24" fmla="*/ 84 w 126"/>
                    <a:gd name="T25" fmla="*/ 3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448">
                      <a:moveTo>
                        <a:pt x="84" y="34"/>
                      </a:moveTo>
                      <a:lnTo>
                        <a:pt x="40" y="0"/>
                      </a:lnTo>
                      <a:lnTo>
                        <a:pt x="40" y="80"/>
                      </a:lnTo>
                      <a:lnTo>
                        <a:pt x="16" y="62"/>
                      </a:lnTo>
                      <a:lnTo>
                        <a:pt x="0" y="70"/>
                      </a:lnTo>
                      <a:lnTo>
                        <a:pt x="0" y="291"/>
                      </a:lnTo>
                      <a:lnTo>
                        <a:pt x="21" y="388"/>
                      </a:lnTo>
                      <a:lnTo>
                        <a:pt x="104" y="448"/>
                      </a:lnTo>
                      <a:lnTo>
                        <a:pt x="126" y="386"/>
                      </a:lnTo>
                      <a:lnTo>
                        <a:pt x="126" y="162"/>
                      </a:lnTo>
                      <a:lnTo>
                        <a:pt x="109" y="131"/>
                      </a:lnTo>
                      <a:lnTo>
                        <a:pt x="84" y="113"/>
                      </a:lnTo>
                      <a:lnTo>
                        <a:pt x="84" y="34"/>
                      </a:lnTo>
                      <a:close/>
                    </a:path>
                  </a:pathLst>
                </a:custGeom>
                <a:solidFill>
                  <a:schemeClr val="bg1"/>
                </a:solidFill>
                <a:ln w="12700">
                  <a:solidFill>
                    <a:schemeClr val="tx1"/>
                  </a:solidFill>
                  <a:round/>
                  <a:headEnd/>
                  <a:tailEnd/>
                </a:ln>
              </p:spPr>
              <p:txBody>
                <a:bodyPr wrap="none" lIns="0" tIns="0" rIns="0" bIns="0" anchor="ctr">
                  <a:spAutoFit/>
                </a:bodyPr>
                <a:lstStyle/>
                <a:p>
                  <a:endParaRPr lang="en-GB"/>
                </a:p>
              </p:txBody>
            </p:sp>
            <p:sp>
              <p:nvSpPr>
                <p:cNvPr id="27711" name="Line 63">
                  <a:extLst>
                    <a:ext uri="{FF2B5EF4-FFF2-40B4-BE49-F238E27FC236}">
                      <a16:creationId xmlns:a16="http://schemas.microsoft.com/office/drawing/2014/main" id="{1E3F6908-2779-7858-7B6F-BED57DAA6C90}"/>
                    </a:ext>
                  </a:extLst>
                </p:cNvPr>
                <p:cNvSpPr>
                  <a:spLocks noChangeShapeType="1"/>
                </p:cNvSpPr>
                <p:nvPr/>
              </p:nvSpPr>
              <p:spPr bwMode="auto">
                <a:xfrm flipV="1">
                  <a:off x="1750" y="3642"/>
                  <a:ext cx="75" cy="2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12" name="Line 64">
                  <a:extLst>
                    <a:ext uri="{FF2B5EF4-FFF2-40B4-BE49-F238E27FC236}">
                      <a16:creationId xmlns:a16="http://schemas.microsoft.com/office/drawing/2014/main" id="{86E02623-9463-2F99-F2AA-3A810AD69EE9}"/>
                    </a:ext>
                  </a:extLst>
                </p:cNvPr>
                <p:cNvSpPr>
                  <a:spLocks noChangeShapeType="1"/>
                </p:cNvSpPr>
                <p:nvPr/>
              </p:nvSpPr>
              <p:spPr bwMode="auto">
                <a:xfrm flipH="1" flipV="1">
                  <a:off x="1736" y="3718"/>
                  <a:ext cx="69" cy="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grpSp>
          <p:nvGrpSpPr>
            <p:cNvPr id="27713" name="Group 65">
              <a:extLst>
                <a:ext uri="{FF2B5EF4-FFF2-40B4-BE49-F238E27FC236}">
                  <a16:creationId xmlns:a16="http://schemas.microsoft.com/office/drawing/2014/main" id="{C1334F0D-F843-4E39-BA34-7924CD18059C}"/>
                </a:ext>
              </a:extLst>
            </p:cNvPr>
            <p:cNvGrpSpPr>
              <a:grpSpLocks/>
            </p:cNvGrpSpPr>
            <p:nvPr/>
          </p:nvGrpSpPr>
          <p:grpSpPr bwMode="auto">
            <a:xfrm>
              <a:off x="1584" y="4314"/>
              <a:ext cx="309" cy="420"/>
              <a:chOff x="1176" y="5328"/>
              <a:chExt cx="309" cy="420"/>
            </a:xfrm>
          </p:grpSpPr>
          <p:sp>
            <p:nvSpPr>
              <p:cNvPr id="27714" name="Line 66">
                <a:extLst>
                  <a:ext uri="{FF2B5EF4-FFF2-40B4-BE49-F238E27FC236}">
                    <a16:creationId xmlns:a16="http://schemas.microsoft.com/office/drawing/2014/main" id="{410CF261-9D66-4D55-FAFE-DEF69D910BB6}"/>
                  </a:ext>
                </a:extLst>
              </p:cNvPr>
              <p:cNvSpPr>
                <a:spLocks noChangeShapeType="1"/>
              </p:cNvSpPr>
              <p:nvPr/>
            </p:nvSpPr>
            <p:spPr bwMode="auto">
              <a:xfrm>
                <a:off x="1478" y="5427"/>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15" name="Line 67">
                <a:extLst>
                  <a:ext uri="{FF2B5EF4-FFF2-40B4-BE49-F238E27FC236}">
                    <a16:creationId xmlns:a16="http://schemas.microsoft.com/office/drawing/2014/main" id="{BC8BF422-AA7F-2337-59FD-6065F2DECDB7}"/>
                  </a:ext>
                </a:extLst>
              </p:cNvPr>
              <p:cNvSpPr>
                <a:spLocks noChangeShapeType="1"/>
              </p:cNvSpPr>
              <p:nvPr/>
            </p:nvSpPr>
            <p:spPr bwMode="auto">
              <a:xfrm>
                <a:off x="1359" y="5351"/>
                <a:ext cx="0"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16" name="Freeform 68">
                <a:extLst>
                  <a:ext uri="{FF2B5EF4-FFF2-40B4-BE49-F238E27FC236}">
                    <a16:creationId xmlns:a16="http://schemas.microsoft.com/office/drawing/2014/main" id="{738EC1C4-E9B2-2E6B-CADC-0A8F4317A1D9}"/>
                  </a:ext>
                </a:extLst>
              </p:cNvPr>
              <p:cNvSpPr>
                <a:spLocks/>
              </p:cNvSpPr>
              <p:nvPr/>
            </p:nvSpPr>
            <p:spPr bwMode="auto">
              <a:xfrm>
                <a:off x="1176" y="5328"/>
                <a:ext cx="309" cy="238"/>
              </a:xfrm>
              <a:custGeom>
                <a:avLst/>
                <a:gdLst>
                  <a:gd name="T0" fmla="*/ 0 w 309"/>
                  <a:gd name="T1" fmla="*/ 108 h 238"/>
                  <a:gd name="T2" fmla="*/ 113 w 309"/>
                  <a:gd name="T3" fmla="*/ 238 h 238"/>
                  <a:gd name="T4" fmla="*/ 309 w 309"/>
                  <a:gd name="T5" fmla="*/ 93 h 238"/>
                  <a:gd name="T6" fmla="*/ 183 w 309"/>
                  <a:gd name="T7" fmla="*/ 0 h 238"/>
                  <a:gd name="T8" fmla="*/ 0 w 309"/>
                  <a:gd name="T9" fmla="*/ 108 h 238"/>
                </a:gdLst>
                <a:ahLst/>
                <a:cxnLst>
                  <a:cxn ang="0">
                    <a:pos x="T0" y="T1"/>
                  </a:cxn>
                  <a:cxn ang="0">
                    <a:pos x="T2" y="T3"/>
                  </a:cxn>
                  <a:cxn ang="0">
                    <a:pos x="T4" y="T5"/>
                  </a:cxn>
                  <a:cxn ang="0">
                    <a:pos x="T6" y="T7"/>
                  </a:cxn>
                  <a:cxn ang="0">
                    <a:pos x="T8" y="T9"/>
                  </a:cxn>
                </a:cxnLst>
                <a:rect l="0" t="0" r="r" b="b"/>
                <a:pathLst>
                  <a:path w="309" h="238">
                    <a:moveTo>
                      <a:pt x="0" y="108"/>
                    </a:moveTo>
                    <a:lnTo>
                      <a:pt x="113" y="238"/>
                    </a:lnTo>
                    <a:lnTo>
                      <a:pt x="309" y="93"/>
                    </a:lnTo>
                    <a:lnTo>
                      <a:pt x="183" y="0"/>
                    </a:lnTo>
                    <a:lnTo>
                      <a:pt x="0" y="10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17" name="Line 69">
                <a:extLst>
                  <a:ext uri="{FF2B5EF4-FFF2-40B4-BE49-F238E27FC236}">
                    <a16:creationId xmlns:a16="http://schemas.microsoft.com/office/drawing/2014/main" id="{C55A678A-A967-D6F4-C72B-3F6D6CA061F9}"/>
                  </a:ext>
                </a:extLst>
              </p:cNvPr>
              <p:cNvSpPr>
                <a:spLocks noChangeShapeType="1"/>
              </p:cNvSpPr>
              <p:nvPr/>
            </p:nvSpPr>
            <p:spPr bwMode="auto">
              <a:xfrm>
                <a:off x="1294" y="5566"/>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18" name="Line 70">
                <a:extLst>
                  <a:ext uri="{FF2B5EF4-FFF2-40B4-BE49-F238E27FC236}">
                    <a16:creationId xmlns:a16="http://schemas.microsoft.com/office/drawing/2014/main" id="{722D15B3-AAC8-CFEB-8FF4-199C591BBCBE}"/>
                  </a:ext>
                </a:extLst>
              </p:cNvPr>
              <p:cNvSpPr>
                <a:spLocks noChangeShapeType="1"/>
              </p:cNvSpPr>
              <p:nvPr/>
            </p:nvSpPr>
            <p:spPr bwMode="auto">
              <a:xfrm>
                <a:off x="1181" y="5442"/>
                <a:ext cx="0" cy="18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nvGrpSpPr>
            <p:cNvPr id="27719" name="Group 71">
              <a:extLst>
                <a:ext uri="{FF2B5EF4-FFF2-40B4-BE49-F238E27FC236}">
                  <a16:creationId xmlns:a16="http://schemas.microsoft.com/office/drawing/2014/main" id="{DEB53FC8-00A3-3CAB-51CD-36AA6E19FD60}"/>
                </a:ext>
              </a:extLst>
            </p:cNvPr>
            <p:cNvGrpSpPr>
              <a:grpSpLocks/>
            </p:cNvGrpSpPr>
            <p:nvPr/>
          </p:nvGrpSpPr>
          <p:grpSpPr bwMode="auto">
            <a:xfrm>
              <a:off x="1740" y="4491"/>
              <a:ext cx="194" cy="289"/>
              <a:chOff x="2076" y="5280"/>
              <a:chExt cx="194" cy="289"/>
            </a:xfrm>
          </p:grpSpPr>
          <p:sp>
            <p:nvSpPr>
              <p:cNvPr id="27720" name="Freeform 72">
                <a:extLst>
                  <a:ext uri="{FF2B5EF4-FFF2-40B4-BE49-F238E27FC236}">
                    <a16:creationId xmlns:a16="http://schemas.microsoft.com/office/drawing/2014/main" id="{1876E6D0-631D-2760-5383-8AC3AB5CAFF4}"/>
                  </a:ext>
                </a:extLst>
              </p:cNvPr>
              <p:cNvSpPr>
                <a:spLocks/>
              </p:cNvSpPr>
              <p:nvPr/>
            </p:nvSpPr>
            <p:spPr bwMode="auto">
              <a:xfrm>
                <a:off x="2076" y="5334"/>
                <a:ext cx="194" cy="111"/>
              </a:xfrm>
              <a:custGeom>
                <a:avLst/>
                <a:gdLst>
                  <a:gd name="T0" fmla="*/ 0 w 194"/>
                  <a:gd name="T1" fmla="*/ 48 h 111"/>
                  <a:gd name="T2" fmla="*/ 99 w 194"/>
                  <a:gd name="T3" fmla="*/ 111 h 111"/>
                  <a:gd name="T4" fmla="*/ 194 w 194"/>
                  <a:gd name="T5" fmla="*/ 57 h 111"/>
                  <a:gd name="T6" fmla="*/ 88 w 194"/>
                  <a:gd name="T7" fmla="*/ 0 h 111"/>
                  <a:gd name="T8" fmla="*/ 0 w 194"/>
                  <a:gd name="T9" fmla="*/ 48 h 111"/>
                </a:gdLst>
                <a:ahLst/>
                <a:cxnLst>
                  <a:cxn ang="0">
                    <a:pos x="T0" y="T1"/>
                  </a:cxn>
                  <a:cxn ang="0">
                    <a:pos x="T2" y="T3"/>
                  </a:cxn>
                  <a:cxn ang="0">
                    <a:pos x="T4" y="T5"/>
                  </a:cxn>
                  <a:cxn ang="0">
                    <a:pos x="T6" y="T7"/>
                  </a:cxn>
                  <a:cxn ang="0">
                    <a:pos x="T8" y="T9"/>
                  </a:cxn>
                </a:cxnLst>
                <a:rect l="0" t="0" r="r" b="b"/>
                <a:pathLst>
                  <a:path w="194" h="111">
                    <a:moveTo>
                      <a:pt x="0" y="48"/>
                    </a:moveTo>
                    <a:lnTo>
                      <a:pt x="99" y="111"/>
                    </a:lnTo>
                    <a:lnTo>
                      <a:pt x="194" y="57"/>
                    </a:lnTo>
                    <a:lnTo>
                      <a:pt x="88" y="0"/>
                    </a:lnTo>
                    <a:lnTo>
                      <a:pt x="0" y="4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1" name="Line 73">
                <a:extLst>
                  <a:ext uri="{FF2B5EF4-FFF2-40B4-BE49-F238E27FC236}">
                    <a16:creationId xmlns:a16="http://schemas.microsoft.com/office/drawing/2014/main" id="{C788C69E-02C5-7D31-8845-4DD365FEF112}"/>
                  </a:ext>
                </a:extLst>
              </p:cNvPr>
              <p:cNvSpPr>
                <a:spLocks noChangeShapeType="1"/>
              </p:cNvSpPr>
              <p:nvPr/>
            </p:nvSpPr>
            <p:spPr bwMode="auto">
              <a:xfrm>
                <a:off x="2174" y="5342"/>
                <a:ext cx="2"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2" name="Line 74">
                <a:extLst>
                  <a:ext uri="{FF2B5EF4-FFF2-40B4-BE49-F238E27FC236}">
                    <a16:creationId xmlns:a16="http://schemas.microsoft.com/office/drawing/2014/main" id="{4DD58454-74E8-61F2-88E1-EA316D207AA3}"/>
                  </a:ext>
                </a:extLst>
              </p:cNvPr>
              <p:cNvSpPr>
                <a:spLocks noChangeShapeType="1"/>
              </p:cNvSpPr>
              <p:nvPr/>
            </p:nvSpPr>
            <p:spPr bwMode="auto">
              <a:xfrm>
                <a:off x="2086" y="5389"/>
                <a:ext cx="0" cy="1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3" name="Line 75">
                <a:extLst>
                  <a:ext uri="{FF2B5EF4-FFF2-40B4-BE49-F238E27FC236}">
                    <a16:creationId xmlns:a16="http://schemas.microsoft.com/office/drawing/2014/main" id="{988F1006-1AE4-0AA5-2249-188A232E24E7}"/>
                  </a:ext>
                </a:extLst>
              </p:cNvPr>
              <p:cNvSpPr>
                <a:spLocks noChangeShapeType="1"/>
              </p:cNvSpPr>
              <p:nvPr/>
            </p:nvSpPr>
            <p:spPr bwMode="auto">
              <a:xfrm>
                <a:off x="2258" y="5290"/>
                <a:ext cx="2" cy="21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4" name="Freeform 76">
                <a:extLst>
                  <a:ext uri="{FF2B5EF4-FFF2-40B4-BE49-F238E27FC236}">
                    <a16:creationId xmlns:a16="http://schemas.microsoft.com/office/drawing/2014/main" id="{540A0726-3438-CF42-9B72-1D25A9FA818F}"/>
                  </a:ext>
                </a:extLst>
              </p:cNvPr>
              <p:cNvSpPr>
                <a:spLocks/>
              </p:cNvSpPr>
              <p:nvPr/>
            </p:nvSpPr>
            <p:spPr bwMode="auto">
              <a:xfrm>
                <a:off x="2172" y="5280"/>
                <a:ext cx="93" cy="117"/>
              </a:xfrm>
              <a:custGeom>
                <a:avLst/>
                <a:gdLst>
                  <a:gd name="T0" fmla="*/ 0 w 102"/>
                  <a:gd name="T1" fmla="*/ 54 h 117"/>
                  <a:gd name="T2" fmla="*/ 102 w 102"/>
                  <a:gd name="T3" fmla="*/ 0 h 117"/>
                  <a:gd name="T4" fmla="*/ 102 w 102"/>
                  <a:gd name="T5" fmla="*/ 60 h 117"/>
                  <a:gd name="T6" fmla="*/ 0 w 102"/>
                  <a:gd name="T7" fmla="*/ 117 h 117"/>
                  <a:gd name="T8" fmla="*/ 0 w 102"/>
                  <a:gd name="T9" fmla="*/ 54 h 117"/>
                </a:gdLst>
                <a:ahLst/>
                <a:cxnLst>
                  <a:cxn ang="0">
                    <a:pos x="T0" y="T1"/>
                  </a:cxn>
                  <a:cxn ang="0">
                    <a:pos x="T2" y="T3"/>
                  </a:cxn>
                  <a:cxn ang="0">
                    <a:pos x="T4" y="T5"/>
                  </a:cxn>
                  <a:cxn ang="0">
                    <a:pos x="T6" y="T7"/>
                  </a:cxn>
                  <a:cxn ang="0">
                    <a:pos x="T8" y="T9"/>
                  </a:cxn>
                </a:cxnLst>
                <a:rect l="0" t="0" r="r" b="b"/>
                <a:pathLst>
                  <a:path w="102" h="117">
                    <a:moveTo>
                      <a:pt x="0" y="54"/>
                    </a:moveTo>
                    <a:lnTo>
                      <a:pt x="102" y="0"/>
                    </a:lnTo>
                    <a:lnTo>
                      <a:pt x="102" y="60"/>
                    </a:lnTo>
                    <a:lnTo>
                      <a:pt x="0" y="117"/>
                    </a:lnTo>
                    <a:lnTo>
                      <a:pt x="0" y="54"/>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grpSp>
        <p:nvGrpSpPr>
          <p:cNvPr id="27725" name="Group 77">
            <a:extLst>
              <a:ext uri="{FF2B5EF4-FFF2-40B4-BE49-F238E27FC236}">
                <a16:creationId xmlns:a16="http://schemas.microsoft.com/office/drawing/2014/main" id="{A7BA624A-D6EF-0392-7247-9BA700D35957}"/>
              </a:ext>
            </a:extLst>
          </p:cNvPr>
          <p:cNvGrpSpPr>
            <a:grpSpLocks/>
          </p:cNvGrpSpPr>
          <p:nvPr/>
        </p:nvGrpSpPr>
        <p:grpSpPr bwMode="auto">
          <a:xfrm flipH="1">
            <a:off x="3200400" y="4419600"/>
            <a:ext cx="555625" cy="739775"/>
            <a:chOff x="2064" y="4272"/>
            <a:chExt cx="350" cy="466"/>
          </a:xfrm>
        </p:grpSpPr>
        <p:grpSp>
          <p:nvGrpSpPr>
            <p:cNvPr id="27726" name="Group 78">
              <a:extLst>
                <a:ext uri="{FF2B5EF4-FFF2-40B4-BE49-F238E27FC236}">
                  <a16:creationId xmlns:a16="http://schemas.microsoft.com/office/drawing/2014/main" id="{FC47BFBA-B163-EA1D-86ED-0D73E4E2DBD5}"/>
                </a:ext>
              </a:extLst>
            </p:cNvPr>
            <p:cNvGrpSpPr>
              <a:grpSpLocks/>
            </p:cNvGrpSpPr>
            <p:nvPr/>
          </p:nvGrpSpPr>
          <p:grpSpPr bwMode="auto">
            <a:xfrm>
              <a:off x="2064" y="4272"/>
              <a:ext cx="309" cy="420"/>
              <a:chOff x="1176" y="5328"/>
              <a:chExt cx="309" cy="420"/>
            </a:xfrm>
          </p:grpSpPr>
          <p:sp>
            <p:nvSpPr>
              <p:cNvPr id="27727" name="Line 79">
                <a:extLst>
                  <a:ext uri="{FF2B5EF4-FFF2-40B4-BE49-F238E27FC236}">
                    <a16:creationId xmlns:a16="http://schemas.microsoft.com/office/drawing/2014/main" id="{5D5CD5FC-7A1C-CFB3-6F6F-088784359159}"/>
                  </a:ext>
                </a:extLst>
              </p:cNvPr>
              <p:cNvSpPr>
                <a:spLocks noChangeShapeType="1"/>
              </p:cNvSpPr>
              <p:nvPr/>
            </p:nvSpPr>
            <p:spPr bwMode="auto">
              <a:xfrm>
                <a:off x="1478" y="5427"/>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8" name="Line 80">
                <a:extLst>
                  <a:ext uri="{FF2B5EF4-FFF2-40B4-BE49-F238E27FC236}">
                    <a16:creationId xmlns:a16="http://schemas.microsoft.com/office/drawing/2014/main" id="{ACC4A0CD-4321-4DC4-A582-AD106ED7B2F2}"/>
                  </a:ext>
                </a:extLst>
              </p:cNvPr>
              <p:cNvSpPr>
                <a:spLocks noChangeShapeType="1"/>
              </p:cNvSpPr>
              <p:nvPr/>
            </p:nvSpPr>
            <p:spPr bwMode="auto">
              <a:xfrm>
                <a:off x="1359" y="5351"/>
                <a:ext cx="0"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29" name="Freeform 81">
                <a:extLst>
                  <a:ext uri="{FF2B5EF4-FFF2-40B4-BE49-F238E27FC236}">
                    <a16:creationId xmlns:a16="http://schemas.microsoft.com/office/drawing/2014/main" id="{61CEE0E0-20FE-518D-9D57-EA4987F3E41C}"/>
                  </a:ext>
                </a:extLst>
              </p:cNvPr>
              <p:cNvSpPr>
                <a:spLocks/>
              </p:cNvSpPr>
              <p:nvPr/>
            </p:nvSpPr>
            <p:spPr bwMode="auto">
              <a:xfrm>
                <a:off x="1176" y="5328"/>
                <a:ext cx="309" cy="238"/>
              </a:xfrm>
              <a:custGeom>
                <a:avLst/>
                <a:gdLst>
                  <a:gd name="T0" fmla="*/ 0 w 309"/>
                  <a:gd name="T1" fmla="*/ 108 h 238"/>
                  <a:gd name="T2" fmla="*/ 113 w 309"/>
                  <a:gd name="T3" fmla="*/ 238 h 238"/>
                  <a:gd name="T4" fmla="*/ 309 w 309"/>
                  <a:gd name="T5" fmla="*/ 93 h 238"/>
                  <a:gd name="T6" fmla="*/ 183 w 309"/>
                  <a:gd name="T7" fmla="*/ 0 h 238"/>
                  <a:gd name="T8" fmla="*/ 0 w 309"/>
                  <a:gd name="T9" fmla="*/ 108 h 238"/>
                </a:gdLst>
                <a:ahLst/>
                <a:cxnLst>
                  <a:cxn ang="0">
                    <a:pos x="T0" y="T1"/>
                  </a:cxn>
                  <a:cxn ang="0">
                    <a:pos x="T2" y="T3"/>
                  </a:cxn>
                  <a:cxn ang="0">
                    <a:pos x="T4" y="T5"/>
                  </a:cxn>
                  <a:cxn ang="0">
                    <a:pos x="T6" y="T7"/>
                  </a:cxn>
                  <a:cxn ang="0">
                    <a:pos x="T8" y="T9"/>
                  </a:cxn>
                </a:cxnLst>
                <a:rect l="0" t="0" r="r" b="b"/>
                <a:pathLst>
                  <a:path w="309" h="238">
                    <a:moveTo>
                      <a:pt x="0" y="108"/>
                    </a:moveTo>
                    <a:lnTo>
                      <a:pt x="113" y="238"/>
                    </a:lnTo>
                    <a:lnTo>
                      <a:pt x="309" y="93"/>
                    </a:lnTo>
                    <a:lnTo>
                      <a:pt x="183" y="0"/>
                    </a:lnTo>
                    <a:lnTo>
                      <a:pt x="0" y="10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0" name="Line 82">
                <a:extLst>
                  <a:ext uri="{FF2B5EF4-FFF2-40B4-BE49-F238E27FC236}">
                    <a16:creationId xmlns:a16="http://schemas.microsoft.com/office/drawing/2014/main" id="{4088B1DA-C447-48A8-9F02-BA5D40D81E24}"/>
                  </a:ext>
                </a:extLst>
              </p:cNvPr>
              <p:cNvSpPr>
                <a:spLocks noChangeShapeType="1"/>
              </p:cNvSpPr>
              <p:nvPr/>
            </p:nvSpPr>
            <p:spPr bwMode="auto">
              <a:xfrm>
                <a:off x="1294" y="5566"/>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1" name="Line 83">
                <a:extLst>
                  <a:ext uri="{FF2B5EF4-FFF2-40B4-BE49-F238E27FC236}">
                    <a16:creationId xmlns:a16="http://schemas.microsoft.com/office/drawing/2014/main" id="{41D76EEF-2970-E0A8-6CB9-DFCCA8A7FE02}"/>
                  </a:ext>
                </a:extLst>
              </p:cNvPr>
              <p:cNvSpPr>
                <a:spLocks noChangeShapeType="1"/>
              </p:cNvSpPr>
              <p:nvPr/>
            </p:nvSpPr>
            <p:spPr bwMode="auto">
              <a:xfrm>
                <a:off x="1181" y="5442"/>
                <a:ext cx="0" cy="18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nvGrpSpPr>
            <p:cNvPr id="27732" name="Group 84">
              <a:extLst>
                <a:ext uri="{FF2B5EF4-FFF2-40B4-BE49-F238E27FC236}">
                  <a16:creationId xmlns:a16="http://schemas.microsoft.com/office/drawing/2014/main" id="{1FC4D29D-A00E-87FC-4EC7-27ED5AF82ADE}"/>
                </a:ext>
              </a:extLst>
            </p:cNvPr>
            <p:cNvGrpSpPr>
              <a:grpSpLocks/>
            </p:cNvGrpSpPr>
            <p:nvPr/>
          </p:nvGrpSpPr>
          <p:grpSpPr bwMode="auto">
            <a:xfrm>
              <a:off x="2220" y="4449"/>
              <a:ext cx="194" cy="289"/>
              <a:chOff x="2076" y="5280"/>
              <a:chExt cx="194" cy="289"/>
            </a:xfrm>
          </p:grpSpPr>
          <p:sp>
            <p:nvSpPr>
              <p:cNvPr id="27733" name="Freeform 85">
                <a:extLst>
                  <a:ext uri="{FF2B5EF4-FFF2-40B4-BE49-F238E27FC236}">
                    <a16:creationId xmlns:a16="http://schemas.microsoft.com/office/drawing/2014/main" id="{C36DA710-58F2-7A04-A055-FAA31C7F8B10}"/>
                  </a:ext>
                </a:extLst>
              </p:cNvPr>
              <p:cNvSpPr>
                <a:spLocks/>
              </p:cNvSpPr>
              <p:nvPr/>
            </p:nvSpPr>
            <p:spPr bwMode="auto">
              <a:xfrm>
                <a:off x="2076" y="5334"/>
                <a:ext cx="194" cy="111"/>
              </a:xfrm>
              <a:custGeom>
                <a:avLst/>
                <a:gdLst>
                  <a:gd name="T0" fmla="*/ 0 w 194"/>
                  <a:gd name="T1" fmla="*/ 48 h 111"/>
                  <a:gd name="T2" fmla="*/ 99 w 194"/>
                  <a:gd name="T3" fmla="*/ 111 h 111"/>
                  <a:gd name="T4" fmla="*/ 194 w 194"/>
                  <a:gd name="T5" fmla="*/ 57 h 111"/>
                  <a:gd name="T6" fmla="*/ 88 w 194"/>
                  <a:gd name="T7" fmla="*/ 0 h 111"/>
                  <a:gd name="T8" fmla="*/ 0 w 194"/>
                  <a:gd name="T9" fmla="*/ 48 h 111"/>
                </a:gdLst>
                <a:ahLst/>
                <a:cxnLst>
                  <a:cxn ang="0">
                    <a:pos x="T0" y="T1"/>
                  </a:cxn>
                  <a:cxn ang="0">
                    <a:pos x="T2" y="T3"/>
                  </a:cxn>
                  <a:cxn ang="0">
                    <a:pos x="T4" y="T5"/>
                  </a:cxn>
                  <a:cxn ang="0">
                    <a:pos x="T6" y="T7"/>
                  </a:cxn>
                  <a:cxn ang="0">
                    <a:pos x="T8" y="T9"/>
                  </a:cxn>
                </a:cxnLst>
                <a:rect l="0" t="0" r="r" b="b"/>
                <a:pathLst>
                  <a:path w="194" h="111">
                    <a:moveTo>
                      <a:pt x="0" y="48"/>
                    </a:moveTo>
                    <a:lnTo>
                      <a:pt x="99" y="111"/>
                    </a:lnTo>
                    <a:lnTo>
                      <a:pt x="194" y="57"/>
                    </a:lnTo>
                    <a:lnTo>
                      <a:pt x="88" y="0"/>
                    </a:lnTo>
                    <a:lnTo>
                      <a:pt x="0" y="4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4" name="Line 86">
                <a:extLst>
                  <a:ext uri="{FF2B5EF4-FFF2-40B4-BE49-F238E27FC236}">
                    <a16:creationId xmlns:a16="http://schemas.microsoft.com/office/drawing/2014/main" id="{9EE3A89F-9AF2-6F52-0B04-9826B680F20D}"/>
                  </a:ext>
                </a:extLst>
              </p:cNvPr>
              <p:cNvSpPr>
                <a:spLocks noChangeShapeType="1"/>
              </p:cNvSpPr>
              <p:nvPr/>
            </p:nvSpPr>
            <p:spPr bwMode="auto">
              <a:xfrm>
                <a:off x="2174" y="5342"/>
                <a:ext cx="2"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5" name="Line 87">
                <a:extLst>
                  <a:ext uri="{FF2B5EF4-FFF2-40B4-BE49-F238E27FC236}">
                    <a16:creationId xmlns:a16="http://schemas.microsoft.com/office/drawing/2014/main" id="{E480859D-4D9C-571C-DD04-DBE2D367441A}"/>
                  </a:ext>
                </a:extLst>
              </p:cNvPr>
              <p:cNvSpPr>
                <a:spLocks noChangeShapeType="1"/>
              </p:cNvSpPr>
              <p:nvPr/>
            </p:nvSpPr>
            <p:spPr bwMode="auto">
              <a:xfrm>
                <a:off x="2086" y="5389"/>
                <a:ext cx="0" cy="1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6" name="Line 88">
                <a:extLst>
                  <a:ext uri="{FF2B5EF4-FFF2-40B4-BE49-F238E27FC236}">
                    <a16:creationId xmlns:a16="http://schemas.microsoft.com/office/drawing/2014/main" id="{4A24EB63-BC50-67A9-CF43-796F0FD781C4}"/>
                  </a:ext>
                </a:extLst>
              </p:cNvPr>
              <p:cNvSpPr>
                <a:spLocks noChangeShapeType="1"/>
              </p:cNvSpPr>
              <p:nvPr/>
            </p:nvSpPr>
            <p:spPr bwMode="auto">
              <a:xfrm>
                <a:off x="2258" y="5290"/>
                <a:ext cx="2" cy="21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737" name="Freeform 89">
                <a:extLst>
                  <a:ext uri="{FF2B5EF4-FFF2-40B4-BE49-F238E27FC236}">
                    <a16:creationId xmlns:a16="http://schemas.microsoft.com/office/drawing/2014/main" id="{058555E3-2E6C-4107-252F-0D903EAF2210}"/>
                  </a:ext>
                </a:extLst>
              </p:cNvPr>
              <p:cNvSpPr>
                <a:spLocks/>
              </p:cNvSpPr>
              <p:nvPr/>
            </p:nvSpPr>
            <p:spPr bwMode="auto">
              <a:xfrm>
                <a:off x="2172" y="5280"/>
                <a:ext cx="93" cy="117"/>
              </a:xfrm>
              <a:custGeom>
                <a:avLst/>
                <a:gdLst>
                  <a:gd name="T0" fmla="*/ 0 w 102"/>
                  <a:gd name="T1" fmla="*/ 54 h 117"/>
                  <a:gd name="T2" fmla="*/ 102 w 102"/>
                  <a:gd name="T3" fmla="*/ 0 h 117"/>
                  <a:gd name="T4" fmla="*/ 102 w 102"/>
                  <a:gd name="T5" fmla="*/ 60 h 117"/>
                  <a:gd name="T6" fmla="*/ 0 w 102"/>
                  <a:gd name="T7" fmla="*/ 117 h 117"/>
                  <a:gd name="T8" fmla="*/ 0 w 102"/>
                  <a:gd name="T9" fmla="*/ 54 h 117"/>
                </a:gdLst>
                <a:ahLst/>
                <a:cxnLst>
                  <a:cxn ang="0">
                    <a:pos x="T0" y="T1"/>
                  </a:cxn>
                  <a:cxn ang="0">
                    <a:pos x="T2" y="T3"/>
                  </a:cxn>
                  <a:cxn ang="0">
                    <a:pos x="T4" y="T5"/>
                  </a:cxn>
                  <a:cxn ang="0">
                    <a:pos x="T6" y="T7"/>
                  </a:cxn>
                  <a:cxn ang="0">
                    <a:pos x="T8" y="T9"/>
                  </a:cxn>
                </a:cxnLst>
                <a:rect l="0" t="0" r="r" b="b"/>
                <a:pathLst>
                  <a:path w="102" h="117">
                    <a:moveTo>
                      <a:pt x="0" y="54"/>
                    </a:moveTo>
                    <a:lnTo>
                      <a:pt x="102" y="0"/>
                    </a:lnTo>
                    <a:lnTo>
                      <a:pt x="102" y="60"/>
                    </a:lnTo>
                    <a:lnTo>
                      <a:pt x="0" y="117"/>
                    </a:lnTo>
                    <a:lnTo>
                      <a:pt x="0" y="54"/>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sp>
        <p:nvSpPr>
          <p:cNvPr id="27738" name="Freeform 90">
            <a:extLst>
              <a:ext uri="{FF2B5EF4-FFF2-40B4-BE49-F238E27FC236}">
                <a16:creationId xmlns:a16="http://schemas.microsoft.com/office/drawing/2014/main" id="{14A62ACE-B053-442D-EA91-AB6CB3C16440}"/>
              </a:ext>
            </a:extLst>
          </p:cNvPr>
          <p:cNvSpPr>
            <a:spLocks/>
          </p:cNvSpPr>
          <p:nvPr/>
        </p:nvSpPr>
        <p:spPr bwMode="auto">
          <a:xfrm>
            <a:off x="1143000" y="3124200"/>
            <a:ext cx="395288" cy="971550"/>
          </a:xfrm>
          <a:custGeom>
            <a:avLst/>
            <a:gdLst>
              <a:gd name="T0" fmla="*/ 0 w 249"/>
              <a:gd name="T1" fmla="*/ 106 h 612"/>
              <a:gd name="T2" fmla="*/ 246 w 249"/>
              <a:gd name="T3" fmla="*/ 0 h 612"/>
              <a:gd name="T4" fmla="*/ 249 w 249"/>
              <a:gd name="T5" fmla="*/ 540 h 612"/>
              <a:gd name="T6" fmla="*/ 0 w 249"/>
              <a:gd name="T7" fmla="*/ 612 h 612"/>
              <a:gd name="T8" fmla="*/ 0 w 249"/>
              <a:gd name="T9" fmla="*/ 106 h 612"/>
            </a:gdLst>
            <a:ahLst/>
            <a:cxnLst>
              <a:cxn ang="0">
                <a:pos x="T0" y="T1"/>
              </a:cxn>
              <a:cxn ang="0">
                <a:pos x="T2" y="T3"/>
              </a:cxn>
              <a:cxn ang="0">
                <a:pos x="T4" y="T5"/>
              </a:cxn>
              <a:cxn ang="0">
                <a:pos x="T6" y="T7"/>
              </a:cxn>
              <a:cxn ang="0">
                <a:pos x="T8" y="T9"/>
              </a:cxn>
            </a:cxnLst>
            <a:rect l="0" t="0" r="r" b="b"/>
            <a:pathLst>
              <a:path w="249" h="612">
                <a:moveTo>
                  <a:pt x="0" y="106"/>
                </a:moveTo>
                <a:lnTo>
                  <a:pt x="246" y="0"/>
                </a:lnTo>
                <a:lnTo>
                  <a:pt x="249" y="540"/>
                </a:lnTo>
                <a:lnTo>
                  <a:pt x="0" y="612"/>
                </a:lnTo>
                <a:lnTo>
                  <a:pt x="0" y="106"/>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739" name="Group 91">
            <a:extLst>
              <a:ext uri="{FF2B5EF4-FFF2-40B4-BE49-F238E27FC236}">
                <a16:creationId xmlns:a16="http://schemas.microsoft.com/office/drawing/2014/main" id="{1D0F08AA-D2CB-A07D-1D0D-25E04B9F07E1}"/>
              </a:ext>
            </a:extLst>
          </p:cNvPr>
          <p:cNvGrpSpPr>
            <a:grpSpLocks/>
          </p:cNvGrpSpPr>
          <p:nvPr/>
        </p:nvGrpSpPr>
        <p:grpSpPr bwMode="auto">
          <a:xfrm>
            <a:off x="3962400" y="2819400"/>
            <a:ext cx="520700" cy="1489075"/>
            <a:chOff x="2592" y="3166"/>
            <a:chExt cx="328" cy="938"/>
          </a:xfrm>
        </p:grpSpPr>
        <p:sp>
          <p:nvSpPr>
            <p:cNvPr id="27740" name="Freeform 92">
              <a:extLst>
                <a:ext uri="{FF2B5EF4-FFF2-40B4-BE49-F238E27FC236}">
                  <a16:creationId xmlns:a16="http://schemas.microsoft.com/office/drawing/2014/main" id="{DD99A49C-8F8A-C420-E4D3-7EA448156813}"/>
                </a:ext>
              </a:extLst>
            </p:cNvPr>
            <p:cNvSpPr>
              <a:spLocks/>
            </p:cNvSpPr>
            <p:nvPr/>
          </p:nvSpPr>
          <p:spPr bwMode="auto">
            <a:xfrm>
              <a:off x="2889" y="3166"/>
              <a:ext cx="31" cy="923"/>
            </a:xfrm>
            <a:custGeom>
              <a:avLst/>
              <a:gdLst>
                <a:gd name="T0" fmla="*/ 5 w 31"/>
                <a:gd name="T1" fmla="*/ 892 h 923"/>
                <a:gd name="T2" fmla="*/ 31 w 31"/>
                <a:gd name="T3" fmla="*/ 680 h 923"/>
                <a:gd name="T4" fmla="*/ 31 w 31"/>
                <a:gd name="T5" fmla="*/ 0 h 923"/>
                <a:gd name="T6" fmla="*/ 0 w 31"/>
                <a:gd name="T7" fmla="*/ 182 h 923"/>
                <a:gd name="T8" fmla="*/ 0 w 31"/>
                <a:gd name="T9" fmla="*/ 892 h 923"/>
                <a:gd name="T10" fmla="*/ 0 w 31"/>
                <a:gd name="T11" fmla="*/ 923 h 923"/>
                <a:gd name="T12" fmla="*/ 5 w 31"/>
                <a:gd name="T13" fmla="*/ 892 h 923"/>
              </a:gdLst>
              <a:ahLst/>
              <a:cxnLst>
                <a:cxn ang="0">
                  <a:pos x="T0" y="T1"/>
                </a:cxn>
                <a:cxn ang="0">
                  <a:pos x="T2" y="T3"/>
                </a:cxn>
                <a:cxn ang="0">
                  <a:pos x="T4" y="T5"/>
                </a:cxn>
                <a:cxn ang="0">
                  <a:pos x="T6" y="T7"/>
                </a:cxn>
                <a:cxn ang="0">
                  <a:pos x="T8" y="T9"/>
                </a:cxn>
                <a:cxn ang="0">
                  <a:pos x="T10" y="T11"/>
                </a:cxn>
                <a:cxn ang="0">
                  <a:pos x="T12" y="T13"/>
                </a:cxn>
              </a:cxnLst>
              <a:rect l="0" t="0" r="r" b="b"/>
              <a:pathLst>
                <a:path w="31" h="923">
                  <a:moveTo>
                    <a:pt x="5" y="892"/>
                  </a:moveTo>
                  <a:lnTo>
                    <a:pt x="31" y="680"/>
                  </a:lnTo>
                  <a:lnTo>
                    <a:pt x="31" y="0"/>
                  </a:lnTo>
                  <a:lnTo>
                    <a:pt x="0" y="182"/>
                  </a:lnTo>
                  <a:lnTo>
                    <a:pt x="0" y="892"/>
                  </a:lnTo>
                  <a:lnTo>
                    <a:pt x="0" y="923"/>
                  </a:lnTo>
                  <a:lnTo>
                    <a:pt x="5" y="892"/>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741" name="Freeform 93">
              <a:extLst>
                <a:ext uri="{FF2B5EF4-FFF2-40B4-BE49-F238E27FC236}">
                  <a16:creationId xmlns:a16="http://schemas.microsoft.com/office/drawing/2014/main" id="{9ED48C28-77BB-D602-F70B-D53764F064D1}"/>
                </a:ext>
              </a:extLst>
            </p:cNvPr>
            <p:cNvSpPr>
              <a:spLocks/>
            </p:cNvSpPr>
            <p:nvPr/>
          </p:nvSpPr>
          <p:spPr bwMode="auto">
            <a:xfrm>
              <a:off x="2592" y="3336"/>
              <a:ext cx="300" cy="768"/>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27742" name="Freeform 94">
            <a:extLst>
              <a:ext uri="{FF2B5EF4-FFF2-40B4-BE49-F238E27FC236}">
                <a16:creationId xmlns:a16="http://schemas.microsoft.com/office/drawing/2014/main" id="{E7218B29-714D-B602-3994-0BE1336C2766}"/>
              </a:ext>
            </a:extLst>
          </p:cNvPr>
          <p:cNvSpPr>
            <a:spLocks/>
          </p:cNvSpPr>
          <p:nvPr/>
        </p:nvSpPr>
        <p:spPr bwMode="auto">
          <a:xfrm>
            <a:off x="3429000" y="3048000"/>
            <a:ext cx="323850" cy="1016000"/>
          </a:xfrm>
          <a:custGeom>
            <a:avLst/>
            <a:gdLst>
              <a:gd name="T0" fmla="*/ 204 w 204"/>
              <a:gd name="T1" fmla="*/ 32 h 640"/>
              <a:gd name="T2" fmla="*/ 0 w 204"/>
              <a:gd name="T3" fmla="*/ 0 h 640"/>
              <a:gd name="T4" fmla="*/ 0 w 204"/>
              <a:gd name="T5" fmla="*/ 588 h 640"/>
              <a:gd name="T6" fmla="*/ 204 w 204"/>
              <a:gd name="T7" fmla="*/ 640 h 640"/>
              <a:gd name="T8" fmla="*/ 204 w 204"/>
              <a:gd name="T9" fmla="*/ 32 h 640"/>
            </a:gdLst>
            <a:ahLst/>
            <a:cxnLst>
              <a:cxn ang="0">
                <a:pos x="T0" y="T1"/>
              </a:cxn>
              <a:cxn ang="0">
                <a:pos x="T2" y="T3"/>
              </a:cxn>
              <a:cxn ang="0">
                <a:pos x="T4" y="T5"/>
              </a:cxn>
              <a:cxn ang="0">
                <a:pos x="T6" y="T7"/>
              </a:cxn>
              <a:cxn ang="0">
                <a:pos x="T8" y="T9"/>
              </a:cxn>
            </a:cxnLst>
            <a:rect l="0" t="0" r="r" b="b"/>
            <a:pathLst>
              <a:path w="204" h="640">
                <a:moveTo>
                  <a:pt x="204" y="32"/>
                </a:moveTo>
                <a:lnTo>
                  <a:pt x="0" y="0"/>
                </a:lnTo>
                <a:lnTo>
                  <a:pt x="0" y="588"/>
                </a:lnTo>
                <a:lnTo>
                  <a:pt x="204" y="640"/>
                </a:lnTo>
                <a:lnTo>
                  <a:pt x="204" y="32"/>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743" name="Freeform 95">
            <a:extLst>
              <a:ext uri="{FF2B5EF4-FFF2-40B4-BE49-F238E27FC236}">
                <a16:creationId xmlns:a16="http://schemas.microsoft.com/office/drawing/2014/main" id="{FF893463-38C4-6F91-92F6-3F91FA664467}"/>
              </a:ext>
            </a:extLst>
          </p:cNvPr>
          <p:cNvSpPr>
            <a:spLocks/>
          </p:cNvSpPr>
          <p:nvPr/>
        </p:nvSpPr>
        <p:spPr bwMode="auto">
          <a:xfrm>
            <a:off x="6567488" y="6546850"/>
            <a:ext cx="3175" cy="19050"/>
          </a:xfrm>
          <a:custGeom>
            <a:avLst/>
            <a:gdLst>
              <a:gd name="T0" fmla="*/ 9 w 9"/>
              <a:gd name="T1" fmla="*/ 69 h 69"/>
              <a:gd name="T2" fmla="*/ 0 w 9"/>
              <a:gd name="T3" fmla="*/ 10 h 69"/>
              <a:gd name="T4" fmla="*/ 0 w 9"/>
              <a:gd name="T5" fmla="*/ 0 h 69"/>
              <a:gd name="T6" fmla="*/ 9 w 9"/>
              <a:gd name="T7" fmla="*/ 69 h 69"/>
            </a:gdLst>
            <a:ahLst/>
            <a:cxnLst>
              <a:cxn ang="0">
                <a:pos x="T0" y="T1"/>
              </a:cxn>
              <a:cxn ang="0">
                <a:pos x="T2" y="T3"/>
              </a:cxn>
              <a:cxn ang="0">
                <a:pos x="T4" y="T5"/>
              </a:cxn>
              <a:cxn ang="0">
                <a:pos x="T6" y="T7"/>
              </a:cxn>
            </a:cxnLst>
            <a:rect l="0" t="0" r="r" b="b"/>
            <a:pathLst>
              <a:path w="9" h="69">
                <a:moveTo>
                  <a:pt x="9" y="69"/>
                </a:moveTo>
                <a:lnTo>
                  <a:pt x="0" y="10"/>
                </a:lnTo>
                <a:lnTo>
                  <a:pt x="0" y="0"/>
                </a:lnTo>
                <a:lnTo>
                  <a:pt x="9" y="69"/>
                </a:lnTo>
                <a:close/>
              </a:path>
            </a:pathLst>
          </a:custGeom>
          <a:solidFill>
            <a:srgbClr val="DA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44" name="Freeform 96">
            <a:extLst>
              <a:ext uri="{FF2B5EF4-FFF2-40B4-BE49-F238E27FC236}">
                <a16:creationId xmlns:a16="http://schemas.microsoft.com/office/drawing/2014/main" id="{31508FE4-88E1-B0DB-E360-363F04E54CBD}"/>
              </a:ext>
            </a:extLst>
          </p:cNvPr>
          <p:cNvSpPr>
            <a:spLocks/>
          </p:cNvSpPr>
          <p:nvPr/>
        </p:nvSpPr>
        <p:spPr bwMode="auto">
          <a:xfrm>
            <a:off x="6567488" y="6546850"/>
            <a:ext cx="3175" cy="19050"/>
          </a:xfrm>
          <a:custGeom>
            <a:avLst/>
            <a:gdLst>
              <a:gd name="T0" fmla="*/ 9 w 9"/>
              <a:gd name="T1" fmla="*/ 69 h 69"/>
              <a:gd name="T2" fmla="*/ 0 w 9"/>
              <a:gd name="T3" fmla="*/ 10 h 69"/>
              <a:gd name="T4" fmla="*/ 0 w 9"/>
              <a:gd name="T5" fmla="*/ 0 h 69"/>
              <a:gd name="T6" fmla="*/ 9 w 9"/>
              <a:gd name="T7" fmla="*/ 69 h 69"/>
            </a:gdLst>
            <a:ahLst/>
            <a:cxnLst>
              <a:cxn ang="0">
                <a:pos x="T0" y="T1"/>
              </a:cxn>
              <a:cxn ang="0">
                <a:pos x="T2" y="T3"/>
              </a:cxn>
              <a:cxn ang="0">
                <a:pos x="T4" y="T5"/>
              </a:cxn>
              <a:cxn ang="0">
                <a:pos x="T6" y="T7"/>
              </a:cxn>
            </a:cxnLst>
            <a:rect l="0" t="0" r="r" b="b"/>
            <a:pathLst>
              <a:path w="9" h="69">
                <a:moveTo>
                  <a:pt x="9" y="69"/>
                </a:moveTo>
                <a:lnTo>
                  <a:pt x="0" y="10"/>
                </a:lnTo>
                <a:lnTo>
                  <a:pt x="0" y="0"/>
                </a:lnTo>
                <a:lnTo>
                  <a:pt x="9"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7745" name="Group 97">
            <a:extLst>
              <a:ext uri="{FF2B5EF4-FFF2-40B4-BE49-F238E27FC236}">
                <a16:creationId xmlns:a16="http://schemas.microsoft.com/office/drawing/2014/main" id="{A4D570E7-4865-7950-5944-22D606E38BB6}"/>
              </a:ext>
            </a:extLst>
          </p:cNvPr>
          <p:cNvGrpSpPr>
            <a:grpSpLocks/>
          </p:cNvGrpSpPr>
          <p:nvPr/>
        </p:nvGrpSpPr>
        <p:grpSpPr bwMode="auto">
          <a:xfrm>
            <a:off x="6553200" y="6096000"/>
            <a:ext cx="482600" cy="381000"/>
            <a:chOff x="4081" y="3840"/>
            <a:chExt cx="351" cy="313"/>
          </a:xfrm>
        </p:grpSpPr>
        <p:sp>
          <p:nvSpPr>
            <p:cNvPr id="27746" name="Freeform 98">
              <a:extLst>
                <a:ext uri="{FF2B5EF4-FFF2-40B4-BE49-F238E27FC236}">
                  <a16:creationId xmlns:a16="http://schemas.microsoft.com/office/drawing/2014/main" id="{239949C3-EBD7-B49D-2ED7-BE3810FA9792}"/>
                </a:ext>
              </a:extLst>
            </p:cNvPr>
            <p:cNvSpPr>
              <a:spLocks noEditPoints="1"/>
            </p:cNvSpPr>
            <p:nvPr/>
          </p:nvSpPr>
          <p:spPr bwMode="auto">
            <a:xfrm>
              <a:off x="4081" y="3840"/>
              <a:ext cx="351" cy="313"/>
            </a:xfrm>
            <a:custGeom>
              <a:avLst/>
              <a:gdLst>
                <a:gd name="T0" fmla="*/ 1302 w 2112"/>
                <a:gd name="T1" fmla="*/ 95 h 1878"/>
                <a:gd name="T2" fmla="*/ 1355 w 2112"/>
                <a:gd name="T3" fmla="*/ 97 h 1878"/>
                <a:gd name="T4" fmla="*/ 1442 w 2112"/>
                <a:gd name="T5" fmla="*/ 92 h 1878"/>
                <a:gd name="T6" fmla="*/ 1511 w 2112"/>
                <a:gd name="T7" fmla="*/ 73 h 1878"/>
                <a:gd name="T8" fmla="*/ 1594 w 2112"/>
                <a:gd name="T9" fmla="*/ 80 h 1878"/>
                <a:gd name="T10" fmla="*/ 1650 w 2112"/>
                <a:gd name="T11" fmla="*/ 86 h 1878"/>
                <a:gd name="T12" fmla="*/ 1794 w 2112"/>
                <a:gd name="T13" fmla="*/ 99 h 1878"/>
                <a:gd name="T14" fmla="*/ 1836 w 2112"/>
                <a:gd name="T15" fmla="*/ 121 h 1878"/>
                <a:gd name="T16" fmla="*/ 1907 w 2112"/>
                <a:gd name="T17" fmla="*/ 171 h 1878"/>
                <a:gd name="T18" fmla="*/ 1965 w 2112"/>
                <a:gd name="T19" fmla="*/ 209 h 1878"/>
                <a:gd name="T20" fmla="*/ 2048 w 2112"/>
                <a:gd name="T21" fmla="*/ 290 h 1878"/>
                <a:gd name="T22" fmla="*/ 2079 w 2112"/>
                <a:gd name="T23" fmla="*/ 349 h 1878"/>
                <a:gd name="T24" fmla="*/ 2103 w 2112"/>
                <a:gd name="T25" fmla="*/ 474 h 1878"/>
                <a:gd name="T26" fmla="*/ 2112 w 2112"/>
                <a:gd name="T27" fmla="*/ 717 h 1878"/>
                <a:gd name="T28" fmla="*/ 2094 w 2112"/>
                <a:gd name="T29" fmla="*/ 1124 h 1878"/>
                <a:gd name="T30" fmla="*/ 2080 w 2112"/>
                <a:gd name="T31" fmla="*/ 1231 h 1878"/>
                <a:gd name="T32" fmla="*/ 2068 w 2112"/>
                <a:gd name="T33" fmla="*/ 1306 h 1878"/>
                <a:gd name="T34" fmla="*/ 2050 w 2112"/>
                <a:gd name="T35" fmla="*/ 1382 h 1878"/>
                <a:gd name="T36" fmla="*/ 2017 w 2112"/>
                <a:gd name="T37" fmla="*/ 1431 h 1878"/>
                <a:gd name="T38" fmla="*/ 1861 w 2112"/>
                <a:gd name="T39" fmla="*/ 1546 h 1878"/>
                <a:gd name="T40" fmla="*/ 1770 w 2112"/>
                <a:gd name="T41" fmla="*/ 1578 h 1878"/>
                <a:gd name="T42" fmla="*/ 1660 w 2112"/>
                <a:gd name="T43" fmla="*/ 1588 h 1878"/>
                <a:gd name="T44" fmla="*/ 1465 w 2112"/>
                <a:gd name="T45" fmla="*/ 1645 h 1878"/>
                <a:gd name="T46" fmla="*/ 1386 w 2112"/>
                <a:gd name="T47" fmla="*/ 1665 h 1878"/>
                <a:gd name="T48" fmla="*/ 1280 w 2112"/>
                <a:gd name="T49" fmla="*/ 1688 h 1878"/>
                <a:gd name="T50" fmla="*/ 1099 w 2112"/>
                <a:gd name="T51" fmla="*/ 1734 h 1878"/>
                <a:gd name="T52" fmla="*/ 973 w 2112"/>
                <a:gd name="T53" fmla="*/ 1764 h 1878"/>
                <a:gd name="T54" fmla="*/ 779 w 2112"/>
                <a:gd name="T55" fmla="*/ 1810 h 1878"/>
                <a:gd name="T56" fmla="*/ 665 w 2112"/>
                <a:gd name="T57" fmla="*/ 1839 h 1878"/>
                <a:gd name="T58" fmla="*/ 618 w 2112"/>
                <a:gd name="T59" fmla="*/ 1834 h 1878"/>
                <a:gd name="T60" fmla="*/ 594 w 2112"/>
                <a:gd name="T61" fmla="*/ 1851 h 1878"/>
                <a:gd name="T62" fmla="*/ 411 w 2112"/>
                <a:gd name="T63" fmla="*/ 1872 h 1878"/>
                <a:gd name="T64" fmla="*/ 305 w 2112"/>
                <a:gd name="T65" fmla="*/ 1853 h 1878"/>
                <a:gd name="T66" fmla="*/ 212 w 2112"/>
                <a:gd name="T67" fmla="*/ 1816 h 1878"/>
                <a:gd name="T68" fmla="*/ 190 w 2112"/>
                <a:gd name="T69" fmla="*/ 1717 h 1878"/>
                <a:gd name="T70" fmla="*/ 132 w 2112"/>
                <a:gd name="T71" fmla="*/ 1701 h 1878"/>
                <a:gd name="T72" fmla="*/ 47 w 2112"/>
                <a:gd name="T73" fmla="*/ 1688 h 1878"/>
                <a:gd name="T74" fmla="*/ 18 w 2112"/>
                <a:gd name="T75" fmla="*/ 1606 h 1878"/>
                <a:gd name="T76" fmla="*/ 3 w 2112"/>
                <a:gd name="T77" fmla="*/ 1544 h 1878"/>
                <a:gd name="T78" fmla="*/ 4 w 2112"/>
                <a:gd name="T79" fmla="*/ 1442 h 1878"/>
                <a:gd name="T80" fmla="*/ 5 w 2112"/>
                <a:gd name="T81" fmla="*/ 1246 h 1878"/>
                <a:gd name="T82" fmla="*/ 19 w 2112"/>
                <a:gd name="T83" fmla="*/ 848 h 1878"/>
                <a:gd name="T84" fmla="*/ 33 w 2112"/>
                <a:gd name="T85" fmla="*/ 575 h 1878"/>
                <a:gd name="T86" fmla="*/ 121 w 2112"/>
                <a:gd name="T87" fmla="*/ 418 h 1878"/>
                <a:gd name="T88" fmla="*/ 275 w 2112"/>
                <a:gd name="T89" fmla="*/ 326 h 1878"/>
                <a:gd name="T90" fmla="*/ 353 w 2112"/>
                <a:gd name="T91" fmla="*/ 278 h 1878"/>
                <a:gd name="T92" fmla="*/ 409 w 2112"/>
                <a:gd name="T93" fmla="*/ 251 h 1878"/>
                <a:gd name="T94" fmla="*/ 509 w 2112"/>
                <a:gd name="T95" fmla="*/ 237 h 1878"/>
                <a:gd name="T96" fmla="*/ 667 w 2112"/>
                <a:gd name="T97" fmla="*/ 210 h 1878"/>
                <a:gd name="T98" fmla="*/ 817 w 2112"/>
                <a:gd name="T99" fmla="*/ 154 h 1878"/>
                <a:gd name="T100" fmla="*/ 843 w 2112"/>
                <a:gd name="T101" fmla="*/ 65 h 1878"/>
                <a:gd name="T102" fmla="*/ 996 w 2112"/>
                <a:gd name="T103" fmla="*/ 17 h 1878"/>
                <a:gd name="T104" fmla="*/ 1148 w 2112"/>
                <a:gd name="T105" fmla="*/ 2 h 1878"/>
                <a:gd name="T106" fmla="*/ 1191 w 2112"/>
                <a:gd name="T107" fmla="*/ 3 h 1878"/>
                <a:gd name="T108" fmla="*/ 1216 w 2112"/>
                <a:gd name="T109" fmla="*/ 102 h 1878"/>
                <a:gd name="T110" fmla="*/ 1113 w 2112"/>
                <a:gd name="T111" fmla="*/ 119 h 1878"/>
                <a:gd name="T112" fmla="*/ 1023 w 2112"/>
                <a:gd name="T113" fmla="*/ 132 h 1878"/>
                <a:gd name="T114" fmla="*/ 900 w 2112"/>
                <a:gd name="T115" fmla="*/ 139 h 1878"/>
                <a:gd name="T116" fmla="*/ 981 w 2112"/>
                <a:gd name="T117" fmla="*/ 104 h 1878"/>
                <a:gd name="T118" fmla="*/ 1101 w 2112"/>
                <a:gd name="T119" fmla="*/ 84 h 1878"/>
                <a:gd name="T120" fmla="*/ 1209 w 2112"/>
                <a:gd name="T121" fmla="*/ 96 h 1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112" h="1878">
                  <a:moveTo>
                    <a:pt x="1238" y="5"/>
                  </a:moveTo>
                  <a:lnTo>
                    <a:pt x="1245" y="8"/>
                  </a:lnTo>
                  <a:lnTo>
                    <a:pt x="1250" y="10"/>
                  </a:lnTo>
                  <a:lnTo>
                    <a:pt x="1256" y="14"/>
                  </a:lnTo>
                  <a:lnTo>
                    <a:pt x="1261" y="17"/>
                  </a:lnTo>
                  <a:lnTo>
                    <a:pt x="1271" y="27"/>
                  </a:lnTo>
                  <a:lnTo>
                    <a:pt x="1280" y="39"/>
                  </a:lnTo>
                  <a:lnTo>
                    <a:pt x="1287" y="52"/>
                  </a:lnTo>
                  <a:lnTo>
                    <a:pt x="1293" y="66"/>
                  </a:lnTo>
                  <a:lnTo>
                    <a:pt x="1298" y="80"/>
                  </a:lnTo>
                  <a:lnTo>
                    <a:pt x="1302" y="95"/>
                  </a:lnTo>
                  <a:lnTo>
                    <a:pt x="1307" y="98"/>
                  </a:lnTo>
                  <a:lnTo>
                    <a:pt x="1311" y="99"/>
                  </a:lnTo>
                  <a:lnTo>
                    <a:pt x="1316" y="101"/>
                  </a:lnTo>
                  <a:lnTo>
                    <a:pt x="1320" y="99"/>
                  </a:lnTo>
                  <a:lnTo>
                    <a:pt x="1325" y="98"/>
                  </a:lnTo>
                  <a:lnTo>
                    <a:pt x="1330" y="98"/>
                  </a:lnTo>
                  <a:lnTo>
                    <a:pt x="1335" y="97"/>
                  </a:lnTo>
                  <a:lnTo>
                    <a:pt x="1341" y="96"/>
                  </a:lnTo>
                  <a:lnTo>
                    <a:pt x="1345" y="96"/>
                  </a:lnTo>
                  <a:lnTo>
                    <a:pt x="1350" y="96"/>
                  </a:lnTo>
                  <a:lnTo>
                    <a:pt x="1355" y="97"/>
                  </a:lnTo>
                  <a:lnTo>
                    <a:pt x="1361" y="97"/>
                  </a:lnTo>
                  <a:lnTo>
                    <a:pt x="1366" y="97"/>
                  </a:lnTo>
                  <a:lnTo>
                    <a:pt x="1371" y="96"/>
                  </a:lnTo>
                  <a:lnTo>
                    <a:pt x="1376" y="95"/>
                  </a:lnTo>
                  <a:lnTo>
                    <a:pt x="1381" y="91"/>
                  </a:lnTo>
                  <a:lnTo>
                    <a:pt x="1391" y="91"/>
                  </a:lnTo>
                  <a:lnTo>
                    <a:pt x="1401" y="91"/>
                  </a:lnTo>
                  <a:lnTo>
                    <a:pt x="1412" y="91"/>
                  </a:lnTo>
                  <a:lnTo>
                    <a:pt x="1422" y="91"/>
                  </a:lnTo>
                  <a:lnTo>
                    <a:pt x="1431" y="92"/>
                  </a:lnTo>
                  <a:lnTo>
                    <a:pt x="1442" y="92"/>
                  </a:lnTo>
                  <a:lnTo>
                    <a:pt x="1452" y="92"/>
                  </a:lnTo>
                  <a:lnTo>
                    <a:pt x="1462" y="92"/>
                  </a:lnTo>
                  <a:lnTo>
                    <a:pt x="1468" y="91"/>
                  </a:lnTo>
                  <a:lnTo>
                    <a:pt x="1473" y="90"/>
                  </a:lnTo>
                  <a:lnTo>
                    <a:pt x="1479" y="89"/>
                  </a:lnTo>
                  <a:lnTo>
                    <a:pt x="1484" y="87"/>
                  </a:lnTo>
                  <a:lnTo>
                    <a:pt x="1490" y="85"/>
                  </a:lnTo>
                  <a:lnTo>
                    <a:pt x="1494" y="83"/>
                  </a:lnTo>
                  <a:lnTo>
                    <a:pt x="1499" y="79"/>
                  </a:lnTo>
                  <a:lnTo>
                    <a:pt x="1503" y="74"/>
                  </a:lnTo>
                  <a:lnTo>
                    <a:pt x="1511" y="73"/>
                  </a:lnTo>
                  <a:lnTo>
                    <a:pt x="1519" y="71"/>
                  </a:lnTo>
                  <a:lnTo>
                    <a:pt x="1525" y="68"/>
                  </a:lnTo>
                  <a:lnTo>
                    <a:pt x="1533" y="67"/>
                  </a:lnTo>
                  <a:lnTo>
                    <a:pt x="1540" y="66"/>
                  </a:lnTo>
                  <a:lnTo>
                    <a:pt x="1546" y="66"/>
                  </a:lnTo>
                  <a:lnTo>
                    <a:pt x="1554" y="68"/>
                  </a:lnTo>
                  <a:lnTo>
                    <a:pt x="1562" y="72"/>
                  </a:lnTo>
                  <a:lnTo>
                    <a:pt x="1569" y="74"/>
                  </a:lnTo>
                  <a:lnTo>
                    <a:pt x="1577" y="77"/>
                  </a:lnTo>
                  <a:lnTo>
                    <a:pt x="1585" y="78"/>
                  </a:lnTo>
                  <a:lnTo>
                    <a:pt x="1594" y="80"/>
                  </a:lnTo>
                  <a:lnTo>
                    <a:pt x="1602" y="82"/>
                  </a:lnTo>
                  <a:lnTo>
                    <a:pt x="1609" y="82"/>
                  </a:lnTo>
                  <a:lnTo>
                    <a:pt x="1618" y="82"/>
                  </a:lnTo>
                  <a:lnTo>
                    <a:pt x="1627" y="79"/>
                  </a:lnTo>
                  <a:lnTo>
                    <a:pt x="1629" y="80"/>
                  </a:lnTo>
                  <a:lnTo>
                    <a:pt x="1632" y="82"/>
                  </a:lnTo>
                  <a:lnTo>
                    <a:pt x="1636" y="82"/>
                  </a:lnTo>
                  <a:lnTo>
                    <a:pt x="1640" y="83"/>
                  </a:lnTo>
                  <a:lnTo>
                    <a:pt x="1643" y="83"/>
                  </a:lnTo>
                  <a:lnTo>
                    <a:pt x="1647" y="84"/>
                  </a:lnTo>
                  <a:lnTo>
                    <a:pt x="1650" y="86"/>
                  </a:lnTo>
                  <a:lnTo>
                    <a:pt x="1653" y="89"/>
                  </a:lnTo>
                  <a:lnTo>
                    <a:pt x="1671" y="89"/>
                  </a:lnTo>
                  <a:lnTo>
                    <a:pt x="1687" y="89"/>
                  </a:lnTo>
                  <a:lnTo>
                    <a:pt x="1702" y="90"/>
                  </a:lnTo>
                  <a:lnTo>
                    <a:pt x="1717" y="91"/>
                  </a:lnTo>
                  <a:lnTo>
                    <a:pt x="1733" y="92"/>
                  </a:lnTo>
                  <a:lnTo>
                    <a:pt x="1748" y="93"/>
                  </a:lnTo>
                  <a:lnTo>
                    <a:pt x="1766" y="96"/>
                  </a:lnTo>
                  <a:lnTo>
                    <a:pt x="1784" y="96"/>
                  </a:lnTo>
                  <a:lnTo>
                    <a:pt x="1788" y="98"/>
                  </a:lnTo>
                  <a:lnTo>
                    <a:pt x="1794" y="99"/>
                  </a:lnTo>
                  <a:lnTo>
                    <a:pt x="1798" y="101"/>
                  </a:lnTo>
                  <a:lnTo>
                    <a:pt x="1802" y="102"/>
                  </a:lnTo>
                  <a:lnTo>
                    <a:pt x="1808" y="104"/>
                  </a:lnTo>
                  <a:lnTo>
                    <a:pt x="1812" y="105"/>
                  </a:lnTo>
                  <a:lnTo>
                    <a:pt x="1817" y="108"/>
                  </a:lnTo>
                  <a:lnTo>
                    <a:pt x="1821" y="111"/>
                  </a:lnTo>
                  <a:lnTo>
                    <a:pt x="1825" y="113"/>
                  </a:lnTo>
                  <a:lnTo>
                    <a:pt x="1827" y="114"/>
                  </a:lnTo>
                  <a:lnTo>
                    <a:pt x="1830" y="116"/>
                  </a:lnTo>
                  <a:lnTo>
                    <a:pt x="1832" y="119"/>
                  </a:lnTo>
                  <a:lnTo>
                    <a:pt x="1836" y="121"/>
                  </a:lnTo>
                  <a:lnTo>
                    <a:pt x="1839" y="122"/>
                  </a:lnTo>
                  <a:lnTo>
                    <a:pt x="1842" y="123"/>
                  </a:lnTo>
                  <a:lnTo>
                    <a:pt x="1847" y="123"/>
                  </a:lnTo>
                  <a:lnTo>
                    <a:pt x="1853" y="130"/>
                  </a:lnTo>
                  <a:lnTo>
                    <a:pt x="1861" y="136"/>
                  </a:lnTo>
                  <a:lnTo>
                    <a:pt x="1870" y="141"/>
                  </a:lnTo>
                  <a:lnTo>
                    <a:pt x="1878" y="146"/>
                  </a:lnTo>
                  <a:lnTo>
                    <a:pt x="1885" y="152"/>
                  </a:lnTo>
                  <a:lnTo>
                    <a:pt x="1894" y="157"/>
                  </a:lnTo>
                  <a:lnTo>
                    <a:pt x="1901" y="164"/>
                  </a:lnTo>
                  <a:lnTo>
                    <a:pt x="1907" y="171"/>
                  </a:lnTo>
                  <a:lnTo>
                    <a:pt x="1913" y="172"/>
                  </a:lnTo>
                  <a:lnTo>
                    <a:pt x="1918" y="175"/>
                  </a:lnTo>
                  <a:lnTo>
                    <a:pt x="1923" y="178"/>
                  </a:lnTo>
                  <a:lnTo>
                    <a:pt x="1927" y="181"/>
                  </a:lnTo>
                  <a:lnTo>
                    <a:pt x="1932" y="183"/>
                  </a:lnTo>
                  <a:lnTo>
                    <a:pt x="1937" y="187"/>
                  </a:lnTo>
                  <a:lnTo>
                    <a:pt x="1942" y="188"/>
                  </a:lnTo>
                  <a:lnTo>
                    <a:pt x="1948" y="190"/>
                  </a:lnTo>
                  <a:lnTo>
                    <a:pt x="1953" y="197"/>
                  </a:lnTo>
                  <a:lnTo>
                    <a:pt x="1958" y="203"/>
                  </a:lnTo>
                  <a:lnTo>
                    <a:pt x="1965" y="209"/>
                  </a:lnTo>
                  <a:lnTo>
                    <a:pt x="1971" y="214"/>
                  </a:lnTo>
                  <a:lnTo>
                    <a:pt x="1978" y="220"/>
                  </a:lnTo>
                  <a:lnTo>
                    <a:pt x="1985" y="225"/>
                  </a:lnTo>
                  <a:lnTo>
                    <a:pt x="1991" y="231"/>
                  </a:lnTo>
                  <a:lnTo>
                    <a:pt x="1997" y="238"/>
                  </a:lnTo>
                  <a:lnTo>
                    <a:pt x="2008" y="244"/>
                  </a:lnTo>
                  <a:lnTo>
                    <a:pt x="2017" y="252"/>
                  </a:lnTo>
                  <a:lnTo>
                    <a:pt x="2026" y="260"/>
                  </a:lnTo>
                  <a:lnTo>
                    <a:pt x="2033" y="270"/>
                  </a:lnTo>
                  <a:lnTo>
                    <a:pt x="2041" y="280"/>
                  </a:lnTo>
                  <a:lnTo>
                    <a:pt x="2048" y="290"/>
                  </a:lnTo>
                  <a:lnTo>
                    <a:pt x="2054" y="301"/>
                  </a:lnTo>
                  <a:lnTo>
                    <a:pt x="2061" y="312"/>
                  </a:lnTo>
                  <a:lnTo>
                    <a:pt x="2064" y="314"/>
                  </a:lnTo>
                  <a:lnTo>
                    <a:pt x="2068" y="318"/>
                  </a:lnTo>
                  <a:lnTo>
                    <a:pt x="2069" y="321"/>
                  </a:lnTo>
                  <a:lnTo>
                    <a:pt x="2070" y="326"/>
                  </a:lnTo>
                  <a:lnTo>
                    <a:pt x="2070" y="330"/>
                  </a:lnTo>
                  <a:lnTo>
                    <a:pt x="2071" y="334"/>
                  </a:lnTo>
                  <a:lnTo>
                    <a:pt x="2072" y="339"/>
                  </a:lnTo>
                  <a:lnTo>
                    <a:pt x="2075" y="343"/>
                  </a:lnTo>
                  <a:lnTo>
                    <a:pt x="2079" y="349"/>
                  </a:lnTo>
                  <a:lnTo>
                    <a:pt x="2082" y="356"/>
                  </a:lnTo>
                  <a:lnTo>
                    <a:pt x="2084" y="363"/>
                  </a:lnTo>
                  <a:lnTo>
                    <a:pt x="2086" y="370"/>
                  </a:lnTo>
                  <a:lnTo>
                    <a:pt x="2088" y="379"/>
                  </a:lnTo>
                  <a:lnTo>
                    <a:pt x="2091" y="386"/>
                  </a:lnTo>
                  <a:lnTo>
                    <a:pt x="2093" y="393"/>
                  </a:lnTo>
                  <a:lnTo>
                    <a:pt x="2096" y="400"/>
                  </a:lnTo>
                  <a:lnTo>
                    <a:pt x="2098" y="418"/>
                  </a:lnTo>
                  <a:lnTo>
                    <a:pt x="2101" y="437"/>
                  </a:lnTo>
                  <a:lnTo>
                    <a:pt x="2102" y="455"/>
                  </a:lnTo>
                  <a:lnTo>
                    <a:pt x="2103" y="474"/>
                  </a:lnTo>
                  <a:lnTo>
                    <a:pt x="2105" y="492"/>
                  </a:lnTo>
                  <a:lnTo>
                    <a:pt x="2106" y="510"/>
                  </a:lnTo>
                  <a:lnTo>
                    <a:pt x="2107" y="528"/>
                  </a:lnTo>
                  <a:lnTo>
                    <a:pt x="2108" y="544"/>
                  </a:lnTo>
                  <a:lnTo>
                    <a:pt x="2108" y="568"/>
                  </a:lnTo>
                  <a:lnTo>
                    <a:pt x="2109" y="593"/>
                  </a:lnTo>
                  <a:lnTo>
                    <a:pt x="2111" y="617"/>
                  </a:lnTo>
                  <a:lnTo>
                    <a:pt x="2112" y="642"/>
                  </a:lnTo>
                  <a:lnTo>
                    <a:pt x="2112" y="667"/>
                  </a:lnTo>
                  <a:lnTo>
                    <a:pt x="2112" y="692"/>
                  </a:lnTo>
                  <a:lnTo>
                    <a:pt x="2112" y="717"/>
                  </a:lnTo>
                  <a:lnTo>
                    <a:pt x="2111" y="743"/>
                  </a:lnTo>
                  <a:lnTo>
                    <a:pt x="2107" y="758"/>
                  </a:lnTo>
                  <a:lnTo>
                    <a:pt x="2108" y="805"/>
                  </a:lnTo>
                  <a:lnTo>
                    <a:pt x="2109" y="850"/>
                  </a:lnTo>
                  <a:lnTo>
                    <a:pt x="2108" y="894"/>
                  </a:lnTo>
                  <a:lnTo>
                    <a:pt x="2105" y="937"/>
                  </a:lnTo>
                  <a:lnTo>
                    <a:pt x="2103" y="981"/>
                  </a:lnTo>
                  <a:lnTo>
                    <a:pt x="2100" y="1024"/>
                  </a:lnTo>
                  <a:lnTo>
                    <a:pt x="2095" y="1069"/>
                  </a:lnTo>
                  <a:lnTo>
                    <a:pt x="2093" y="1115"/>
                  </a:lnTo>
                  <a:lnTo>
                    <a:pt x="2094" y="1124"/>
                  </a:lnTo>
                  <a:lnTo>
                    <a:pt x="2094" y="1134"/>
                  </a:lnTo>
                  <a:lnTo>
                    <a:pt x="2092" y="1142"/>
                  </a:lnTo>
                  <a:lnTo>
                    <a:pt x="2090" y="1152"/>
                  </a:lnTo>
                  <a:lnTo>
                    <a:pt x="2086" y="1160"/>
                  </a:lnTo>
                  <a:lnTo>
                    <a:pt x="2084" y="1170"/>
                  </a:lnTo>
                  <a:lnTo>
                    <a:pt x="2083" y="1178"/>
                  </a:lnTo>
                  <a:lnTo>
                    <a:pt x="2084" y="1188"/>
                  </a:lnTo>
                  <a:lnTo>
                    <a:pt x="2084" y="1198"/>
                  </a:lnTo>
                  <a:lnTo>
                    <a:pt x="2083" y="1209"/>
                  </a:lnTo>
                  <a:lnTo>
                    <a:pt x="2082" y="1220"/>
                  </a:lnTo>
                  <a:lnTo>
                    <a:pt x="2080" y="1231"/>
                  </a:lnTo>
                  <a:lnTo>
                    <a:pt x="2077" y="1240"/>
                  </a:lnTo>
                  <a:lnTo>
                    <a:pt x="2075" y="1251"/>
                  </a:lnTo>
                  <a:lnTo>
                    <a:pt x="2075" y="1260"/>
                  </a:lnTo>
                  <a:lnTo>
                    <a:pt x="2075" y="1271"/>
                  </a:lnTo>
                  <a:lnTo>
                    <a:pt x="2073" y="1271"/>
                  </a:lnTo>
                  <a:lnTo>
                    <a:pt x="2074" y="1277"/>
                  </a:lnTo>
                  <a:lnTo>
                    <a:pt x="2074" y="1282"/>
                  </a:lnTo>
                  <a:lnTo>
                    <a:pt x="2073" y="1288"/>
                  </a:lnTo>
                  <a:lnTo>
                    <a:pt x="2071" y="1294"/>
                  </a:lnTo>
                  <a:lnTo>
                    <a:pt x="2069" y="1300"/>
                  </a:lnTo>
                  <a:lnTo>
                    <a:pt x="2068" y="1306"/>
                  </a:lnTo>
                  <a:lnTo>
                    <a:pt x="2068" y="1312"/>
                  </a:lnTo>
                  <a:lnTo>
                    <a:pt x="2068" y="1318"/>
                  </a:lnTo>
                  <a:lnTo>
                    <a:pt x="2065" y="1322"/>
                  </a:lnTo>
                  <a:lnTo>
                    <a:pt x="2062" y="1327"/>
                  </a:lnTo>
                  <a:lnTo>
                    <a:pt x="2061" y="1332"/>
                  </a:lnTo>
                  <a:lnTo>
                    <a:pt x="2059" y="1337"/>
                  </a:lnTo>
                  <a:lnTo>
                    <a:pt x="2058" y="1346"/>
                  </a:lnTo>
                  <a:lnTo>
                    <a:pt x="2056" y="1357"/>
                  </a:lnTo>
                  <a:lnTo>
                    <a:pt x="2054" y="1368"/>
                  </a:lnTo>
                  <a:lnTo>
                    <a:pt x="2052" y="1377"/>
                  </a:lnTo>
                  <a:lnTo>
                    <a:pt x="2050" y="1382"/>
                  </a:lnTo>
                  <a:lnTo>
                    <a:pt x="2048" y="1387"/>
                  </a:lnTo>
                  <a:lnTo>
                    <a:pt x="2044" y="1390"/>
                  </a:lnTo>
                  <a:lnTo>
                    <a:pt x="2040" y="1395"/>
                  </a:lnTo>
                  <a:lnTo>
                    <a:pt x="2038" y="1400"/>
                  </a:lnTo>
                  <a:lnTo>
                    <a:pt x="2035" y="1406"/>
                  </a:lnTo>
                  <a:lnTo>
                    <a:pt x="2033" y="1411"/>
                  </a:lnTo>
                  <a:lnTo>
                    <a:pt x="2031" y="1417"/>
                  </a:lnTo>
                  <a:lnTo>
                    <a:pt x="2028" y="1421"/>
                  </a:lnTo>
                  <a:lnTo>
                    <a:pt x="2026" y="1426"/>
                  </a:lnTo>
                  <a:lnTo>
                    <a:pt x="2021" y="1430"/>
                  </a:lnTo>
                  <a:lnTo>
                    <a:pt x="2017" y="1431"/>
                  </a:lnTo>
                  <a:lnTo>
                    <a:pt x="2010" y="1445"/>
                  </a:lnTo>
                  <a:lnTo>
                    <a:pt x="2002" y="1458"/>
                  </a:lnTo>
                  <a:lnTo>
                    <a:pt x="1994" y="1470"/>
                  </a:lnTo>
                  <a:lnTo>
                    <a:pt x="1984" y="1481"/>
                  </a:lnTo>
                  <a:lnTo>
                    <a:pt x="1974" y="1491"/>
                  </a:lnTo>
                  <a:lnTo>
                    <a:pt x="1963" y="1499"/>
                  </a:lnTo>
                  <a:lnTo>
                    <a:pt x="1950" y="1507"/>
                  </a:lnTo>
                  <a:lnTo>
                    <a:pt x="1938" y="1515"/>
                  </a:lnTo>
                  <a:lnTo>
                    <a:pt x="1913" y="1526"/>
                  </a:lnTo>
                  <a:lnTo>
                    <a:pt x="1888" y="1536"/>
                  </a:lnTo>
                  <a:lnTo>
                    <a:pt x="1861" y="1546"/>
                  </a:lnTo>
                  <a:lnTo>
                    <a:pt x="1835" y="1554"/>
                  </a:lnTo>
                  <a:lnTo>
                    <a:pt x="1829" y="1551"/>
                  </a:lnTo>
                  <a:lnTo>
                    <a:pt x="1825" y="1551"/>
                  </a:lnTo>
                  <a:lnTo>
                    <a:pt x="1819" y="1551"/>
                  </a:lnTo>
                  <a:lnTo>
                    <a:pt x="1815" y="1553"/>
                  </a:lnTo>
                  <a:lnTo>
                    <a:pt x="1806" y="1556"/>
                  </a:lnTo>
                  <a:lnTo>
                    <a:pt x="1797" y="1562"/>
                  </a:lnTo>
                  <a:lnTo>
                    <a:pt x="1788" y="1568"/>
                  </a:lnTo>
                  <a:lnTo>
                    <a:pt x="1779" y="1574"/>
                  </a:lnTo>
                  <a:lnTo>
                    <a:pt x="1775" y="1577"/>
                  </a:lnTo>
                  <a:lnTo>
                    <a:pt x="1770" y="1578"/>
                  </a:lnTo>
                  <a:lnTo>
                    <a:pt x="1766" y="1579"/>
                  </a:lnTo>
                  <a:lnTo>
                    <a:pt x="1761" y="1580"/>
                  </a:lnTo>
                  <a:lnTo>
                    <a:pt x="1753" y="1583"/>
                  </a:lnTo>
                  <a:lnTo>
                    <a:pt x="1744" y="1585"/>
                  </a:lnTo>
                  <a:lnTo>
                    <a:pt x="1736" y="1586"/>
                  </a:lnTo>
                  <a:lnTo>
                    <a:pt x="1729" y="1586"/>
                  </a:lnTo>
                  <a:lnTo>
                    <a:pt x="1713" y="1586"/>
                  </a:lnTo>
                  <a:lnTo>
                    <a:pt x="1698" y="1585"/>
                  </a:lnTo>
                  <a:lnTo>
                    <a:pt x="1682" y="1585"/>
                  </a:lnTo>
                  <a:lnTo>
                    <a:pt x="1668" y="1586"/>
                  </a:lnTo>
                  <a:lnTo>
                    <a:pt x="1660" y="1588"/>
                  </a:lnTo>
                  <a:lnTo>
                    <a:pt x="1653" y="1591"/>
                  </a:lnTo>
                  <a:lnTo>
                    <a:pt x="1646" y="1596"/>
                  </a:lnTo>
                  <a:lnTo>
                    <a:pt x="1639" y="1602"/>
                  </a:lnTo>
                  <a:lnTo>
                    <a:pt x="1617" y="1606"/>
                  </a:lnTo>
                  <a:lnTo>
                    <a:pt x="1595" y="1611"/>
                  </a:lnTo>
                  <a:lnTo>
                    <a:pt x="1573" y="1617"/>
                  </a:lnTo>
                  <a:lnTo>
                    <a:pt x="1551" y="1622"/>
                  </a:lnTo>
                  <a:lnTo>
                    <a:pt x="1530" y="1628"/>
                  </a:lnTo>
                  <a:lnTo>
                    <a:pt x="1508" y="1634"/>
                  </a:lnTo>
                  <a:lnTo>
                    <a:pt x="1486" y="1640"/>
                  </a:lnTo>
                  <a:lnTo>
                    <a:pt x="1465" y="1645"/>
                  </a:lnTo>
                  <a:lnTo>
                    <a:pt x="1461" y="1643"/>
                  </a:lnTo>
                  <a:lnTo>
                    <a:pt x="1459" y="1643"/>
                  </a:lnTo>
                  <a:lnTo>
                    <a:pt x="1456" y="1643"/>
                  </a:lnTo>
                  <a:lnTo>
                    <a:pt x="1452" y="1643"/>
                  </a:lnTo>
                  <a:lnTo>
                    <a:pt x="1450" y="1645"/>
                  </a:lnTo>
                  <a:lnTo>
                    <a:pt x="1447" y="1646"/>
                  </a:lnTo>
                  <a:lnTo>
                    <a:pt x="1445" y="1648"/>
                  </a:lnTo>
                  <a:lnTo>
                    <a:pt x="1442" y="1651"/>
                  </a:lnTo>
                  <a:lnTo>
                    <a:pt x="1425" y="1656"/>
                  </a:lnTo>
                  <a:lnTo>
                    <a:pt x="1405" y="1661"/>
                  </a:lnTo>
                  <a:lnTo>
                    <a:pt x="1386" y="1665"/>
                  </a:lnTo>
                  <a:lnTo>
                    <a:pt x="1366" y="1668"/>
                  </a:lnTo>
                  <a:lnTo>
                    <a:pt x="1346" y="1672"/>
                  </a:lnTo>
                  <a:lnTo>
                    <a:pt x="1328" y="1677"/>
                  </a:lnTo>
                  <a:lnTo>
                    <a:pt x="1309" y="1680"/>
                  </a:lnTo>
                  <a:lnTo>
                    <a:pt x="1291" y="1686"/>
                  </a:lnTo>
                  <a:lnTo>
                    <a:pt x="1289" y="1688"/>
                  </a:lnTo>
                  <a:lnTo>
                    <a:pt x="1287" y="1686"/>
                  </a:lnTo>
                  <a:lnTo>
                    <a:pt x="1285" y="1686"/>
                  </a:lnTo>
                  <a:lnTo>
                    <a:pt x="1283" y="1686"/>
                  </a:lnTo>
                  <a:lnTo>
                    <a:pt x="1281" y="1686"/>
                  </a:lnTo>
                  <a:lnTo>
                    <a:pt x="1280" y="1688"/>
                  </a:lnTo>
                  <a:lnTo>
                    <a:pt x="1279" y="1689"/>
                  </a:lnTo>
                  <a:lnTo>
                    <a:pt x="1277" y="1691"/>
                  </a:lnTo>
                  <a:lnTo>
                    <a:pt x="1256" y="1692"/>
                  </a:lnTo>
                  <a:lnTo>
                    <a:pt x="1235" y="1697"/>
                  </a:lnTo>
                  <a:lnTo>
                    <a:pt x="1215" y="1702"/>
                  </a:lnTo>
                  <a:lnTo>
                    <a:pt x="1195" y="1709"/>
                  </a:lnTo>
                  <a:lnTo>
                    <a:pt x="1175" y="1715"/>
                  </a:lnTo>
                  <a:lnTo>
                    <a:pt x="1155" y="1722"/>
                  </a:lnTo>
                  <a:lnTo>
                    <a:pt x="1136" y="1727"/>
                  </a:lnTo>
                  <a:lnTo>
                    <a:pt x="1115" y="1730"/>
                  </a:lnTo>
                  <a:lnTo>
                    <a:pt x="1099" y="1734"/>
                  </a:lnTo>
                  <a:lnTo>
                    <a:pt x="1084" y="1738"/>
                  </a:lnTo>
                  <a:lnTo>
                    <a:pt x="1068" y="1742"/>
                  </a:lnTo>
                  <a:lnTo>
                    <a:pt x="1053" y="1746"/>
                  </a:lnTo>
                  <a:lnTo>
                    <a:pt x="1037" y="1750"/>
                  </a:lnTo>
                  <a:lnTo>
                    <a:pt x="1022" y="1753"/>
                  </a:lnTo>
                  <a:lnTo>
                    <a:pt x="1005" y="1757"/>
                  </a:lnTo>
                  <a:lnTo>
                    <a:pt x="990" y="1758"/>
                  </a:lnTo>
                  <a:lnTo>
                    <a:pt x="985" y="1759"/>
                  </a:lnTo>
                  <a:lnTo>
                    <a:pt x="981" y="1760"/>
                  </a:lnTo>
                  <a:lnTo>
                    <a:pt x="976" y="1763"/>
                  </a:lnTo>
                  <a:lnTo>
                    <a:pt x="973" y="1764"/>
                  </a:lnTo>
                  <a:lnTo>
                    <a:pt x="969" y="1765"/>
                  </a:lnTo>
                  <a:lnTo>
                    <a:pt x="964" y="1766"/>
                  </a:lnTo>
                  <a:lnTo>
                    <a:pt x="960" y="1766"/>
                  </a:lnTo>
                  <a:lnTo>
                    <a:pt x="956" y="1767"/>
                  </a:lnTo>
                  <a:lnTo>
                    <a:pt x="930" y="1772"/>
                  </a:lnTo>
                  <a:lnTo>
                    <a:pt x="905" y="1778"/>
                  </a:lnTo>
                  <a:lnTo>
                    <a:pt x="879" y="1784"/>
                  </a:lnTo>
                  <a:lnTo>
                    <a:pt x="854" y="1791"/>
                  </a:lnTo>
                  <a:lnTo>
                    <a:pt x="829" y="1798"/>
                  </a:lnTo>
                  <a:lnTo>
                    <a:pt x="803" y="1806"/>
                  </a:lnTo>
                  <a:lnTo>
                    <a:pt x="779" y="1810"/>
                  </a:lnTo>
                  <a:lnTo>
                    <a:pt x="753" y="1815"/>
                  </a:lnTo>
                  <a:lnTo>
                    <a:pt x="746" y="1820"/>
                  </a:lnTo>
                  <a:lnTo>
                    <a:pt x="737" y="1825"/>
                  </a:lnTo>
                  <a:lnTo>
                    <a:pt x="728" y="1827"/>
                  </a:lnTo>
                  <a:lnTo>
                    <a:pt x="718" y="1830"/>
                  </a:lnTo>
                  <a:lnTo>
                    <a:pt x="708" y="1832"/>
                  </a:lnTo>
                  <a:lnTo>
                    <a:pt x="698" y="1833"/>
                  </a:lnTo>
                  <a:lnTo>
                    <a:pt x="689" y="1835"/>
                  </a:lnTo>
                  <a:lnTo>
                    <a:pt x="681" y="1839"/>
                  </a:lnTo>
                  <a:lnTo>
                    <a:pt x="673" y="1839"/>
                  </a:lnTo>
                  <a:lnTo>
                    <a:pt x="665" y="1839"/>
                  </a:lnTo>
                  <a:lnTo>
                    <a:pt x="657" y="1840"/>
                  </a:lnTo>
                  <a:lnTo>
                    <a:pt x="651" y="1840"/>
                  </a:lnTo>
                  <a:lnTo>
                    <a:pt x="643" y="1839"/>
                  </a:lnTo>
                  <a:lnTo>
                    <a:pt x="636" y="1838"/>
                  </a:lnTo>
                  <a:lnTo>
                    <a:pt x="630" y="1834"/>
                  </a:lnTo>
                  <a:lnTo>
                    <a:pt x="624" y="1830"/>
                  </a:lnTo>
                  <a:lnTo>
                    <a:pt x="623" y="1831"/>
                  </a:lnTo>
                  <a:lnTo>
                    <a:pt x="621" y="1832"/>
                  </a:lnTo>
                  <a:lnTo>
                    <a:pt x="620" y="1832"/>
                  </a:lnTo>
                  <a:lnTo>
                    <a:pt x="619" y="1833"/>
                  </a:lnTo>
                  <a:lnTo>
                    <a:pt x="618" y="1834"/>
                  </a:lnTo>
                  <a:lnTo>
                    <a:pt x="615" y="1835"/>
                  </a:lnTo>
                  <a:lnTo>
                    <a:pt x="614" y="1837"/>
                  </a:lnTo>
                  <a:lnTo>
                    <a:pt x="613" y="1838"/>
                  </a:lnTo>
                  <a:lnTo>
                    <a:pt x="613" y="1841"/>
                  </a:lnTo>
                  <a:lnTo>
                    <a:pt x="611" y="1841"/>
                  </a:lnTo>
                  <a:lnTo>
                    <a:pt x="609" y="1843"/>
                  </a:lnTo>
                  <a:lnTo>
                    <a:pt x="605" y="1844"/>
                  </a:lnTo>
                  <a:lnTo>
                    <a:pt x="603" y="1845"/>
                  </a:lnTo>
                  <a:lnTo>
                    <a:pt x="600" y="1846"/>
                  </a:lnTo>
                  <a:lnTo>
                    <a:pt x="598" y="1849"/>
                  </a:lnTo>
                  <a:lnTo>
                    <a:pt x="594" y="1851"/>
                  </a:lnTo>
                  <a:lnTo>
                    <a:pt x="592" y="1853"/>
                  </a:lnTo>
                  <a:lnTo>
                    <a:pt x="573" y="1856"/>
                  </a:lnTo>
                  <a:lnTo>
                    <a:pt x="555" y="1859"/>
                  </a:lnTo>
                  <a:lnTo>
                    <a:pt x="536" y="1864"/>
                  </a:lnTo>
                  <a:lnTo>
                    <a:pt x="517" y="1869"/>
                  </a:lnTo>
                  <a:lnTo>
                    <a:pt x="497" y="1872"/>
                  </a:lnTo>
                  <a:lnTo>
                    <a:pt x="478" y="1876"/>
                  </a:lnTo>
                  <a:lnTo>
                    <a:pt x="460" y="1878"/>
                  </a:lnTo>
                  <a:lnTo>
                    <a:pt x="441" y="1878"/>
                  </a:lnTo>
                  <a:lnTo>
                    <a:pt x="425" y="1876"/>
                  </a:lnTo>
                  <a:lnTo>
                    <a:pt x="411" y="1872"/>
                  </a:lnTo>
                  <a:lnTo>
                    <a:pt x="398" y="1869"/>
                  </a:lnTo>
                  <a:lnTo>
                    <a:pt x="383" y="1863"/>
                  </a:lnTo>
                  <a:lnTo>
                    <a:pt x="370" y="1857"/>
                  </a:lnTo>
                  <a:lnTo>
                    <a:pt x="357" y="1850"/>
                  </a:lnTo>
                  <a:lnTo>
                    <a:pt x="345" y="1841"/>
                  </a:lnTo>
                  <a:lnTo>
                    <a:pt x="333" y="1832"/>
                  </a:lnTo>
                  <a:lnTo>
                    <a:pt x="328" y="1839"/>
                  </a:lnTo>
                  <a:lnTo>
                    <a:pt x="324" y="1844"/>
                  </a:lnTo>
                  <a:lnTo>
                    <a:pt x="318" y="1849"/>
                  </a:lnTo>
                  <a:lnTo>
                    <a:pt x="312" y="1851"/>
                  </a:lnTo>
                  <a:lnTo>
                    <a:pt x="305" y="1853"/>
                  </a:lnTo>
                  <a:lnTo>
                    <a:pt x="298" y="1855"/>
                  </a:lnTo>
                  <a:lnTo>
                    <a:pt x="292" y="1856"/>
                  </a:lnTo>
                  <a:lnTo>
                    <a:pt x="285" y="1857"/>
                  </a:lnTo>
                  <a:lnTo>
                    <a:pt x="275" y="1855"/>
                  </a:lnTo>
                  <a:lnTo>
                    <a:pt x="265" y="1851"/>
                  </a:lnTo>
                  <a:lnTo>
                    <a:pt x="255" y="1847"/>
                  </a:lnTo>
                  <a:lnTo>
                    <a:pt x="245" y="1843"/>
                  </a:lnTo>
                  <a:lnTo>
                    <a:pt x="237" y="1838"/>
                  </a:lnTo>
                  <a:lnTo>
                    <a:pt x="229" y="1832"/>
                  </a:lnTo>
                  <a:lnTo>
                    <a:pt x="220" y="1825"/>
                  </a:lnTo>
                  <a:lnTo>
                    <a:pt x="212" y="1816"/>
                  </a:lnTo>
                  <a:lnTo>
                    <a:pt x="209" y="1807"/>
                  </a:lnTo>
                  <a:lnTo>
                    <a:pt x="206" y="1796"/>
                  </a:lnTo>
                  <a:lnTo>
                    <a:pt x="203" y="1784"/>
                  </a:lnTo>
                  <a:lnTo>
                    <a:pt x="201" y="1773"/>
                  </a:lnTo>
                  <a:lnTo>
                    <a:pt x="200" y="1761"/>
                  </a:lnTo>
                  <a:lnTo>
                    <a:pt x="200" y="1750"/>
                  </a:lnTo>
                  <a:lnTo>
                    <a:pt x="201" y="1739"/>
                  </a:lnTo>
                  <a:lnTo>
                    <a:pt x="203" y="1727"/>
                  </a:lnTo>
                  <a:lnTo>
                    <a:pt x="199" y="1725"/>
                  </a:lnTo>
                  <a:lnTo>
                    <a:pt x="195" y="1722"/>
                  </a:lnTo>
                  <a:lnTo>
                    <a:pt x="190" y="1717"/>
                  </a:lnTo>
                  <a:lnTo>
                    <a:pt x="186" y="1713"/>
                  </a:lnTo>
                  <a:lnTo>
                    <a:pt x="176" y="1703"/>
                  </a:lnTo>
                  <a:lnTo>
                    <a:pt x="167" y="1692"/>
                  </a:lnTo>
                  <a:lnTo>
                    <a:pt x="163" y="1689"/>
                  </a:lnTo>
                  <a:lnTo>
                    <a:pt x="158" y="1685"/>
                  </a:lnTo>
                  <a:lnTo>
                    <a:pt x="154" y="1683"/>
                  </a:lnTo>
                  <a:lnTo>
                    <a:pt x="149" y="1683"/>
                  </a:lnTo>
                  <a:lnTo>
                    <a:pt x="145" y="1684"/>
                  </a:lnTo>
                  <a:lnTo>
                    <a:pt x="141" y="1686"/>
                  </a:lnTo>
                  <a:lnTo>
                    <a:pt x="136" y="1692"/>
                  </a:lnTo>
                  <a:lnTo>
                    <a:pt x="132" y="1701"/>
                  </a:lnTo>
                  <a:lnTo>
                    <a:pt x="125" y="1704"/>
                  </a:lnTo>
                  <a:lnTo>
                    <a:pt x="118" y="1707"/>
                  </a:lnTo>
                  <a:lnTo>
                    <a:pt x="112" y="1708"/>
                  </a:lnTo>
                  <a:lnTo>
                    <a:pt x="105" y="1709"/>
                  </a:lnTo>
                  <a:lnTo>
                    <a:pt x="99" y="1708"/>
                  </a:lnTo>
                  <a:lnTo>
                    <a:pt x="92" y="1708"/>
                  </a:lnTo>
                  <a:lnTo>
                    <a:pt x="84" y="1707"/>
                  </a:lnTo>
                  <a:lnTo>
                    <a:pt x="77" y="1705"/>
                  </a:lnTo>
                  <a:lnTo>
                    <a:pt x="67" y="1701"/>
                  </a:lnTo>
                  <a:lnTo>
                    <a:pt x="57" y="1695"/>
                  </a:lnTo>
                  <a:lnTo>
                    <a:pt x="47" y="1688"/>
                  </a:lnTo>
                  <a:lnTo>
                    <a:pt x="38" y="1679"/>
                  </a:lnTo>
                  <a:lnTo>
                    <a:pt x="30" y="1671"/>
                  </a:lnTo>
                  <a:lnTo>
                    <a:pt x="25" y="1660"/>
                  </a:lnTo>
                  <a:lnTo>
                    <a:pt x="22" y="1654"/>
                  </a:lnTo>
                  <a:lnTo>
                    <a:pt x="20" y="1648"/>
                  </a:lnTo>
                  <a:lnTo>
                    <a:pt x="19" y="1642"/>
                  </a:lnTo>
                  <a:lnTo>
                    <a:pt x="19" y="1635"/>
                  </a:lnTo>
                  <a:lnTo>
                    <a:pt x="19" y="1628"/>
                  </a:lnTo>
                  <a:lnTo>
                    <a:pt x="19" y="1621"/>
                  </a:lnTo>
                  <a:lnTo>
                    <a:pt x="18" y="1614"/>
                  </a:lnTo>
                  <a:lnTo>
                    <a:pt x="18" y="1606"/>
                  </a:lnTo>
                  <a:lnTo>
                    <a:pt x="18" y="1599"/>
                  </a:lnTo>
                  <a:lnTo>
                    <a:pt x="19" y="1592"/>
                  </a:lnTo>
                  <a:lnTo>
                    <a:pt x="21" y="1585"/>
                  </a:lnTo>
                  <a:lnTo>
                    <a:pt x="24" y="1579"/>
                  </a:lnTo>
                  <a:lnTo>
                    <a:pt x="21" y="1573"/>
                  </a:lnTo>
                  <a:lnTo>
                    <a:pt x="18" y="1568"/>
                  </a:lnTo>
                  <a:lnTo>
                    <a:pt x="15" y="1563"/>
                  </a:lnTo>
                  <a:lnTo>
                    <a:pt x="10" y="1560"/>
                  </a:lnTo>
                  <a:lnTo>
                    <a:pt x="7" y="1555"/>
                  </a:lnTo>
                  <a:lnTo>
                    <a:pt x="5" y="1550"/>
                  </a:lnTo>
                  <a:lnTo>
                    <a:pt x="3" y="1544"/>
                  </a:lnTo>
                  <a:lnTo>
                    <a:pt x="3" y="1538"/>
                  </a:lnTo>
                  <a:lnTo>
                    <a:pt x="1" y="1532"/>
                  </a:lnTo>
                  <a:lnTo>
                    <a:pt x="3" y="1525"/>
                  </a:lnTo>
                  <a:lnTo>
                    <a:pt x="4" y="1519"/>
                  </a:lnTo>
                  <a:lnTo>
                    <a:pt x="5" y="1512"/>
                  </a:lnTo>
                  <a:lnTo>
                    <a:pt x="6" y="1506"/>
                  </a:lnTo>
                  <a:lnTo>
                    <a:pt x="6" y="1499"/>
                  </a:lnTo>
                  <a:lnTo>
                    <a:pt x="5" y="1493"/>
                  </a:lnTo>
                  <a:lnTo>
                    <a:pt x="0" y="1487"/>
                  </a:lnTo>
                  <a:lnTo>
                    <a:pt x="3" y="1464"/>
                  </a:lnTo>
                  <a:lnTo>
                    <a:pt x="4" y="1442"/>
                  </a:lnTo>
                  <a:lnTo>
                    <a:pt x="4" y="1419"/>
                  </a:lnTo>
                  <a:lnTo>
                    <a:pt x="5" y="1396"/>
                  </a:lnTo>
                  <a:lnTo>
                    <a:pt x="6" y="1374"/>
                  </a:lnTo>
                  <a:lnTo>
                    <a:pt x="7" y="1351"/>
                  </a:lnTo>
                  <a:lnTo>
                    <a:pt x="8" y="1330"/>
                  </a:lnTo>
                  <a:lnTo>
                    <a:pt x="10" y="1308"/>
                  </a:lnTo>
                  <a:lnTo>
                    <a:pt x="8" y="1296"/>
                  </a:lnTo>
                  <a:lnTo>
                    <a:pt x="7" y="1284"/>
                  </a:lnTo>
                  <a:lnTo>
                    <a:pt x="6" y="1271"/>
                  </a:lnTo>
                  <a:lnTo>
                    <a:pt x="5" y="1259"/>
                  </a:lnTo>
                  <a:lnTo>
                    <a:pt x="5" y="1246"/>
                  </a:lnTo>
                  <a:lnTo>
                    <a:pt x="5" y="1234"/>
                  </a:lnTo>
                  <a:lnTo>
                    <a:pt x="6" y="1221"/>
                  </a:lnTo>
                  <a:lnTo>
                    <a:pt x="8" y="1210"/>
                  </a:lnTo>
                  <a:lnTo>
                    <a:pt x="7" y="1165"/>
                  </a:lnTo>
                  <a:lnTo>
                    <a:pt x="8" y="1120"/>
                  </a:lnTo>
                  <a:lnTo>
                    <a:pt x="10" y="1074"/>
                  </a:lnTo>
                  <a:lnTo>
                    <a:pt x="14" y="1029"/>
                  </a:lnTo>
                  <a:lnTo>
                    <a:pt x="16" y="982"/>
                  </a:lnTo>
                  <a:lnTo>
                    <a:pt x="18" y="937"/>
                  </a:lnTo>
                  <a:lnTo>
                    <a:pt x="19" y="893"/>
                  </a:lnTo>
                  <a:lnTo>
                    <a:pt x="19" y="848"/>
                  </a:lnTo>
                  <a:lnTo>
                    <a:pt x="21" y="822"/>
                  </a:lnTo>
                  <a:lnTo>
                    <a:pt x="22" y="796"/>
                  </a:lnTo>
                  <a:lnTo>
                    <a:pt x="25" y="771"/>
                  </a:lnTo>
                  <a:lnTo>
                    <a:pt x="25" y="745"/>
                  </a:lnTo>
                  <a:lnTo>
                    <a:pt x="26" y="720"/>
                  </a:lnTo>
                  <a:lnTo>
                    <a:pt x="26" y="694"/>
                  </a:lnTo>
                  <a:lnTo>
                    <a:pt x="26" y="667"/>
                  </a:lnTo>
                  <a:lnTo>
                    <a:pt x="26" y="640"/>
                  </a:lnTo>
                  <a:lnTo>
                    <a:pt x="28" y="618"/>
                  </a:lnTo>
                  <a:lnTo>
                    <a:pt x="30" y="597"/>
                  </a:lnTo>
                  <a:lnTo>
                    <a:pt x="33" y="575"/>
                  </a:lnTo>
                  <a:lnTo>
                    <a:pt x="38" y="555"/>
                  </a:lnTo>
                  <a:lnTo>
                    <a:pt x="44" y="535"/>
                  </a:lnTo>
                  <a:lnTo>
                    <a:pt x="51" y="516"/>
                  </a:lnTo>
                  <a:lnTo>
                    <a:pt x="56" y="506"/>
                  </a:lnTo>
                  <a:lnTo>
                    <a:pt x="61" y="497"/>
                  </a:lnTo>
                  <a:lnTo>
                    <a:pt x="67" y="488"/>
                  </a:lnTo>
                  <a:lnTo>
                    <a:pt x="73" y="480"/>
                  </a:lnTo>
                  <a:lnTo>
                    <a:pt x="83" y="465"/>
                  </a:lnTo>
                  <a:lnTo>
                    <a:pt x="95" y="448"/>
                  </a:lnTo>
                  <a:lnTo>
                    <a:pt x="107" y="434"/>
                  </a:lnTo>
                  <a:lnTo>
                    <a:pt x="121" y="418"/>
                  </a:lnTo>
                  <a:lnTo>
                    <a:pt x="135" y="405"/>
                  </a:lnTo>
                  <a:lnTo>
                    <a:pt x="149" y="393"/>
                  </a:lnTo>
                  <a:lnTo>
                    <a:pt x="165" y="382"/>
                  </a:lnTo>
                  <a:lnTo>
                    <a:pt x="181" y="373"/>
                  </a:lnTo>
                  <a:lnTo>
                    <a:pt x="194" y="364"/>
                  </a:lnTo>
                  <a:lnTo>
                    <a:pt x="207" y="357"/>
                  </a:lnTo>
                  <a:lnTo>
                    <a:pt x="220" y="350"/>
                  </a:lnTo>
                  <a:lnTo>
                    <a:pt x="233" y="344"/>
                  </a:lnTo>
                  <a:lnTo>
                    <a:pt x="248" y="338"/>
                  </a:lnTo>
                  <a:lnTo>
                    <a:pt x="261" y="332"/>
                  </a:lnTo>
                  <a:lnTo>
                    <a:pt x="275" y="326"/>
                  </a:lnTo>
                  <a:lnTo>
                    <a:pt x="289" y="320"/>
                  </a:lnTo>
                  <a:lnTo>
                    <a:pt x="292" y="311"/>
                  </a:lnTo>
                  <a:lnTo>
                    <a:pt x="296" y="303"/>
                  </a:lnTo>
                  <a:lnTo>
                    <a:pt x="302" y="297"/>
                  </a:lnTo>
                  <a:lnTo>
                    <a:pt x="308" y="293"/>
                  </a:lnTo>
                  <a:lnTo>
                    <a:pt x="316" y="289"/>
                  </a:lnTo>
                  <a:lnTo>
                    <a:pt x="325" y="284"/>
                  </a:lnTo>
                  <a:lnTo>
                    <a:pt x="333" y="282"/>
                  </a:lnTo>
                  <a:lnTo>
                    <a:pt x="339" y="278"/>
                  </a:lnTo>
                  <a:lnTo>
                    <a:pt x="346" y="277"/>
                  </a:lnTo>
                  <a:lnTo>
                    <a:pt x="353" y="278"/>
                  </a:lnTo>
                  <a:lnTo>
                    <a:pt x="359" y="280"/>
                  </a:lnTo>
                  <a:lnTo>
                    <a:pt x="365" y="281"/>
                  </a:lnTo>
                  <a:lnTo>
                    <a:pt x="370" y="281"/>
                  </a:lnTo>
                  <a:lnTo>
                    <a:pt x="376" y="278"/>
                  </a:lnTo>
                  <a:lnTo>
                    <a:pt x="378" y="276"/>
                  </a:lnTo>
                  <a:lnTo>
                    <a:pt x="379" y="274"/>
                  </a:lnTo>
                  <a:lnTo>
                    <a:pt x="381" y="270"/>
                  </a:lnTo>
                  <a:lnTo>
                    <a:pt x="382" y="266"/>
                  </a:lnTo>
                  <a:lnTo>
                    <a:pt x="391" y="260"/>
                  </a:lnTo>
                  <a:lnTo>
                    <a:pt x="400" y="256"/>
                  </a:lnTo>
                  <a:lnTo>
                    <a:pt x="409" y="251"/>
                  </a:lnTo>
                  <a:lnTo>
                    <a:pt x="418" y="246"/>
                  </a:lnTo>
                  <a:lnTo>
                    <a:pt x="428" y="243"/>
                  </a:lnTo>
                  <a:lnTo>
                    <a:pt x="438" y="239"/>
                  </a:lnTo>
                  <a:lnTo>
                    <a:pt x="448" y="238"/>
                  </a:lnTo>
                  <a:lnTo>
                    <a:pt x="457" y="235"/>
                  </a:lnTo>
                  <a:lnTo>
                    <a:pt x="465" y="234"/>
                  </a:lnTo>
                  <a:lnTo>
                    <a:pt x="474" y="235"/>
                  </a:lnTo>
                  <a:lnTo>
                    <a:pt x="483" y="237"/>
                  </a:lnTo>
                  <a:lnTo>
                    <a:pt x="492" y="238"/>
                  </a:lnTo>
                  <a:lnTo>
                    <a:pt x="501" y="238"/>
                  </a:lnTo>
                  <a:lnTo>
                    <a:pt x="509" y="237"/>
                  </a:lnTo>
                  <a:lnTo>
                    <a:pt x="514" y="235"/>
                  </a:lnTo>
                  <a:lnTo>
                    <a:pt x="518" y="234"/>
                  </a:lnTo>
                  <a:lnTo>
                    <a:pt x="522" y="232"/>
                  </a:lnTo>
                  <a:lnTo>
                    <a:pt x="525" y="228"/>
                  </a:lnTo>
                  <a:lnTo>
                    <a:pt x="547" y="229"/>
                  </a:lnTo>
                  <a:lnTo>
                    <a:pt x="567" y="229"/>
                  </a:lnTo>
                  <a:lnTo>
                    <a:pt x="588" y="227"/>
                  </a:lnTo>
                  <a:lnTo>
                    <a:pt x="608" y="225"/>
                  </a:lnTo>
                  <a:lnTo>
                    <a:pt x="628" y="220"/>
                  </a:lnTo>
                  <a:lnTo>
                    <a:pt x="647" y="215"/>
                  </a:lnTo>
                  <a:lnTo>
                    <a:pt x="667" y="210"/>
                  </a:lnTo>
                  <a:lnTo>
                    <a:pt x="687" y="206"/>
                  </a:lnTo>
                  <a:lnTo>
                    <a:pt x="703" y="198"/>
                  </a:lnTo>
                  <a:lnTo>
                    <a:pt x="718" y="195"/>
                  </a:lnTo>
                  <a:lnTo>
                    <a:pt x="735" y="191"/>
                  </a:lnTo>
                  <a:lnTo>
                    <a:pt x="750" y="188"/>
                  </a:lnTo>
                  <a:lnTo>
                    <a:pt x="766" y="185"/>
                  </a:lnTo>
                  <a:lnTo>
                    <a:pt x="781" y="182"/>
                  </a:lnTo>
                  <a:lnTo>
                    <a:pt x="798" y="178"/>
                  </a:lnTo>
                  <a:lnTo>
                    <a:pt x="813" y="172"/>
                  </a:lnTo>
                  <a:lnTo>
                    <a:pt x="816" y="164"/>
                  </a:lnTo>
                  <a:lnTo>
                    <a:pt x="817" y="154"/>
                  </a:lnTo>
                  <a:lnTo>
                    <a:pt x="819" y="145"/>
                  </a:lnTo>
                  <a:lnTo>
                    <a:pt x="819" y="135"/>
                  </a:lnTo>
                  <a:lnTo>
                    <a:pt x="820" y="126"/>
                  </a:lnTo>
                  <a:lnTo>
                    <a:pt x="821" y="116"/>
                  </a:lnTo>
                  <a:lnTo>
                    <a:pt x="824" y="107"/>
                  </a:lnTo>
                  <a:lnTo>
                    <a:pt x="829" y="98"/>
                  </a:lnTo>
                  <a:lnTo>
                    <a:pt x="830" y="90"/>
                  </a:lnTo>
                  <a:lnTo>
                    <a:pt x="832" y="83"/>
                  </a:lnTo>
                  <a:lnTo>
                    <a:pt x="835" y="76"/>
                  </a:lnTo>
                  <a:lnTo>
                    <a:pt x="838" y="70"/>
                  </a:lnTo>
                  <a:lnTo>
                    <a:pt x="843" y="65"/>
                  </a:lnTo>
                  <a:lnTo>
                    <a:pt x="848" y="61"/>
                  </a:lnTo>
                  <a:lnTo>
                    <a:pt x="854" y="58"/>
                  </a:lnTo>
                  <a:lnTo>
                    <a:pt x="861" y="54"/>
                  </a:lnTo>
                  <a:lnTo>
                    <a:pt x="874" y="49"/>
                  </a:lnTo>
                  <a:lnTo>
                    <a:pt x="888" y="45"/>
                  </a:lnTo>
                  <a:lnTo>
                    <a:pt x="901" y="40"/>
                  </a:lnTo>
                  <a:lnTo>
                    <a:pt x="914" y="34"/>
                  </a:lnTo>
                  <a:lnTo>
                    <a:pt x="932" y="27"/>
                  </a:lnTo>
                  <a:lnTo>
                    <a:pt x="953" y="23"/>
                  </a:lnTo>
                  <a:lnTo>
                    <a:pt x="974" y="19"/>
                  </a:lnTo>
                  <a:lnTo>
                    <a:pt x="996" y="17"/>
                  </a:lnTo>
                  <a:lnTo>
                    <a:pt x="1017" y="15"/>
                  </a:lnTo>
                  <a:lnTo>
                    <a:pt x="1039" y="14"/>
                  </a:lnTo>
                  <a:lnTo>
                    <a:pt x="1060" y="11"/>
                  </a:lnTo>
                  <a:lnTo>
                    <a:pt x="1079" y="8"/>
                  </a:lnTo>
                  <a:lnTo>
                    <a:pt x="1089" y="8"/>
                  </a:lnTo>
                  <a:lnTo>
                    <a:pt x="1099" y="8"/>
                  </a:lnTo>
                  <a:lnTo>
                    <a:pt x="1109" y="6"/>
                  </a:lnTo>
                  <a:lnTo>
                    <a:pt x="1118" y="5"/>
                  </a:lnTo>
                  <a:lnTo>
                    <a:pt x="1128" y="4"/>
                  </a:lnTo>
                  <a:lnTo>
                    <a:pt x="1138" y="3"/>
                  </a:lnTo>
                  <a:lnTo>
                    <a:pt x="1148" y="2"/>
                  </a:lnTo>
                  <a:lnTo>
                    <a:pt x="1158" y="3"/>
                  </a:lnTo>
                  <a:lnTo>
                    <a:pt x="1159" y="2"/>
                  </a:lnTo>
                  <a:lnTo>
                    <a:pt x="1161" y="0"/>
                  </a:lnTo>
                  <a:lnTo>
                    <a:pt x="1163" y="0"/>
                  </a:lnTo>
                  <a:lnTo>
                    <a:pt x="1165" y="2"/>
                  </a:lnTo>
                  <a:lnTo>
                    <a:pt x="1168" y="2"/>
                  </a:lnTo>
                  <a:lnTo>
                    <a:pt x="1170" y="3"/>
                  </a:lnTo>
                  <a:lnTo>
                    <a:pt x="1173" y="3"/>
                  </a:lnTo>
                  <a:lnTo>
                    <a:pt x="1175" y="3"/>
                  </a:lnTo>
                  <a:lnTo>
                    <a:pt x="1182" y="3"/>
                  </a:lnTo>
                  <a:lnTo>
                    <a:pt x="1191" y="3"/>
                  </a:lnTo>
                  <a:lnTo>
                    <a:pt x="1198" y="3"/>
                  </a:lnTo>
                  <a:lnTo>
                    <a:pt x="1207" y="3"/>
                  </a:lnTo>
                  <a:lnTo>
                    <a:pt x="1215" y="3"/>
                  </a:lnTo>
                  <a:lnTo>
                    <a:pt x="1224" y="4"/>
                  </a:lnTo>
                  <a:lnTo>
                    <a:pt x="1232" y="4"/>
                  </a:lnTo>
                  <a:lnTo>
                    <a:pt x="1238" y="5"/>
                  </a:lnTo>
                  <a:close/>
                  <a:moveTo>
                    <a:pt x="1214" y="98"/>
                  </a:moveTo>
                  <a:lnTo>
                    <a:pt x="1216" y="99"/>
                  </a:lnTo>
                  <a:lnTo>
                    <a:pt x="1217" y="99"/>
                  </a:lnTo>
                  <a:lnTo>
                    <a:pt x="1217" y="101"/>
                  </a:lnTo>
                  <a:lnTo>
                    <a:pt x="1216" y="102"/>
                  </a:lnTo>
                  <a:lnTo>
                    <a:pt x="1212" y="103"/>
                  </a:lnTo>
                  <a:lnTo>
                    <a:pt x="1205" y="104"/>
                  </a:lnTo>
                  <a:lnTo>
                    <a:pt x="1197" y="105"/>
                  </a:lnTo>
                  <a:lnTo>
                    <a:pt x="1189" y="105"/>
                  </a:lnTo>
                  <a:lnTo>
                    <a:pt x="1181" y="107"/>
                  </a:lnTo>
                  <a:lnTo>
                    <a:pt x="1175" y="108"/>
                  </a:lnTo>
                  <a:lnTo>
                    <a:pt x="1163" y="110"/>
                  </a:lnTo>
                  <a:lnTo>
                    <a:pt x="1151" y="113"/>
                  </a:lnTo>
                  <a:lnTo>
                    <a:pt x="1139" y="115"/>
                  </a:lnTo>
                  <a:lnTo>
                    <a:pt x="1126" y="116"/>
                  </a:lnTo>
                  <a:lnTo>
                    <a:pt x="1113" y="119"/>
                  </a:lnTo>
                  <a:lnTo>
                    <a:pt x="1100" y="121"/>
                  </a:lnTo>
                  <a:lnTo>
                    <a:pt x="1088" y="122"/>
                  </a:lnTo>
                  <a:lnTo>
                    <a:pt x="1076" y="126"/>
                  </a:lnTo>
                  <a:lnTo>
                    <a:pt x="1069" y="127"/>
                  </a:lnTo>
                  <a:lnTo>
                    <a:pt x="1063" y="127"/>
                  </a:lnTo>
                  <a:lnTo>
                    <a:pt x="1056" y="128"/>
                  </a:lnTo>
                  <a:lnTo>
                    <a:pt x="1049" y="128"/>
                  </a:lnTo>
                  <a:lnTo>
                    <a:pt x="1043" y="128"/>
                  </a:lnTo>
                  <a:lnTo>
                    <a:pt x="1036" y="129"/>
                  </a:lnTo>
                  <a:lnTo>
                    <a:pt x="1029" y="129"/>
                  </a:lnTo>
                  <a:lnTo>
                    <a:pt x="1023" y="132"/>
                  </a:lnTo>
                  <a:lnTo>
                    <a:pt x="1006" y="134"/>
                  </a:lnTo>
                  <a:lnTo>
                    <a:pt x="991" y="136"/>
                  </a:lnTo>
                  <a:lnTo>
                    <a:pt x="974" y="139"/>
                  </a:lnTo>
                  <a:lnTo>
                    <a:pt x="959" y="141"/>
                  </a:lnTo>
                  <a:lnTo>
                    <a:pt x="943" y="144"/>
                  </a:lnTo>
                  <a:lnTo>
                    <a:pt x="928" y="146"/>
                  </a:lnTo>
                  <a:lnTo>
                    <a:pt x="911" y="150"/>
                  </a:lnTo>
                  <a:lnTo>
                    <a:pt x="896" y="154"/>
                  </a:lnTo>
                  <a:lnTo>
                    <a:pt x="897" y="148"/>
                  </a:lnTo>
                  <a:lnTo>
                    <a:pt x="898" y="144"/>
                  </a:lnTo>
                  <a:lnTo>
                    <a:pt x="900" y="139"/>
                  </a:lnTo>
                  <a:lnTo>
                    <a:pt x="903" y="134"/>
                  </a:lnTo>
                  <a:lnTo>
                    <a:pt x="910" y="128"/>
                  </a:lnTo>
                  <a:lnTo>
                    <a:pt x="919" y="123"/>
                  </a:lnTo>
                  <a:lnTo>
                    <a:pt x="929" y="119"/>
                  </a:lnTo>
                  <a:lnTo>
                    <a:pt x="940" y="116"/>
                  </a:lnTo>
                  <a:lnTo>
                    <a:pt x="950" y="113"/>
                  </a:lnTo>
                  <a:lnTo>
                    <a:pt x="960" y="110"/>
                  </a:lnTo>
                  <a:lnTo>
                    <a:pt x="964" y="108"/>
                  </a:lnTo>
                  <a:lnTo>
                    <a:pt x="970" y="107"/>
                  </a:lnTo>
                  <a:lnTo>
                    <a:pt x="975" y="105"/>
                  </a:lnTo>
                  <a:lnTo>
                    <a:pt x="981" y="104"/>
                  </a:lnTo>
                  <a:lnTo>
                    <a:pt x="986" y="103"/>
                  </a:lnTo>
                  <a:lnTo>
                    <a:pt x="992" y="102"/>
                  </a:lnTo>
                  <a:lnTo>
                    <a:pt x="997" y="102"/>
                  </a:lnTo>
                  <a:lnTo>
                    <a:pt x="1003" y="102"/>
                  </a:lnTo>
                  <a:lnTo>
                    <a:pt x="1016" y="98"/>
                  </a:lnTo>
                  <a:lnTo>
                    <a:pt x="1031" y="95"/>
                  </a:lnTo>
                  <a:lnTo>
                    <a:pt x="1044" y="92"/>
                  </a:lnTo>
                  <a:lnTo>
                    <a:pt x="1058" y="90"/>
                  </a:lnTo>
                  <a:lnTo>
                    <a:pt x="1073" y="87"/>
                  </a:lnTo>
                  <a:lnTo>
                    <a:pt x="1087" y="86"/>
                  </a:lnTo>
                  <a:lnTo>
                    <a:pt x="1101" y="84"/>
                  </a:lnTo>
                  <a:lnTo>
                    <a:pt x="1115" y="82"/>
                  </a:lnTo>
                  <a:lnTo>
                    <a:pt x="1127" y="84"/>
                  </a:lnTo>
                  <a:lnTo>
                    <a:pt x="1140" y="85"/>
                  </a:lnTo>
                  <a:lnTo>
                    <a:pt x="1152" y="85"/>
                  </a:lnTo>
                  <a:lnTo>
                    <a:pt x="1164" y="84"/>
                  </a:lnTo>
                  <a:lnTo>
                    <a:pt x="1176" y="85"/>
                  </a:lnTo>
                  <a:lnTo>
                    <a:pt x="1189" y="86"/>
                  </a:lnTo>
                  <a:lnTo>
                    <a:pt x="1194" y="87"/>
                  </a:lnTo>
                  <a:lnTo>
                    <a:pt x="1200" y="90"/>
                  </a:lnTo>
                  <a:lnTo>
                    <a:pt x="1205" y="93"/>
                  </a:lnTo>
                  <a:lnTo>
                    <a:pt x="1209" y="96"/>
                  </a:lnTo>
                  <a:lnTo>
                    <a:pt x="1214"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47" name="Freeform 99">
              <a:extLst>
                <a:ext uri="{FF2B5EF4-FFF2-40B4-BE49-F238E27FC236}">
                  <a16:creationId xmlns:a16="http://schemas.microsoft.com/office/drawing/2014/main" id="{D3EDA2BC-C54B-78BE-E74B-9CF1C91D85CB}"/>
                </a:ext>
              </a:extLst>
            </p:cNvPr>
            <p:cNvSpPr>
              <a:spLocks/>
            </p:cNvSpPr>
            <p:nvPr/>
          </p:nvSpPr>
          <p:spPr bwMode="auto">
            <a:xfrm>
              <a:off x="4208" y="3843"/>
              <a:ext cx="97" cy="47"/>
            </a:xfrm>
            <a:custGeom>
              <a:avLst/>
              <a:gdLst>
                <a:gd name="T0" fmla="*/ 472 w 580"/>
                <a:gd name="T1" fmla="*/ 4 h 283"/>
                <a:gd name="T2" fmla="*/ 471 w 580"/>
                <a:gd name="T3" fmla="*/ 5 h 283"/>
                <a:gd name="T4" fmla="*/ 491 w 580"/>
                <a:gd name="T5" fmla="*/ 17 h 283"/>
                <a:gd name="T6" fmla="*/ 511 w 580"/>
                <a:gd name="T7" fmla="*/ 40 h 283"/>
                <a:gd name="T8" fmla="*/ 528 w 580"/>
                <a:gd name="T9" fmla="*/ 93 h 283"/>
                <a:gd name="T10" fmla="*/ 545 w 580"/>
                <a:gd name="T11" fmla="*/ 132 h 283"/>
                <a:gd name="T12" fmla="*/ 574 w 580"/>
                <a:gd name="T13" fmla="*/ 157 h 283"/>
                <a:gd name="T14" fmla="*/ 578 w 580"/>
                <a:gd name="T15" fmla="*/ 180 h 283"/>
                <a:gd name="T16" fmla="*/ 560 w 580"/>
                <a:gd name="T17" fmla="*/ 188 h 283"/>
                <a:gd name="T18" fmla="*/ 533 w 580"/>
                <a:gd name="T19" fmla="*/ 193 h 283"/>
                <a:gd name="T20" fmla="*/ 501 w 580"/>
                <a:gd name="T21" fmla="*/ 194 h 283"/>
                <a:gd name="T22" fmla="*/ 480 w 580"/>
                <a:gd name="T23" fmla="*/ 199 h 283"/>
                <a:gd name="T24" fmla="*/ 462 w 580"/>
                <a:gd name="T25" fmla="*/ 199 h 283"/>
                <a:gd name="T26" fmla="*/ 461 w 580"/>
                <a:gd name="T27" fmla="*/ 182 h 283"/>
                <a:gd name="T28" fmla="*/ 473 w 580"/>
                <a:gd name="T29" fmla="*/ 163 h 283"/>
                <a:gd name="T30" fmla="*/ 476 w 580"/>
                <a:gd name="T31" fmla="*/ 133 h 283"/>
                <a:gd name="T32" fmla="*/ 471 w 580"/>
                <a:gd name="T33" fmla="*/ 101 h 283"/>
                <a:gd name="T34" fmla="*/ 464 w 580"/>
                <a:gd name="T35" fmla="*/ 88 h 283"/>
                <a:gd name="T36" fmla="*/ 451 w 580"/>
                <a:gd name="T37" fmla="*/ 72 h 283"/>
                <a:gd name="T38" fmla="*/ 433 w 580"/>
                <a:gd name="T39" fmla="*/ 65 h 283"/>
                <a:gd name="T40" fmla="*/ 419 w 580"/>
                <a:gd name="T41" fmla="*/ 57 h 283"/>
                <a:gd name="T42" fmla="*/ 402 w 580"/>
                <a:gd name="T43" fmla="*/ 58 h 283"/>
                <a:gd name="T44" fmla="*/ 391 w 580"/>
                <a:gd name="T45" fmla="*/ 58 h 283"/>
                <a:gd name="T46" fmla="*/ 380 w 580"/>
                <a:gd name="T47" fmla="*/ 54 h 283"/>
                <a:gd name="T48" fmla="*/ 293 w 580"/>
                <a:gd name="T49" fmla="*/ 60 h 283"/>
                <a:gd name="T50" fmla="*/ 269 w 580"/>
                <a:gd name="T51" fmla="*/ 65 h 283"/>
                <a:gd name="T52" fmla="*/ 226 w 580"/>
                <a:gd name="T53" fmla="*/ 73 h 283"/>
                <a:gd name="T54" fmla="*/ 177 w 580"/>
                <a:gd name="T55" fmla="*/ 88 h 283"/>
                <a:gd name="T56" fmla="*/ 146 w 580"/>
                <a:gd name="T57" fmla="*/ 97 h 283"/>
                <a:gd name="T58" fmla="*/ 124 w 580"/>
                <a:gd name="T59" fmla="*/ 109 h 283"/>
                <a:gd name="T60" fmla="*/ 113 w 580"/>
                <a:gd name="T61" fmla="*/ 143 h 283"/>
                <a:gd name="T62" fmla="*/ 112 w 580"/>
                <a:gd name="T63" fmla="*/ 181 h 283"/>
                <a:gd name="T64" fmla="*/ 112 w 580"/>
                <a:gd name="T65" fmla="*/ 205 h 283"/>
                <a:gd name="T66" fmla="*/ 118 w 580"/>
                <a:gd name="T67" fmla="*/ 225 h 283"/>
                <a:gd name="T68" fmla="*/ 136 w 580"/>
                <a:gd name="T69" fmla="*/ 232 h 283"/>
                <a:gd name="T70" fmla="*/ 152 w 580"/>
                <a:gd name="T71" fmla="*/ 243 h 283"/>
                <a:gd name="T72" fmla="*/ 135 w 580"/>
                <a:gd name="T73" fmla="*/ 266 h 283"/>
                <a:gd name="T74" fmla="*/ 98 w 580"/>
                <a:gd name="T75" fmla="*/ 275 h 283"/>
                <a:gd name="T76" fmla="*/ 61 w 580"/>
                <a:gd name="T77" fmla="*/ 280 h 283"/>
                <a:gd name="T78" fmla="*/ 24 w 580"/>
                <a:gd name="T79" fmla="*/ 283 h 283"/>
                <a:gd name="T80" fmla="*/ 0 w 580"/>
                <a:gd name="T81" fmla="*/ 270 h 283"/>
                <a:gd name="T82" fmla="*/ 13 w 580"/>
                <a:gd name="T83" fmla="*/ 254 h 283"/>
                <a:gd name="T84" fmla="*/ 41 w 580"/>
                <a:gd name="T85" fmla="*/ 224 h 283"/>
                <a:gd name="T86" fmla="*/ 58 w 580"/>
                <a:gd name="T87" fmla="*/ 202 h 283"/>
                <a:gd name="T88" fmla="*/ 62 w 580"/>
                <a:gd name="T89" fmla="*/ 165 h 283"/>
                <a:gd name="T90" fmla="*/ 67 w 580"/>
                <a:gd name="T91" fmla="*/ 121 h 283"/>
                <a:gd name="T92" fmla="*/ 78 w 580"/>
                <a:gd name="T93" fmla="*/ 76 h 283"/>
                <a:gd name="T94" fmla="*/ 109 w 580"/>
                <a:gd name="T95" fmla="*/ 51 h 283"/>
                <a:gd name="T96" fmla="*/ 146 w 580"/>
                <a:gd name="T97" fmla="*/ 35 h 283"/>
                <a:gd name="T98" fmla="*/ 269 w 580"/>
                <a:gd name="T99" fmla="*/ 13 h 283"/>
                <a:gd name="T100" fmla="*/ 422 w 580"/>
                <a:gd name="T101"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0" h="283">
                  <a:moveTo>
                    <a:pt x="473" y="2"/>
                  </a:moveTo>
                  <a:lnTo>
                    <a:pt x="473" y="3"/>
                  </a:lnTo>
                  <a:lnTo>
                    <a:pt x="473" y="4"/>
                  </a:lnTo>
                  <a:lnTo>
                    <a:pt x="472" y="4"/>
                  </a:lnTo>
                  <a:lnTo>
                    <a:pt x="472" y="4"/>
                  </a:lnTo>
                  <a:lnTo>
                    <a:pt x="472" y="5"/>
                  </a:lnTo>
                  <a:lnTo>
                    <a:pt x="471" y="5"/>
                  </a:lnTo>
                  <a:lnTo>
                    <a:pt x="471" y="5"/>
                  </a:lnTo>
                  <a:lnTo>
                    <a:pt x="471" y="7"/>
                  </a:lnTo>
                  <a:lnTo>
                    <a:pt x="478" y="9"/>
                  </a:lnTo>
                  <a:lnTo>
                    <a:pt x="484" y="14"/>
                  </a:lnTo>
                  <a:lnTo>
                    <a:pt x="491" y="17"/>
                  </a:lnTo>
                  <a:lnTo>
                    <a:pt x="496" y="22"/>
                  </a:lnTo>
                  <a:lnTo>
                    <a:pt x="502" y="28"/>
                  </a:lnTo>
                  <a:lnTo>
                    <a:pt x="506" y="34"/>
                  </a:lnTo>
                  <a:lnTo>
                    <a:pt x="511" y="40"/>
                  </a:lnTo>
                  <a:lnTo>
                    <a:pt x="514" y="47"/>
                  </a:lnTo>
                  <a:lnTo>
                    <a:pt x="521" y="62"/>
                  </a:lnTo>
                  <a:lnTo>
                    <a:pt x="525" y="77"/>
                  </a:lnTo>
                  <a:lnTo>
                    <a:pt x="528" y="93"/>
                  </a:lnTo>
                  <a:lnTo>
                    <a:pt x="531" y="107"/>
                  </a:lnTo>
                  <a:lnTo>
                    <a:pt x="534" y="116"/>
                  </a:lnTo>
                  <a:lnTo>
                    <a:pt x="539" y="125"/>
                  </a:lnTo>
                  <a:lnTo>
                    <a:pt x="545" y="132"/>
                  </a:lnTo>
                  <a:lnTo>
                    <a:pt x="552" y="139"/>
                  </a:lnTo>
                  <a:lnTo>
                    <a:pt x="559" y="145"/>
                  </a:lnTo>
                  <a:lnTo>
                    <a:pt x="567" y="151"/>
                  </a:lnTo>
                  <a:lnTo>
                    <a:pt x="574" y="157"/>
                  </a:lnTo>
                  <a:lnTo>
                    <a:pt x="580" y="163"/>
                  </a:lnTo>
                  <a:lnTo>
                    <a:pt x="580" y="169"/>
                  </a:lnTo>
                  <a:lnTo>
                    <a:pt x="580" y="175"/>
                  </a:lnTo>
                  <a:lnTo>
                    <a:pt x="578" y="180"/>
                  </a:lnTo>
                  <a:lnTo>
                    <a:pt x="575" y="182"/>
                  </a:lnTo>
                  <a:lnTo>
                    <a:pt x="570" y="184"/>
                  </a:lnTo>
                  <a:lnTo>
                    <a:pt x="566" y="187"/>
                  </a:lnTo>
                  <a:lnTo>
                    <a:pt x="560" y="188"/>
                  </a:lnTo>
                  <a:lnTo>
                    <a:pt x="555" y="189"/>
                  </a:lnTo>
                  <a:lnTo>
                    <a:pt x="548" y="192"/>
                  </a:lnTo>
                  <a:lnTo>
                    <a:pt x="540" y="193"/>
                  </a:lnTo>
                  <a:lnTo>
                    <a:pt x="533" y="193"/>
                  </a:lnTo>
                  <a:lnTo>
                    <a:pt x="525" y="193"/>
                  </a:lnTo>
                  <a:lnTo>
                    <a:pt x="516" y="193"/>
                  </a:lnTo>
                  <a:lnTo>
                    <a:pt x="508" y="193"/>
                  </a:lnTo>
                  <a:lnTo>
                    <a:pt x="501" y="194"/>
                  </a:lnTo>
                  <a:lnTo>
                    <a:pt x="492" y="195"/>
                  </a:lnTo>
                  <a:lnTo>
                    <a:pt x="489" y="198"/>
                  </a:lnTo>
                  <a:lnTo>
                    <a:pt x="484" y="199"/>
                  </a:lnTo>
                  <a:lnTo>
                    <a:pt x="480" y="199"/>
                  </a:lnTo>
                  <a:lnTo>
                    <a:pt x="475" y="199"/>
                  </a:lnTo>
                  <a:lnTo>
                    <a:pt x="471" y="199"/>
                  </a:lnTo>
                  <a:lnTo>
                    <a:pt x="466" y="199"/>
                  </a:lnTo>
                  <a:lnTo>
                    <a:pt x="462" y="199"/>
                  </a:lnTo>
                  <a:lnTo>
                    <a:pt x="459" y="199"/>
                  </a:lnTo>
                  <a:lnTo>
                    <a:pt x="458" y="193"/>
                  </a:lnTo>
                  <a:lnTo>
                    <a:pt x="459" y="188"/>
                  </a:lnTo>
                  <a:lnTo>
                    <a:pt x="461" y="182"/>
                  </a:lnTo>
                  <a:lnTo>
                    <a:pt x="463" y="177"/>
                  </a:lnTo>
                  <a:lnTo>
                    <a:pt x="466" y="173"/>
                  </a:lnTo>
                  <a:lnTo>
                    <a:pt x="470" y="168"/>
                  </a:lnTo>
                  <a:lnTo>
                    <a:pt x="473" y="163"/>
                  </a:lnTo>
                  <a:lnTo>
                    <a:pt x="476" y="158"/>
                  </a:lnTo>
                  <a:lnTo>
                    <a:pt x="476" y="151"/>
                  </a:lnTo>
                  <a:lnTo>
                    <a:pt x="476" y="143"/>
                  </a:lnTo>
                  <a:lnTo>
                    <a:pt x="476" y="133"/>
                  </a:lnTo>
                  <a:lnTo>
                    <a:pt x="476" y="124"/>
                  </a:lnTo>
                  <a:lnTo>
                    <a:pt x="475" y="114"/>
                  </a:lnTo>
                  <a:lnTo>
                    <a:pt x="472" y="106"/>
                  </a:lnTo>
                  <a:lnTo>
                    <a:pt x="471" y="101"/>
                  </a:lnTo>
                  <a:lnTo>
                    <a:pt x="468" y="97"/>
                  </a:lnTo>
                  <a:lnTo>
                    <a:pt x="465" y="94"/>
                  </a:lnTo>
                  <a:lnTo>
                    <a:pt x="462" y="90"/>
                  </a:lnTo>
                  <a:lnTo>
                    <a:pt x="464" y="88"/>
                  </a:lnTo>
                  <a:lnTo>
                    <a:pt x="460" y="85"/>
                  </a:lnTo>
                  <a:lnTo>
                    <a:pt x="457" y="82"/>
                  </a:lnTo>
                  <a:lnTo>
                    <a:pt x="453" y="77"/>
                  </a:lnTo>
                  <a:lnTo>
                    <a:pt x="451" y="72"/>
                  </a:lnTo>
                  <a:lnTo>
                    <a:pt x="448" y="69"/>
                  </a:lnTo>
                  <a:lnTo>
                    <a:pt x="443" y="66"/>
                  </a:lnTo>
                  <a:lnTo>
                    <a:pt x="439" y="64"/>
                  </a:lnTo>
                  <a:lnTo>
                    <a:pt x="433" y="65"/>
                  </a:lnTo>
                  <a:lnTo>
                    <a:pt x="430" y="63"/>
                  </a:lnTo>
                  <a:lnTo>
                    <a:pt x="427" y="60"/>
                  </a:lnTo>
                  <a:lnTo>
                    <a:pt x="422" y="58"/>
                  </a:lnTo>
                  <a:lnTo>
                    <a:pt x="419" y="57"/>
                  </a:lnTo>
                  <a:lnTo>
                    <a:pt x="415" y="57"/>
                  </a:lnTo>
                  <a:lnTo>
                    <a:pt x="410" y="56"/>
                  </a:lnTo>
                  <a:lnTo>
                    <a:pt x="406" y="57"/>
                  </a:lnTo>
                  <a:lnTo>
                    <a:pt x="402" y="58"/>
                  </a:lnTo>
                  <a:lnTo>
                    <a:pt x="399" y="59"/>
                  </a:lnTo>
                  <a:lnTo>
                    <a:pt x="397" y="60"/>
                  </a:lnTo>
                  <a:lnTo>
                    <a:pt x="394" y="59"/>
                  </a:lnTo>
                  <a:lnTo>
                    <a:pt x="391" y="58"/>
                  </a:lnTo>
                  <a:lnTo>
                    <a:pt x="389" y="57"/>
                  </a:lnTo>
                  <a:lnTo>
                    <a:pt x="386" y="54"/>
                  </a:lnTo>
                  <a:lnTo>
                    <a:pt x="384" y="54"/>
                  </a:lnTo>
                  <a:lnTo>
                    <a:pt x="380" y="54"/>
                  </a:lnTo>
                  <a:lnTo>
                    <a:pt x="310" y="62"/>
                  </a:lnTo>
                  <a:lnTo>
                    <a:pt x="304" y="60"/>
                  </a:lnTo>
                  <a:lnTo>
                    <a:pt x="299" y="59"/>
                  </a:lnTo>
                  <a:lnTo>
                    <a:pt x="293" y="60"/>
                  </a:lnTo>
                  <a:lnTo>
                    <a:pt x="286" y="62"/>
                  </a:lnTo>
                  <a:lnTo>
                    <a:pt x="281" y="63"/>
                  </a:lnTo>
                  <a:lnTo>
                    <a:pt x="275" y="64"/>
                  </a:lnTo>
                  <a:lnTo>
                    <a:pt x="269" y="65"/>
                  </a:lnTo>
                  <a:lnTo>
                    <a:pt x="262" y="65"/>
                  </a:lnTo>
                  <a:lnTo>
                    <a:pt x="250" y="68"/>
                  </a:lnTo>
                  <a:lnTo>
                    <a:pt x="238" y="70"/>
                  </a:lnTo>
                  <a:lnTo>
                    <a:pt x="226" y="73"/>
                  </a:lnTo>
                  <a:lnTo>
                    <a:pt x="214" y="77"/>
                  </a:lnTo>
                  <a:lnTo>
                    <a:pt x="201" y="81"/>
                  </a:lnTo>
                  <a:lnTo>
                    <a:pt x="189" y="84"/>
                  </a:lnTo>
                  <a:lnTo>
                    <a:pt x="177" y="88"/>
                  </a:lnTo>
                  <a:lnTo>
                    <a:pt x="165" y="90"/>
                  </a:lnTo>
                  <a:lnTo>
                    <a:pt x="159" y="93"/>
                  </a:lnTo>
                  <a:lnTo>
                    <a:pt x="153" y="95"/>
                  </a:lnTo>
                  <a:lnTo>
                    <a:pt x="146" y="97"/>
                  </a:lnTo>
                  <a:lnTo>
                    <a:pt x="141" y="100"/>
                  </a:lnTo>
                  <a:lnTo>
                    <a:pt x="134" y="102"/>
                  </a:lnTo>
                  <a:lnTo>
                    <a:pt x="129" y="105"/>
                  </a:lnTo>
                  <a:lnTo>
                    <a:pt x="124" y="109"/>
                  </a:lnTo>
                  <a:lnTo>
                    <a:pt x="120" y="115"/>
                  </a:lnTo>
                  <a:lnTo>
                    <a:pt x="118" y="124"/>
                  </a:lnTo>
                  <a:lnTo>
                    <a:pt x="115" y="133"/>
                  </a:lnTo>
                  <a:lnTo>
                    <a:pt x="113" y="143"/>
                  </a:lnTo>
                  <a:lnTo>
                    <a:pt x="112" y="152"/>
                  </a:lnTo>
                  <a:lnTo>
                    <a:pt x="111" y="162"/>
                  </a:lnTo>
                  <a:lnTo>
                    <a:pt x="111" y="171"/>
                  </a:lnTo>
                  <a:lnTo>
                    <a:pt x="112" y="181"/>
                  </a:lnTo>
                  <a:lnTo>
                    <a:pt x="114" y="189"/>
                  </a:lnTo>
                  <a:lnTo>
                    <a:pt x="113" y="194"/>
                  </a:lnTo>
                  <a:lnTo>
                    <a:pt x="112" y="200"/>
                  </a:lnTo>
                  <a:lnTo>
                    <a:pt x="112" y="205"/>
                  </a:lnTo>
                  <a:lnTo>
                    <a:pt x="113" y="211"/>
                  </a:lnTo>
                  <a:lnTo>
                    <a:pt x="113" y="215"/>
                  </a:lnTo>
                  <a:lnTo>
                    <a:pt x="115" y="220"/>
                  </a:lnTo>
                  <a:lnTo>
                    <a:pt x="118" y="225"/>
                  </a:lnTo>
                  <a:lnTo>
                    <a:pt x="121" y="230"/>
                  </a:lnTo>
                  <a:lnTo>
                    <a:pt x="126" y="230"/>
                  </a:lnTo>
                  <a:lnTo>
                    <a:pt x="132" y="231"/>
                  </a:lnTo>
                  <a:lnTo>
                    <a:pt x="136" y="232"/>
                  </a:lnTo>
                  <a:lnTo>
                    <a:pt x="141" y="233"/>
                  </a:lnTo>
                  <a:lnTo>
                    <a:pt x="145" y="236"/>
                  </a:lnTo>
                  <a:lnTo>
                    <a:pt x="148" y="239"/>
                  </a:lnTo>
                  <a:lnTo>
                    <a:pt x="152" y="243"/>
                  </a:lnTo>
                  <a:lnTo>
                    <a:pt x="155" y="249"/>
                  </a:lnTo>
                  <a:lnTo>
                    <a:pt x="153" y="258"/>
                  </a:lnTo>
                  <a:lnTo>
                    <a:pt x="144" y="262"/>
                  </a:lnTo>
                  <a:lnTo>
                    <a:pt x="135" y="266"/>
                  </a:lnTo>
                  <a:lnTo>
                    <a:pt x="126" y="268"/>
                  </a:lnTo>
                  <a:lnTo>
                    <a:pt x="116" y="270"/>
                  </a:lnTo>
                  <a:lnTo>
                    <a:pt x="106" y="273"/>
                  </a:lnTo>
                  <a:lnTo>
                    <a:pt x="98" y="275"/>
                  </a:lnTo>
                  <a:lnTo>
                    <a:pt x="88" y="278"/>
                  </a:lnTo>
                  <a:lnTo>
                    <a:pt x="79" y="281"/>
                  </a:lnTo>
                  <a:lnTo>
                    <a:pt x="70" y="280"/>
                  </a:lnTo>
                  <a:lnTo>
                    <a:pt x="61" y="280"/>
                  </a:lnTo>
                  <a:lnTo>
                    <a:pt x="52" y="280"/>
                  </a:lnTo>
                  <a:lnTo>
                    <a:pt x="42" y="281"/>
                  </a:lnTo>
                  <a:lnTo>
                    <a:pt x="34" y="282"/>
                  </a:lnTo>
                  <a:lnTo>
                    <a:pt x="24" y="283"/>
                  </a:lnTo>
                  <a:lnTo>
                    <a:pt x="14" y="282"/>
                  </a:lnTo>
                  <a:lnTo>
                    <a:pt x="3" y="281"/>
                  </a:lnTo>
                  <a:lnTo>
                    <a:pt x="0" y="275"/>
                  </a:lnTo>
                  <a:lnTo>
                    <a:pt x="0" y="270"/>
                  </a:lnTo>
                  <a:lnTo>
                    <a:pt x="3" y="266"/>
                  </a:lnTo>
                  <a:lnTo>
                    <a:pt x="5" y="262"/>
                  </a:lnTo>
                  <a:lnTo>
                    <a:pt x="9" y="257"/>
                  </a:lnTo>
                  <a:lnTo>
                    <a:pt x="13" y="254"/>
                  </a:lnTo>
                  <a:lnTo>
                    <a:pt x="15" y="250"/>
                  </a:lnTo>
                  <a:lnTo>
                    <a:pt x="17" y="244"/>
                  </a:lnTo>
                  <a:lnTo>
                    <a:pt x="44" y="225"/>
                  </a:lnTo>
                  <a:lnTo>
                    <a:pt x="41" y="224"/>
                  </a:lnTo>
                  <a:lnTo>
                    <a:pt x="44" y="225"/>
                  </a:lnTo>
                  <a:lnTo>
                    <a:pt x="50" y="219"/>
                  </a:lnTo>
                  <a:lnTo>
                    <a:pt x="55" y="211"/>
                  </a:lnTo>
                  <a:lnTo>
                    <a:pt x="58" y="202"/>
                  </a:lnTo>
                  <a:lnTo>
                    <a:pt x="60" y="194"/>
                  </a:lnTo>
                  <a:lnTo>
                    <a:pt x="61" y="184"/>
                  </a:lnTo>
                  <a:lnTo>
                    <a:pt x="61" y="175"/>
                  </a:lnTo>
                  <a:lnTo>
                    <a:pt x="62" y="165"/>
                  </a:lnTo>
                  <a:lnTo>
                    <a:pt x="65" y="155"/>
                  </a:lnTo>
                  <a:lnTo>
                    <a:pt x="65" y="144"/>
                  </a:lnTo>
                  <a:lnTo>
                    <a:pt x="66" y="132"/>
                  </a:lnTo>
                  <a:lnTo>
                    <a:pt x="67" y="121"/>
                  </a:lnTo>
                  <a:lnTo>
                    <a:pt x="69" y="109"/>
                  </a:lnTo>
                  <a:lnTo>
                    <a:pt x="71" y="99"/>
                  </a:lnTo>
                  <a:lnTo>
                    <a:pt x="74" y="88"/>
                  </a:lnTo>
                  <a:lnTo>
                    <a:pt x="78" y="76"/>
                  </a:lnTo>
                  <a:lnTo>
                    <a:pt x="82" y="65"/>
                  </a:lnTo>
                  <a:lnTo>
                    <a:pt x="91" y="59"/>
                  </a:lnTo>
                  <a:lnTo>
                    <a:pt x="100" y="54"/>
                  </a:lnTo>
                  <a:lnTo>
                    <a:pt x="109" y="51"/>
                  </a:lnTo>
                  <a:lnTo>
                    <a:pt x="118" y="47"/>
                  </a:lnTo>
                  <a:lnTo>
                    <a:pt x="127" y="44"/>
                  </a:lnTo>
                  <a:lnTo>
                    <a:pt x="136" y="40"/>
                  </a:lnTo>
                  <a:lnTo>
                    <a:pt x="146" y="35"/>
                  </a:lnTo>
                  <a:lnTo>
                    <a:pt x="155" y="32"/>
                  </a:lnTo>
                  <a:lnTo>
                    <a:pt x="193" y="25"/>
                  </a:lnTo>
                  <a:lnTo>
                    <a:pt x="231" y="17"/>
                  </a:lnTo>
                  <a:lnTo>
                    <a:pt x="269" y="13"/>
                  </a:lnTo>
                  <a:lnTo>
                    <a:pt x="307" y="8"/>
                  </a:lnTo>
                  <a:lnTo>
                    <a:pt x="346" y="3"/>
                  </a:lnTo>
                  <a:lnTo>
                    <a:pt x="385" y="1"/>
                  </a:lnTo>
                  <a:lnTo>
                    <a:pt x="422" y="0"/>
                  </a:lnTo>
                  <a:lnTo>
                    <a:pt x="460" y="1"/>
                  </a:lnTo>
                  <a:lnTo>
                    <a:pt x="473" y="2"/>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48" name="Freeform 100">
              <a:extLst>
                <a:ext uri="{FF2B5EF4-FFF2-40B4-BE49-F238E27FC236}">
                  <a16:creationId xmlns:a16="http://schemas.microsoft.com/office/drawing/2014/main" id="{8C61D024-4FCE-3490-C2E3-434B773A5489}"/>
                </a:ext>
              </a:extLst>
            </p:cNvPr>
            <p:cNvSpPr>
              <a:spLocks/>
            </p:cNvSpPr>
            <p:nvPr/>
          </p:nvSpPr>
          <p:spPr bwMode="auto">
            <a:xfrm>
              <a:off x="4331" y="3854"/>
              <a:ext cx="16" cy="8"/>
            </a:xfrm>
            <a:custGeom>
              <a:avLst/>
              <a:gdLst>
                <a:gd name="T0" fmla="*/ 83 w 101"/>
                <a:gd name="T1" fmla="*/ 17 h 54"/>
                <a:gd name="T2" fmla="*/ 85 w 101"/>
                <a:gd name="T3" fmla="*/ 19 h 54"/>
                <a:gd name="T4" fmla="*/ 87 w 101"/>
                <a:gd name="T5" fmla="*/ 22 h 54"/>
                <a:gd name="T6" fmla="*/ 89 w 101"/>
                <a:gd name="T7" fmla="*/ 23 h 54"/>
                <a:gd name="T8" fmla="*/ 92 w 101"/>
                <a:gd name="T9" fmla="*/ 24 h 54"/>
                <a:gd name="T10" fmla="*/ 94 w 101"/>
                <a:gd name="T11" fmla="*/ 26 h 54"/>
                <a:gd name="T12" fmla="*/ 97 w 101"/>
                <a:gd name="T13" fmla="*/ 29 h 54"/>
                <a:gd name="T14" fmla="*/ 98 w 101"/>
                <a:gd name="T15" fmla="*/ 30 h 54"/>
                <a:gd name="T16" fmla="*/ 101 w 101"/>
                <a:gd name="T17" fmla="*/ 32 h 54"/>
                <a:gd name="T18" fmla="*/ 94 w 101"/>
                <a:gd name="T19" fmla="*/ 32 h 54"/>
                <a:gd name="T20" fmla="*/ 87 w 101"/>
                <a:gd name="T21" fmla="*/ 34 h 54"/>
                <a:gd name="T22" fmla="*/ 81 w 101"/>
                <a:gd name="T23" fmla="*/ 36 h 54"/>
                <a:gd name="T24" fmla="*/ 74 w 101"/>
                <a:gd name="T25" fmla="*/ 40 h 54"/>
                <a:gd name="T26" fmla="*/ 68 w 101"/>
                <a:gd name="T27" fmla="*/ 43 h 54"/>
                <a:gd name="T28" fmla="*/ 62 w 101"/>
                <a:gd name="T29" fmla="*/ 47 h 54"/>
                <a:gd name="T30" fmla="*/ 56 w 101"/>
                <a:gd name="T31" fmla="*/ 50 h 54"/>
                <a:gd name="T32" fmla="*/ 50 w 101"/>
                <a:gd name="T33" fmla="*/ 54 h 54"/>
                <a:gd name="T34" fmla="*/ 43 w 101"/>
                <a:gd name="T35" fmla="*/ 49 h 54"/>
                <a:gd name="T36" fmla="*/ 36 w 101"/>
                <a:gd name="T37" fmla="*/ 45 h 54"/>
                <a:gd name="T38" fmla="*/ 31 w 101"/>
                <a:gd name="T39" fmla="*/ 40 h 54"/>
                <a:gd name="T40" fmla="*/ 25 w 101"/>
                <a:gd name="T41" fmla="*/ 35 h 54"/>
                <a:gd name="T42" fmla="*/ 20 w 101"/>
                <a:gd name="T43" fmla="*/ 30 h 54"/>
                <a:gd name="T44" fmla="*/ 13 w 101"/>
                <a:gd name="T45" fmla="*/ 26 h 54"/>
                <a:gd name="T46" fmla="*/ 8 w 101"/>
                <a:gd name="T47" fmla="*/ 23 h 54"/>
                <a:gd name="T48" fmla="*/ 0 w 101"/>
                <a:gd name="T49" fmla="*/ 19 h 54"/>
                <a:gd name="T50" fmla="*/ 6 w 101"/>
                <a:gd name="T51" fmla="*/ 13 h 54"/>
                <a:gd name="T52" fmla="*/ 11 w 101"/>
                <a:gd name="T53" fmla="*/ 8 h 54"/>
                <a:gd name="T54" fmla="*/ 18 w 101"/>
                <a:gd name="T55" fmla="*/ 5 h 54"/>
                <a:gd name="T56" fmla="*/ 24 w 101"/>
                <a:gd name="T57" fmla="*/ 3 h 54"/>
                <a:gd name="T58" fmla="*/ 32 w 101"/>
                <a:gd name="T59" fmla="*/ 1 h 54"/>
                <a:gd name="T60" fmla="*/ 39 w 101"/>
                <a:gd name="T61" fmla="*/ 0 h 54"/>
                <a:gd name="T62" fmla="*/ 46 w 101"/>
                <a:gd name="T63" fmla="*/ 0 h 54"/>
                <a:gd name="T64" fmla="*/ 53 w 101"/>
                <a:gd name="T65" fmla="*/ 0 h 54"/>
                <a:gd name="T66" fmla="*/ 56 w 101"/>
                <a:gd name="T67" fmla="*/ 4 h 54"/>
                <a:gd name="T68" fmla="*/ 60 w 101"/>
                <a:gd name="T69" fmla="*/ 6 h 54"/>
                <a:gd name="T70" fmla="*/ 64 w 101"/>
                <a:gd name="T71" fmla="*/ 8 h 54"/>
                <a:gd name="T72" fmla="*/ 67 w 101"/>
                <a:gd name="T73" fmla="*/ 11 h 54"/>
                <a:gd name="T74" fmla="*/ 71 w 101"/>
                <a:gd name="T75" fmla="*/ 13 h 54"/>
                <a:gd name="T76" fmla="*/ 75 w 101"/>
                <a:gd name="T77" fmla="*/ 14 h 54"/>
                <a:gd name="T78" fmla="*/ 80 w 101"/>
                <a:gd name="T79" fmla="*/ 16 h 54"/>
                <a:gd name="T80" fmla="*/ 83 w 101"/>
                <a:gd name="T81" fmla="*/ 1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1" h="54">
                  <a:moveTo>
                    <a:pt x="83" y="17"/>
                  </a:moveTo>
                  <a:lnTo>
                    <a:pt x="85" y="19"/>
                  </a:lnTo>
                  <a:lnTo>
                    <a:pt x="87" y="22"/>
                  </a:lnTo>
                  <a:lnTo>
                    <a:pt x="89" y="23"/>
                  </a:lnTo>
                  <a:lnTo>
                    <a:pt x="92" y="24"/>
                  </a:lnTo>
                  <a:lnTo>
                    <a:pt x="94" y="26"/>
                  </a:lnTo>
                  <a:lnTo>
                    <a:pt x="97" y="29"/>
                  </a:lnTo>
                  <a:lnTo>
                    <a:pt x="98" y="30"/>
                  </a:lnTo>
                  <a:lnTo>
                    <a:pt x="101" y="32"/>
                  </a:lnTo>
                  <a:lnTo>
                    <a:pt x="94" y="32"/>
                  </a:lnTo>
                  <a:lnTo>
                    <a:pt x="87" y="34"/>
                  </a:lnTo>
                  <a:lnTo>
                    <a:pt x="81" y="36"/>
                  </a:lnTo>
                  <a:lnTo>
                    <a:pt x="74" y="40"/>
                  </a:lnTo>
                  <a:lnTo>
                    <a:pt x="68" y="43"/>
                  </a:lnTo>
                  <a:lnTo>
                    <a:pt x="62" y="47"/>
                  </a:lnTo>
                  <a:lnTo>
                    <a:pt x="56" y="50"/>
                  </a:lnTo>
                  <a:lnTo>
                    <a:pt x="50" y="54"/>
                  </a:lnTo>
                  <a:lnTo>
                    <a:pt x="43" y="49"/>
                  </a:lnTo>
                  <a:lnTo>
                    <a:pt x="36" y="45"/>
                  </a:lnTo>
                  <a:lnTo>
                    <a:pt x="31" y="40"/>
                  </a:lnTo>
                  <a:lnTo>
                    <a:pt x="25" y="35"/>
                  </a:lnTo>
                  <a:lnTo>
                    <a:pt x="20" y="30"/>
                  </a:lnTo>
                  <a:lnTo>
                    <a:pt x="13" y="26"/>
                  </a:lnTo>
                  <a:lnTo>
                    <a:pt x="8" y="23"/>
                  </a:lnTo>
                  <a:lnTo>
                    <a:pt x="0" y="19"/>
                  </a:lnTo>
                  <a:lnTo>
                    <a:pt x="6" y="13"/>
                  </a:lnTo>
                  <a:lnTo>
                    <a:pt x="11" y="8"/>
                  </a:lnTo>
                  <a:lnTo>
                    <a:pt x="18" y="5"/>
                  </a:lnTo>
                  <a:lnTo>
                    <a:pt x="24" y="3"/>
                  </a:lnTo>
                  <a:lnTo>
                    <a:pt x="32" y="1"/>
                  </a:lnTo>
                  <a:lnTo>
                    <a:pt x="39" y="0"/>
                  </a:lnTo>
                  <a:lnTo>
                    <a:pt x="46" y="0"/>
                  </a:lnTo>
                  <a:lnTo>
                    <a:pt x="53" y="0"/>
                  </a:lnTo>
                  <a:lnTo>
                    <a:pt x="56" y="4"/>
                  </a:lnTo>
                  <a:lnTo>
                    <a:pt x="60" y="6"/>
                  </a:lnTo>
                  <a:lnTo>
                    <a:pt x="64" y="8"/>
                  </a:lnTo>
                  <a:lnTo>
                    <a:pt x="67" y="11"/>
                  </a:lnTo>
                  <a:lnTo>
                    <a:pt x="71" y="13"/>
                  </a:lnTo>
                  <a:lnTo>
                    <a:pt x="75" y="14"/>
                  </a:lnTo>
                  <a:lnTo>
                    <a:pt x="80" y="16"/>
                  </a:lnTo>
                  <a:lnTo>
                    <a:pt x="83" y="17"/>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49" name="Freeform 101">
              <a:extLst>
                <a:ext uri="{FF2B5EF4-FFF2-40B4-BE49-F238E27FC236}">
                  <a16:creationId xmlns:a16="http://schemas.microsoft.com/office/drawing/2014/main" id="{E3AB92ED-DCA6-D340-A724-E07DD71F9436}"/>
                </a:ext>
              </a:extLst>
            </p:cNvPr>
            <p:cNvSpPr>
              <a:spLocks/>
            </p:cNvSpPr>
            <p:nvPr/>
          </p:nvSpPr>
          <p:spPr bwMode="auto">
            <a:xfrm>
              <a:off x="4348" y="3856"/>
              <a:ext cx="44" cy="135"/>
            </a:xfrm>
            <a:custGeom>
              <a:avLst/>
              <a:gdLst>
                <a:gd name="T0" fmla="*/ 139 w 265"/>
                <a:gd name="T1" fmla="*/ 85 h 809"/>
                <a:gd name="T2" fmla="*/ 156 w 265"/>
                <a:gd name="T3" fmla="*/ 105 h 809"/>
                <a:gd name="T4" fmla="*/ 176 w 265"/>
                <a:gd name="T5" fmla="*/ 123 h 809"/>
                <a:gd name="T6" fmla="*/ 205 w 265"/>
                <a:gd name="T7" fmla="*/ 161 h 809"/>
                <a:gd name="T8" fmla="*/ 231 w 265"/>
                <a:gd name="T9" fmla="*/ 203 h 809"/>
                <a:gd name="T10" fmla="*/ 252 w 265"/>
                <a:gd name="T11" fmla="*/ 252 h 809"/>
                <a:gd name="T12" fmla="*/ 262 w 265"/>
                <a:gd name="T13" fmla="*/ 320 h 809"/>
                <a:gd name="T14" fmla="*/ 265 w 265"/>
                <a:gd name="T15" fmla="*/ 378 h 809"/>
                <a:gd name="T16" fmla="*/ 261 w 265"/>
                <a:gd name="T17" fmla="*/ 413 h 809"/>
                <a:gd name="T18" fmla="*/ 263 w 265"/>
                <a:gd name="T19" fmla="*/ 474 h 809"/>
                <a:gd name="T20" fmla="*/ 265 w 265"/>
                <a:gd name="T21" fmla="*/ 534 h 809"/>
                <a:gd name="T22" fmla="*/ 259 w 265"/>
                <a:gd name="T23" fmla="*/ 594 h 809"/>
                <a:gd name="T24" fmla="*/ 262 w 265"/>
                <a:gd name="T25" fmla="*/ 656 h 809"/>
                <a:gd name="T26" fmla="*/ 262 w 265"/>
                <a:gd name="T27" fmla="*/ 719 h 809"/>
                <a:gd name="T28" fmla="*/ 257 w 265"/>
                <a:gd name="T29" fmla="*/ 746 h 809"/>
                <a:gd name="T30" fmla="*/ 257 w 265"/>
                <a:gd name="T31" fmla="*/ 756 h 809"/>
                <a:gd name="T32" fmla="*/ 255 w 265"/>
                <a:gd name="T33" fmla="*/ 765 h 809"/>
                <a:gd name="T34" fmla="*/ 246 w 265"/>
                <a:gd name="T35" fmla="*/ 784 h 809"/>
                <a:gd name="T36" fmla="*/ 236 w 265"/>
                <a:gd name="T37" fmla="*/ 801 h 809"/>
                <a:gd name="T38" fmla="*/ 227 w 265"/>
                <a:gd name="T39" fmla="*/ 750 h 809"/>
                <a:gd name="T40" fmla="*/ 229 w 265"/>
                <a:gd name="T41" fmla="*/ 565 h 809"/>
                <a:gd name="T42" fmla="*/ 226 w 265"/>
                <a:gd name="T43" fmla="*/ 378 h 809"/>
                <a:gd name="T44" fmla="*/ 230 w 265"/>
                <a:gd name="T45" fmla="*/ 288 h 809"/>
                <a:gd name="T46" fmla="*/ 221 w 265"/>
                <a:gd name="T47" fmla="*/ 241 h 809"/>
                <a:gd name="T48" fmla="*/ 205 w 265"/>
                <a:gd name="T49" fmla="*/ 215 h 809"/>
                <a:gd name="T50" fmla="*/ 160 w 265"/>
                <a:gd name="T51" fmla="*/ 172 h 809"/>
                <a:gd name="T52" fmla="*/ 161 w 265"/>
                <a:gd name="T53" fmla="*/ 155 h 809"/>
                <a:gd name="T54" fmla="*/ 149 w 265"/>
                <a:gd name="T55" fmla="*/ 134 h 809"/>
                <a:gd name="T56" fmla="*/ 125 w 265"/>
                <a:gd name="T57" fmla="*/ 114 h 809"/>
                <a:gd name="T58" fmla="*/ 115 w 265"/>
                <a:gd name="T59" fmla="*/ 106 h 809"/>
                <a:gd name="T60" fmla="*/ 109 w 265"/>
                <a:gd name="T61" fmla="*/ 110 h 809"/>
                <a:gd name="T62" fmla="*/ 104 w 265"/>
                <a:gd name="T63" fmla="*/ 111 h 809"/>
                <a:gd name="T64" fmla="*/ 85 w 265"/>
                <a:gd name="T65" fmla="*/ 91 h 809"/>
                <a:gd name="T66" fmla="*/ 64 w 265"/>
                <a:gd name="T67" fmla="*/ 74 h 809"/>
                <a:gd name="T68" fmla="*/ 57 w 265"/>
                <a:gd name="T69" fmla="*/ 62 h 809"/>
                <a:gd name="T70" fmla="*/ 47 w 265"/>
                <a:gd name="T71" fmla="*/ 48 h 809"/>
                <a:gd name="T72" fmla="*/ 34 w 265"/>
                <a:gd name="T73" fmla="*/ 36 h 809"/>
                <a:gd name="T74" fmla="*/ 22 w 265"/>
                <a:gd name="T75" fmla="*/ 24 h 809"/>
                <a:gd name="T76" fmla="*/ 11 w 265"/>
                <a:gd name="T77" fmla="*/ 16 h 809"/>
                <a:gd name="T78" fmla="*/ 1 w 265"/>
                <a:gd name="T79" fmla="*/ 9 h 809"/>
                <a:gd name="T80" fmla="*/ 10 w 265"/>
                <a:gd name="T81" fmla="*/ 0 h 809"/>
                <a:gd name="T82" fmla="*/ 36 w 265"/>
                <a:gd name="T83" fmla="*/ 5 h 809"/>
                <a:gd name="T84" fmla="*/ 60 w 265"/>
                <a:gd name="T85" fmla="*/ 19 h 809"/>
                <a:gd name="T86" fmla="*/ 95 w 265"/>
                <a:gd name="T87" fmla="*/ 52 h 809"/>
                <a:gd name="T88" fmla="*/ 118 w 265"/>
                <a:gd name="T89" fmla="*/ 71 h 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65" h="809">
                  <a:moveTo>
                    <a:pt x="127" y="75"/>
                  </a:moveTo>
                  <a:lnTo>
                    <a:pt x="134" y="79"/>
                  </a:lnTo>
                  <a:lnTo>
                    <a:pt x="139" y="85"/>
                  </a:lnTo>
                  <a:lnTo>
                    <a:pt x="145" y="92"/>
                  </a:lnTo>
                  <a:lnTo>
                    <a:pt x="150" y="98"/>
                  </a:lnTo>
                  <a:lnTo>
                    <a:pt x="156" y="105"/>
                  </a:lnTo>
                  <a:lnTo>
                    <a:pt x="162" y="112"/>
                  </a:lnTo>
                  <a:lnTo>
                    <a:pt x="169" y="118"/>
                  </a:lnTo>
                  <a:lnTo>
                    <a:pt x="176" y="123"/>
                  </a:lnTo>
                  <a:lnTo>
                    <a:pt x="187" y="135"/>
                  </a:lnTo>
                  <a:lnTo>
                    <a:pt x="196" y="148"/>
                  </a:lnTo>
                  <a:lnTo>
                    <a:pt x="205" y="161"/>
                  </a:lnTo>
                  <a:lnTo>
                    <a:pt x="214" y="176"/>
                  </a:lnTo>
                  <a:lnTo>
                    <a:pt x="223" y="189"/>
                  </a:lnTo>
                  <a:lnTo>
                    <a:pt x="231" y="203"/>
                  </a:lnTo>
                  <a:lnTo>
                    <a:pt x="240" y="216"/>
                  </a:lnTo>
                  <a:lnTo>
                    <a:pt x="248" y="229"/>
                  </a:lnTo>
                  <a:lnTo>
                    <a:pt x="252" y="252"/>
                  </a:lnTo>
                  <a:lnTo>
                    <a:pt x="255" y="273"/>
                  </a:lnTo>
                  <a:lnTo>
                    <a:pt x="258" y="297"/>
                  </a:lnTo>
                  <a:lnTo>
                    <a:pt x="262" y="320"/>
                  </a:lnTo>
                  <a:lnTo>
                    <a:pt x="264" y="343"/>
                  </a:lnTo>
                  <a:lnTo>
                    <a:pt x="265" y="367"/>
                  </a:lnTo>
                  <a:lnTo>
                    <a:pt x="265" y="378"/>
                  </a:lnTo>
                  <a:lnTo>
                    <a:pt x="264" y="389"/>
                  </a:lnTo>
                  <a:lnTo>
                    <a:pt x="263" y="401"/>
                  </a:lnTo>
                  <a:lnTo>
                    <a:pt x="261" y="413"/>
                  </a:lnTo>
                  <a:lnTo>
                    <a:pt x="261" y="433"/>
                  </a:lnTo>
                  <a:lnTo>
                    <a:pt x="262" y="454"/>
                  </a:lnTo>
                  <a:lnTo>
                    <a:pt x="263" y="474"/>
                  </a:lnTo>
                  <a:lnTo>
                    <a:pt x="264" y="494"/>
                  </a:lnTo>
                  <a:lnTo>
                    <a:pt x="265" y="513"/>
                  </a:lnTo>
                  <a:lnTo>
                    <a:pt x="265" y="534"/>
                  </a:lnTo>
                  <a:lnTo>
                    <a:pt x="263" y="554"/>
                  </a:lnTo>
                  <a:lnTo>
                    <a:pt x="258" y="573"/>
                  </a:lnTo>
                  <a:lnTo>
                    <a:pt x="259" y="594"/>
                  </a:lnTo>
                  <a:lnTo>
                    <a:pt x="259" y="615"/>
                  </a:lnTo>
                  <a:lnTo>
                    <a:pt x="261" y="636"/>
                  </a:lnTo>
                  <a:lnTo>
                    <a:pt x="262" y="656"/>
                  </a:lnTo>
                  <a:lnTo>
                    <a:pt x="263" y="677"/>
                  </a:lnTo>
                  <a:lnTo>
                    <a:pt x="263" y="697"/>
                  </a:lnTo>
                  <a:lnTo>
                    <a:pt x="262" y="719"/>
                  </a:lnTo>
                  <a:lnTo>
                    <a:pt x="258" y="739"/>
                  </a:lnTo>
                  <a:lnTo>
                    <a:pt x="257" y="742"/>
                  </a:lnTo>
                  <a:lnTo>
                    <a:pt x="257" y="746"/>
                  </a:lnTo>
                  <a:lnTo>
                    <a:pt x="257" y="750"/>
                  </a:lnTo>
                  <a:lnTo>
                    <a:pt x="257" y="752"/>
                  </a:lnTo>
                  <a:lnTo>
                    <a:pt x="257" y="756"/>
                  </a:lnTo>
                  <a:lnTo>
                    <a:pt x="257" y="759"/>
                  </a:lnTo>
                  <a:lnTo>
                    <a:pt x="256" y="761"/>
                  </a:lnTo>
                  <a:lnTo>
                    <a:pt x="255" y="765"/>
                  </a:lnTo>
                  <a:lnTo>
                    <a:pt x="252" y="771"/>
                  </a:lnTo>
                  <a:lnTo>
                    <a:pt x="249" y="778"/>
                  </a:lnTo>
                  <a:lnTo>
                    <a:pt x="246" y="784"/>
                  </a:lnTo>
                  <a:lnTo>
                    <a:pt x="243" y="790"/>
                  </a:lnTo>
                  <a:lnTo>
                    <a:pt x="240" y="796"/>
                  </a:lnTo>
                  <a:lnTo>
                    <a:pt x="236" y="801"/>
                  </a:lnTo>
                  <a:lnTo>
                    <a:pt x="231" y="806"/>
                  </a:lnTo>
                  <a:lnTo>
                    <a:pt x="225" y="809"/>
                  </a:lnTo>
                  <a:lnTo>
                    <a:pt x="227" y="750"/>
                  </a:lnTo>
                  <a:lnTo>
                    <a:pt x="229" y="689"/>
                  </a:lnTo>
                  <a:lnTo>
                    <a:pt x="229" y="627"/>
                  </a:lnTo>
                  <a:lnTo>
                    <a:pt x="229" y="565"/>
                  </a:lnTo>
                  <a:lnTo>
                    <a:pt x="227" y="501"/>
                  </a:lnTo>
                  <a:lnTo>
                    <a:pt x="226" y="439"/>
                  </a:lnTo>
                  <a:lnTo>
                    <a:pt x="226" y="378"/>
                  </a:lnTo>
                  <a:lnTo>
                    <a:pt x="227" y="318"/>
                  </a:lnTo>
                  <a:lnTo>
                    <a:pt x="230" y="303"/>
                  </a:lnTo>
                  <a:lnTo>
                    <a:pt x="230" y="288"/>
                  </a:lnTo>
                  <a:lnTo>
                    <a:pt x="229" y="272"/>
                  </a:lnTo>
                  <a:lnTo>
                    <a:pt x="225" y="257"/>
                  </a:lnTo>
                  <a:lnTo>
                    <a:pt x="221" y="241"/>
                  </a:lnTo>
                  <a:lnTo>
                    <a:pt x="214" y="227"/>
                  </a:lnTo>
                  <a:lnTo>
                    <a:pt x="210" y="221"/>
                  </a:lnTo>
                  <a:lnTo>
                    <a:pt x="205" y="215"/>
                  </a:lnTo>
                  <a:lnTo>
                    <a:pt x="201" y="209"/>
                  </a:lnTo>
                  <a:lnTo>
                    <a:pt x="195" y="204"/>
                  </a:lnTo>
                  <a:lnTo>
                    <a:pt x="160" y="172"/>
                  </a:lnTo>
                  <a:lnTo>
                    <a:pt x="161" y="166"/>
                  </a:lnTo>
                  <a:lnTo>
                    <a:pt x="161" y="161"/>
                  </a:lnTo>
                  <a:lnTo>
                    <a:pt x="161" y="155"/>
                  </a:lnTo>
                  <a:lnTo>
                    <a:pt x="160" y="151"/>
                  </a:lnTo>
                  <a:lnTo>
                    <a:pt x="156" y="141"/>
                  </a:lnTo>
                  <a:lnTo>
                    <a:pt x="149" y="134"/>
                  </a:lnTo>
                  <a:lnTo>
                    <a:pt x="141" y="127"/>
                  </a:lnTo>
                  <a:lnTo>
                    <a:pt x="132" y="120"/>
                  </a:lnTo>
                  <a:lnTo>
                    <a:pt x="125" y="114"/>
                  </a:lnTo>
                  <a:lnTo>
                    <a:pt x="117" y="108"/>
                  </a:lnTo>
                  <a:lnTo>
                    <a:pt x="116" y="106"/>
                  </a:lnTo>
                  <a:lnTo>
                    <a:pt x="115" y="106"/>
                  </a:lnTo>
                  <a:lnTo>
                    <a:pt x="113" y="108"/>
                  </a:lnTo>
                  <a:lnTo>
                    <a:pt x="111" y="109"/>
                  </a:lnTo>
                  <a:lnTo>
                    <a:pt x="109" y="110"/>
                  </a:lnTo>
                  <a:lnTo>
                    <a:pt x="108" y="111"/>
                  </a:lnTo>
                  <a:lnTo>
                    <a:pt x="106" y="112"/>
                  </a:lnTo>
                  <a:lnTo>
                    <a:pt x="104" y="111"/>
                  </a:lnTo>
                  <a:lnTo>
                    <a:pt x="98" y="103"/>
                  </a:lnTo>
                  <a:lnTo>
                    <a:pt x="92" y="97"/>
                  </a:lnTo>
                  <a:lnTo>
                    <a:pt x="85" y="91"/>
                  </a:lnTo>
                  <a:lnTo>
                    <a:pt x="77" y="86"/>
                  </a:lnTo>
                  <a:lnTo>
                    <a:pt x="69" y="81"/>
                  </a:lnTo>
                  <a:lnTo>
                    <a:pt x="64" y="74"/>
                  </a:lnTo>
                  <a:lnTo>
                    <a:pt x="61" y="71"/>
                  </a:lnTo>
                  <a:lnTo>
                    <a:pt x="58" y="67"/>
                  </a:lnTo>
                  <a:lnTo>
                    <a:pt x="57" y="62"/>
                  </a:lnTo>
                  <a:lnTo>
                    <a:pt x="56" y="58"/>
                  </a:lnTo>
                  <a:lnTo>
                    <a:pt x="52" y="53"/>
                  </a:lnTo>
                  <a:lnTo>
                    <a:pt x="47" y="48"/>
                  </a:lnTo>
                  <a:lnTo>
                    <a:pt x="43" y="44"/>
                  </a:lnTo>
                  <a:lnTo>
                    <a:pt x="39" y="40"/>
                  </a:lnTo>
                  <a:lnTo>
                    <a:pt x="34" y="36"/>
                  </a:lnTo>
                  <a:lnTo>
                    <a:pt x="30" y="32"/>
                  </a:lnTo>
                  <a:lnTo>
                    <a:pt x="26" y="28"/>
                  </a:lnTo>
                  <a:lnTo>
                    <a:pt x="22" y="24"/>
                  </a:lnTo>
                  <a:lnTo>
                    <a:pt x="19" y="21"/>
                  </a:lnTo>
                  <a:lnTo>
                    <a:pt x="15" y="18"/>
                  </a:lnTo>
                  <a:lnTo>
                    <a:pt x="11" y="16"/>
                  </a:lnTo>
                  <a:lnTo>
                    <a:pt x="8" y="13"/>
                  </a:lnTo>
                  <a:lnTo>
                    <a:pt x="3" y="11"/>
                  </a:lnTo>
                  <a:lnTo>
                    <a:pt x="1" y="9"/>
                  </a:lnTo>
                  <a:lnTo>
                    <a:pt x="0" y="5"/>
                  </a:lnTo>
                  <a:lnTo>
                    <a:pt x="0" y="0"/>
                  </a:lnTo>
                  <a:lnTo>
                    <a:pt x="10" y="0"/>
                  </a:lnTo>
                  <a:lnTo>
                    <a:pt x="19" y="0"/>
                  </a:lnTo>
                  <a:lnTo>
                    <a:pt x="29" y="1"/>
                  </a:lnTo>
                  <a:lnTo>
                    <a:pt x="36" y="5"/>
                  </a:lnTo>
                  <a:lnTo>
                    <a:pt x="45" y="9"/>
                  </a:lnTo>
                  <a:lnTo>
                    <a:pt x="53" y="13"/>
                  </a:lnTo>
                  <a:lnTo>
                    <a:pt x="60" y="19"/>
                  </a:lnTo>
                  <a:lnTo>
                    <a:pt x="67" y="25"/>
                  </a:lnTo>
                  <a:lnTo>
                    <a:pt x="82" y="38"/>
                  </a:lnTo>
                  <a:lnTo>
                    <a:pt x="95" y="52"/>
                  </a:lnTo>
                  <a:lnTo>
                    <a:pt x="103" y="59"/>
                  </a:lnTo>
                  <a:lnTo>
                    <a:pt x="110" y="65"/>
                  </a:lnTo>
                  <a:lnTo>
                    <a:pt x="118" y="71"/>
                  </a:lnTo>
                  <a:lnTo>
                    <a:pt x="127" y="75"/>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0" name="Freeform 102">
              <a:extLst>
                <a:ext uri="{FF2B5EF4-FFF2-40B4-BE49-F238E27FC236}">
                  <a16:creationId xmlns:a16="http://schemas.microsoft.com/office/drawing/2014/main" id="{B860F35B-DA98-8EA7-E671-DC9588BE1E32}"/>
                </a:ext>
              </a:extLst>
            </p:cNvPr>
            <p:cNvSpPr>
              <a:spLocks/>
            </p:cNvSpPr>
            <p:nvPr/>
          </p:nvSpPr>
          <p:spPr bwMode="auto">
            <a:xfrm>
              <a:off x="4360" y="3857"/>
              <a:ext cx="35" cy="14"/>
            </a:xfrm>
            <a:custGeom>
              <a:avLst/>
              <a:gdLst>
                <a:gd name="T0" fmla="*/ 162 w 204"/>
                <a:gd name="T1" fmla="*/ 34 h 82"/>
                <a:gd name="T2" fmla="*/ 167 w 204"/>
                <a:gd name="T3" fmla="*/ 37 h 82"/>
                <a:gd name="T4" fmla="*/ 171 w 204"/>
                <a:gd name="T5" fmla="*/ 41 h 82"/>
                <a:gd name="T6" fmla="*/ 174 w 204"/>
                <a:gd name="T7" fmla="*/ 45 h 82"/>
                <a:gd name="T8" fmla="*/ 178 w 204"/>
                <a:gd name="T9" fmla="*/ 50 h 82"/>
                <a:gd name="T10" fmla="*/ 182 w 204"/>
                <a:gd name="T11" fmla="*/ 53 h 82"/>
                <a:gd name="T12" fmla="*/ 185 w 204"/>
                <a:gd name="T13" fmla="*/ 57 h 82"/>
                <a:gd name="T14" fmla="*/ 190 w 204"/>
                <a:gd name="T15" fmla="*/ 59 h 82"/>
                <a:gd name="T16" fmla="*/ 195 w 204"/>
                <a:gd name="T17" fmla="*/ 60 h 82"/>
                <a:gd name="T18" fmla="*/ 196 w 204"/>
                <a:gd name="T19" fmla="*/ 62 h 82"/>
                <a:gd name="T20" fmla="*/ 198 w 204"/>
                <a:gd name="T21" fmla="*/ 63 h 82"/>
                <a:gd name="T22" fmla="*/ 199 w 204"/>
                <a:gd name="T23" fmla="*/ 64 h 82"/>
                <a:gd name="T24" fmla="*/ 200 w 204"/>
                <a:gd name="T25" fmla="*/ 65 h 82"/>
                <a:gd name="T26" fmla="*/ 201 w 204"/>
                <a:gd name="T27" fmla="*/ 66 h 82"/>
                <a:gd name="T28" fmla="*/ 202 w 204"/>
                <a:gd name="T29" fmla="*/ 66 h 82"/>
                <a:gd name="T30" fmla="*/ 203 w 204"/>
                <a:gd name="T31" fmla="*/ 68 h 82"/>
                <a:gd name="T32" fmla="*/ 204 w 204"/>
                <a:gd name="T33" fmla="*/ 68 h 82"/>
                <a:gd name="T34" fmla="*/ 204 w 204"/>
                <a:gd name="T35" fmla="*/ 71 h 82"/>
                <a:gd name="T36" fmla="*/ 191 w 204"/>
                <a:gd name="T37" fmla="*/ 72 h 82"/>
                <a:gd name="T38" fmla="*/ 178 w 204"/>
                <a:gd name="T39" fmla="*/ 71 h 82"/>
                <a:gd name="T40" fmla="*/ 166 w 204"/>
                <a:gd name="T41" fmla="*/ 72 h 82"/>
                <a:gd name="T42" fmla="*/ 152 w 204"/>
                <a:gd name="T43" fmla="*/ 72 h 82"/>
                <a:gd name="T44" fmla="*/ 139 w 204"/>
                <a:gd name="T45" fmla="*/ 74 h 82"/>
                <a:gd name="T46" fmla="*/ 127 w 204"/>
                <a:gd name="T47" fmla="*/ 75 h 82"/>
                <a:gd name="T48" fmla="*/ 115 w 204"/>
                <a:gd name="T49" fmla="*/ 77 h 82"/>
                <a:gd name="T50" fmla="*/ 102 w 204"/>
                <a:gd name="T51" fmla="*/ 82 h 82"/>
                <a:gd name="T52" fmla="*/ 97 w 204"/>
                <a:gd name="T53" fmla="*/ 81 h 82"/>
                <a:gd name="T54" fmla="*/ 94 w 204"/>
                <a:gd name="T55" fmla="*/ 81 h 82"/>
                <a:gd name="T56" fmla="*/ 89 w 204"/>
                <a:gd name="T57" fmla="*/ 78 h 82"/>
                <a:gd name="T58" fmla="*/ 86 w 204"/>
                <a:gd name="T59" fmla="*/ 77 h 82"/>
                <a:gd name="T60" fmla="*/ 79 w 204"/>
                <a:gd name="T61" fmla="*/ 71 h 82"/>
                <a:gd name="T62" fmla="*/ 74 w 204"/>
                <a:gd name="T63" fmla="*/ 64 h 82"/>
                <a:gd name="T64" fmla="*/ 67 w 204"/>
                <a:gd name="T65" fmla="*/ 58 h 82"/>
                <a:gd name="T66" fmla="*/ 62 w 204"/>
                <a:gd name="T67" fmla="*/ 52 h 82"/>
                <a:gd name="T68" fmla="*/ 57 w 204"/>
                <a:gd name="T69" fmla="*/ 49 h 82"/>
                <a:gd name="T70" fmla="*/ 54 w 204"/>
                <a:gd name="T71" fmla="*/ 47 h 82"/>
                <a:gd name="T72" fmla="*/ 50 w 204"/>
                <a:gd name="T73" fmla="*/ 46 h 82"/>
                <a:gd name="T74" fmla="*/ 45 w 204"/>
                <a:gd name="T75" fmla="*/ 45 h 82"/>
                <a:gd name="T76" fmla="*/ 40 w 204"/>
                <a:gd name="T77" fmla="*/ 40 h 82"/>
                <a:gd name="T78" fmla="*/ 34 w 204"/>
                <a:gd name="T79" fmla="*/ 35 h 82"/>
                <a:gd name="T80" fmla="*/ 28 w 204"/>
                <a:gd name="T81" fmla="*/ 29 h 82"/>
                <a:gd name="T82" fmla="*/ 22 w 204"/>
                <a:gd name="T83" fmla="*/ 25 h 82"/>
                <a:gd name="T84" fmla="*/ 16 w 204"/>
                <a:gd name="T85" fmla="*/ 19 h 82"/>
                <a:gd name="T86" fmla="*/ 11 w 204"/>
                <a:gd name="T87" fmla="*/ 14 h 82"/>
                <a:gd name="T88" fmla="*/ 5 w 204"/>
                <a:gd name="T89" fmla="*/ 8 h 82"/>
                <a:gd name="T90" fmla="*/ 0 w 204"/>
                <a:gd name="T91" fmla="*/ 1 h 82"/>
                <a:gd name="T92" fmla="*/ 1 w 204"/>
                <a:gd name="T93" fmla="*/ 0 h 82"/>
                <a:gd name="T94" fmla="*/ 22 w 204"/>
                <a:gd name="T95" fmla="*/ 1 h 82"/>
                <a:gd name="T96" fmla="*/ 44 w 204"/>
                <a:gd name="T97" fmla="*/ 2 h 82"/>
                <a:gd name="T98" fmla="*/ 65 w 204"/>
                <a:gd name="T99" fmla="*/ 4 h 82"/>
                <a:gd name="T100" fmla="*/ 86 w 204"/>
                <a:gd name="T101" fmla="*/ 6 h 82"/>
                <a:gd name="T102" fmla="*/ 106 w 204"/>
                <a:gd name="T103" fmla="*/ 9 h 82"/>
                <a:gd name="T104" fmla="*/ 126 w 204"/>
                <a:gd name="T105" fmla="*/ 15 h 82"/>
                <a:gd name="T106" fmla="*/ 136 w 204"/>
                <a:gd name="T107" fmla="*/ 19 h 82"/>
                <a:gd name="T108" fmla="*/ 145 w 204"/>
                <a:gd name="T109" fmla="*/ 22 h 82"/>
                <a:gd name="T110" fmla="*/ 153 w 204"/>
                <a:gd name="T111" fmla="*/ 28 h 82"/>
                <a:gd name="T112" fmla="*/ 162 w 204"/>
                <a:gd name="T113" fmla="*/ 3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4" h="82">
                  <a:moveTo>
                    <a:pt x="162" y="34"/>
                  </a:moveTo>
                  <a:lnTo>
                    <a:pt x="167" y="37"/>
                  </a:lnTo>
                  <a:lnTo>
                    <a:pt x="171" y="41"/>
                  </a:lnTo>
                  <a:lnTo>
                    <a:pt x="174" y="45"/>
                  </a:lnTo>
                  <a:lnTo>
                    <a:pt x="178" y="50"/>
                  </a:lnTo>
                  <a:lnTo>
                    <a:pt x="182" y="53"/>
                  </a:lnTo>
                  <a:lnTo>
                    <a:pt x="185" y="57"/>
                  </a:lnTo>
                  <a:lnTo>
                    <a:pt x="190" y="59"/>
                  </a:lnTo>
                  <a:lnTo>
                    <a:pt x="195" y="60"/>
                  </a:lnTo>
                  <a:lnTo>
                    <a:pt x="196" y="62"/>
                  </a:lnTo>
                  <a:lnTo>
                    <a:pt x="198" y="63"/>
                  </a:lnTo>
                  <a:lnTo>
                    <a:pt x="199" y="64"/>
                  </a:lnTo>
                  <a:lnTo>
                    <a:pt x="200" y="65"/>
                  </a:lnTo>
                  <a:lnTo>
                    <a:pt x="201" y="66"/>
                  </a:lnTo>
                  <a:lnTo>
                    <a:pt x="202" y="66"/>
                  </a:lnTo>
                  <a:lnTo>
                    <a:pt x="203" y="68"/>
                  </a:lnTo>
                  <a:lnTo>
                    <a:pt x="204" y="68"/>
                  </a:lnTo>
                  <a:lnTo>
                    <a:pt x="204" y="71"/>
                  </a:lnTo>
                  <a:lnTo>
                    <a:pt x="191" y="72"/>
                  </a:lnTo>
                  <a:lnTo>
                    <a:pt x="178" y="71"/>
                  </a:lnTo>
                  <a:lnTo>
                    <a:pt x="166" y="72"/>
                  </a:lnTo>
                  <a:lnTo>
                    <a:pt x="152" y="72"/>
                  </a:lnTo>
                  <a:lnTo>
                    <a:pt x="139" y="74"/>
                  </a:lnTo>
                  <a:lnTo>
                    <a:pt x="127" y="75"/>
                  </a:lnTo>
                  <a:lnTo>
                    <a:pt x="115" y="77"/>
                  </a:lnTo>
                  <a:lnTo>
                    <a:pt x="102" y="82"/>
                  </a:lnTo>
                  <a:lnTo>
                    <a:pt x="97" y="81"/>
                  </a:lnTo>
                  <a:lnTo>
                    <a:pt x="94" y="81"/>
                  </a:lnTo>
                  <a:lnTo>
                    <a:pt x="89" y="78"/>
                  </a:lnTo>
                  <a:lnTo>
                    <a:pt x="86" y="77"/>
                  </a:lnTo>
                  <a:lnTo>
                    <a:pt x="79" y="71"/>
                  </a:lnTo>
                  <a:lnTo>
                    <a:pt x="74" y="64"/>
                  </a:lnTo>
                  <a:lnTo>
                    <a:pt x="67" y="58"/>
                  </a:lnTo>
                  <a:lnTo>
                    <a:pt x="62" y="52"/>
                  </a:lnTo>
                  <a:lnTo>
                    <a:pt x="57" y="49"/>
                  </a:lnTo>
                  <a:lnTo>
                    <a:pt x="54" y="47"/>
                  </a:lnTo>
                  <a:lnTo>
                    <a:pt x="50" y="46"/>
                  </a:lnTo>
                  <a:lnTo>
                    <a:pt x="45" y="45"/>
                  </a:lnTo>
                  <a:lnTo>
                    <a:pt x="40" y="40"/>
                  </a:lnTo>
                  <a:lnTo>
                    <a:pt x="34" y="35"/>
                  </a:lnTo>
                  <a:lnTo>
                    <a:pt x="28" y="29"/>
                  </a:lnTo>
                  <a:lnTo>
                    <a:pt x="22" y="25"/>
                  </a:lnTo>
                  <a:lnTo>
                    <a:pt x="16" y="19"/>
                  </a:lnTo>
                  <a:lnTo>
                    <a:pt x="11" y="14"/>
                  </a:lnTo>
                  <a:lnTo>
                    <a:pt x="5" y="8"/>
                  </a:lnTo>
                  <a:lnTo>
                    <a:pt x="0" y="1"/>
                  </a:lnTo>
                  <a:lnTo>
                    <a:pt x="1" y="0"/>
                  </a:lnTo>
                  <a:lnTo>
                    <a:pt x="22" y="1"/>
                  </a:lnTo>
                  <a:lnTo>
                    <a:pt x="44" y="2"/>
                  </a:lnTo>
                  <a:lnTo>
                    <a:pt x="65" y="4"/>
                  </a:lnTo>
                  <a:lnTo>
                    <a:pt x="86" y="6"/>
                  </a:lnTo>
                  <a:lnTo>
                    <a:pt x="106" y="9"/>
                  </a:lnTo>
                  <a:lnTo>
                    <a:pt x="126" y="15"/>
                  </a:lnTo>
                  <a:lnTo>
                    <a:pt x="136" y="19"/>
                  </a:lnTo>
                  <a:lnTo>
                    <a:pt x="145" y="22"/>
                  </a:lnTo>
                  <a:lnTo>
                    <a:pt x="153" y="28"/>
                  </a:lnTo>
                  <a:lnTo>
                    <a:pt x="162" y="34"/>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1" name="Freeform 103">
              <a:extLst>
                <a:ext uri="{FF2B5EF4-FFF2-40B4-BE49-F238E27FC236}">
                  <a16:creationId xmlns:a16="http://schemas.microsoft.com/office/drawing/2014/main" id="{12227BF8-1560-64AB-7C4B-366828FE2666}"/>
                </a:ext>
              </a:extLst>
            </p:cNvPr>
            <p:cNvSpPr>
              <a:spLocks/>
            </p:cNvSpPr>
            <p:nvPr/>
          </p:nvSpPr>
          <p:spPr bwMode="auto">
            <a:xfrm>
              <a:off x="4318" y="3858"/>
              <a:ext cx="48" cy="134"/>
            </a:xfrm>
            <a:custGeom>
              <a:avLst/>
              <a:gdLst>
                <a:gd name="T0" fmla="*/ 109 w 288"/>
                <a:gd name="T1" fmla="*/ 47 h 804"/>
                <a:gd name="T2" fmla="*/ 106 w 288"/>
                <a:gd name="T3" fmla="*/ 62 h 804"/>
                <a:gd name="T4" fmla="*/ 108 w 288"/>
                <a:gd name="T5" fmla="*/ 76 h 804"/>
                <a:gd name="T6" fmla="*/ 125 w 288"/>
                <a:gd name="T7" fmla="*/ 97 h 804"/>
                <a:gd name="T8" fmla="*/ 146 w 288"/>
                <a:gd name="T9" fmla="*/ 117 h 804"/>
                <a:gd name="T10" fmla="*/ 166 w 288"/>
                <a:gd name="T11" fmla="*/ 118 h 804"/>
                <a:gd name="T12" fmla="*/ 175 w 288"/>
                <a:gd name="T13" fmla="*/ 120 h 804"/>
                <a:gd name="T14" fmla="*/ 182 w 288"/>
                <a:gd name="T15" fmla="*/ 130 h 804"/>
                <a:gd name="T16" fmla="*/ 182 w 288"/>
                <a:gd name="T17" fmla="*/ 143 h 804"/>
                <a:gd name="T18" fmla="*/ 189 w 288"/>
                <a:gd name="T19" fmla="*/ 158 h 804"/>
                <a:gd name="T20" fmla="*/ 210 w 288"/>
                <a:gd name="T21" fmla="*/ 174 h 804"/>
                <a:gd name="T22" fmla="*/ 232 w 288"/>
                <a:gd name="T23" fmla="*/ 198 h 804"/>
                <a:gd name="T24" fmla="*/ 261 w 288"/>
                <a:gd name="T25" fmla="*/ 238 h 804"/>
                <a:gd name="T26" fmla="*/ 269 w 288"/>
                <a:gd name="T27" fmla="*/ 263 h 804"/>
                <a:gd name="T28" fmla="*/ 273 w 288"/>
                <a:gd name="T29" fmla="*/ 290 h 804"/>
                <a:gd name="T30" fmla="*/ 272 w 288"/>
                <a:gd name="T31" fmla="*/ 315 h 804"/>
                <a:gd name="T32" fmla="*/ 274 w 288"/>
                <a:gd name="T33" fmla="*/ 335 h 804"/>
                <a:gd name="T34" fmla="*/ 276 w 288"/>
                <a:gd name="T35" fmla="*/ 354 h 804"/>
                <a:gd name="T36" fmla="*/ 282 w 288"/>
                <a:gd name="T37" fmla="*/ 447 h 804"/>
                <a:gd name="T38" fmla="*/ 288 w 288"/>
                <a:gd name="T39" fmla="*/ 576 h 804"/>
                <a:gd name="T40" fmla="*/ 283 w 288"/>
                <a:gd name="T41" fmla="*/ 705 h 804"/>
                <a:gd name="T42" fmla="*/ 286 w 288"/>
                <a:gd name="T43" fmla="*/ 743 h 804"/>
                <a:gd name="T44" fmla="*/ 286 w 288"/>
                <a:gd name="T45" fmla="*/ 779 h 804"/>
                <a:gd name="T46" fmla="*/ 277 w 288"/>
                <a:gd name="T47" fmla="*/ 801 h 804"/>
                <a:gd name="T48" fmla="*/ 264 w 288"/>
                <a:gd name="T49" fmla="*/ 791 h 804"/>
                <a:gd name="T50" fmla="*/ 256 w 288"/>
                <a:gd name="T51" fmla="*/ 775 h 804"/>
                <a:gd name="T52" fmla="*/ 250 w 288"/>
                <a:gd name="T53" fmla="*/ 744 h 804"/>
                <a:gd name="T54" fmla="*/ 245 w 288"/>
                <a:gd name="T55" fmla="*/ 668 h 804"/>
                <a:gd name="T56" fmla="*/ 240 w 288"/>
                <a:gd name="T57" fmla="*/ 508 h 804"/>
                <a:gd name="T58" fmla="*/ 236 w 288"/>
                <a:gd name="T59" fmla="*/ 352 h 804"/>
                <a:gd name="T60" fmla="*/ 229 w 288"/>
                <a:gd name="T61" fmla="*/ 288 h 804"/>
                <a:gd name="T62" fmla="*/ 226 w 288"/>
                <a:gd name="T63" fmla="*/ 266 h 804"/>
                <a:gd name="T64" fmla="*/ 222 w 288"/>
                <a:gd name="T65" fmla="*/ 253 h 804"/>
                <a:gd name="T66" fmla="*/ 214 w 288"/>
                <a:gd name="T67" fmla="*/ 238 h 804"/>
                <a:gd name="T68" fmla="*/ 198 w 288"/>
                <a:gd name="T69" fmla="*/ 216 h 804"/>
                <a:gd name="T70" fmla="*/ 181 w 288"/>
                <a:gd name="T71" fmla="*/ 194 h 804"/>
                <a:gd name="T72" fmla="*/ 148 w 288"/>
                <a:gd name="T73" fmla="*/ 153 h 804"/>
                <a:gd name="T74" fmla="*/ 106 w 288"/>
                <a:gd name="T75" fmla="*/ 106 h 804"/>
                <a:gd name="T76" fmla="*/ 67 w 288"/>
                <a:gd name="T77" fmla="*/ 56 h 804"/>
                <a:gd name="T78" fmla="*/ 42 w 288"/>
                <a:gd name="T79" fmla="*/ 35 h 804"/>
                <a:gd name="T80" fmla="*/ 15 w 288"/>
                <a:gd name="T81" fmla="*/ 17 h 804"/>
                <a:gd name="T82" fmla="*/ 7 w 288"/>
                <a:gd name="T83" fmla="*/ 2 h 804"/>
                <a:gd name="T84" fmla="*/ 30 w 288"/>
                <a:gd name="T85" fmla="*/ 0 h 804"/>
                <a:gd name="T86" fmla="*/ 53 w 288"/>
                <a:gd name="T87" fmla="*/ 0 h 804"/>
                <a:gd name="T88" fmla="*/ 74 w 288"/>
                <a:gd name="T89" fmla="*/ 8 h 804"/>
                <a:gd name="T90" fmla="*/ 94 w 288"/>
                <a:gd name="T91" fmla="*/ 23 h 804"/>
                <a:gd name="T92" fmla="*/ 113 w 288"/>
                <a:gd name="T93" fmla="*/ 39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8" h="804">
                  <a:moveTo>
                    <a:pt x="113" y="39"/>
                  </a:moveTo>
                  <a:lnTo>
                    <a:pt x="110" y="43"/>
                  </a:lnTo>
                  <a:lnTo>
                    <a:pt x="109" y="47"/>
                  </a:lnTo>
                  <a:lnTo>
                    <a:pt x="107" y="52"/>
                  </a:lnTo>
                  <a:lnTo>
                    <a:pt x="106" y="57"/>
                  </a:lnTo>
                  <a:lnTo>
                    <a:pt x="106" y="62"/>
                  </a:lnTo>
                  <a:lnTo>
                    <a:pt x="106" y="66"/>
                  </a:lnTo>
                  <a:lnTo>
                    <a:pt x="107" y="71"/>
                  </a:lnTo>
                  <a:lnTo>
                    <a:pt x="108" y="76"/>
                  </a:lnTo>
                  <a:lnTo>
                    <a:pt x="113" y="82"/>
                  </a:lnTo>
                  <a:lnTo>
                    <a:pt x="118" y="90"/>
                  </a:lnTo>
                  <a:lnTo>
                    <a:pt x="125" y="97"/>
                  </a:lnTo>
                  <a:lnTo>
                    <a:pt x="131" y="105"/>
                  </a:lnTo>
                  <a:lnTo>
                    <a:pt x="138" y="111"/>
                  </a:lnTo>
                  <a:lnTo>
                    <a:pt x="146" y="117"/>
                  </a:lnTo>
                  <a:lnTo>
                    <a:pt x="154" y="120"/>
                  </a:lnTo>
                  <a:lnTo>
                    <a:pt x="162" y="121"/>
                  </a:lnTo>
                  <a:lnTo>
                    <a:pt x="166" y="118"/>
                  </a:lnTo>
                  <a:lnTo>
                    <a:pt x="169" y="117"/>
                  </a:lnTo>
                  <a:lnTo>
                    <a:pt x="172" y="118"/>
                  </a:lnTo>
                  <a:lnTo>
                    <a:pt x="175" y="120"/>
                  </a:lnTo>
                  <a:lnTo>
                    <a:pt x="177" y="124"/>
                  </a:lnTo>
                  <a:lnTo>
                    <a:pt x="180" y="127"/>
                  </a:lnTo>
                  <a:lnTo>
                    <a:pt x="182" y="130"/>
                  </a:lnTo>
                  <a:lnTo>
                    <a:pt x="183" y="132"/>
                  </a:lnTo>
                  <a:lnTo>
                    <a:pt x="182" y="138"/>
                  </a:lnTo>
                  <a:lnTo>
                    <a:pt x="182" y="143"/>
                  </a:lnTo>
                  <a:lnTo>
                    <a:pt x="183" y="148"/>
                  </a:lnTo>
                  <a:lnTo>
                    <a:pt x="184" y="151"/>
                  </a:lnTo>
                  <a:lnTo>
                    <a:pt x="189" y="158"/>
                  </a:lnTo>
                  <a:lnTo>
                    <a:pt x="195" y="163"/>
                  </a:lnTo>
                  <a:lnTo>
                    <a:pt x="202" y="169"/>
                  </a:lnTo>
                  <a:lnTo>
                    <a:pt x="210" y="174"/>
                  </a:lnTo>
                  <a:lnTo>
                    <a:pt x="215" y="180"/>
                  </a:lnTo>
                  <a:lnTo>
                    <a:pt x="221" y="186"/>
                  </a:lnTo>
                  <a:lnTo>
                    <a:pt x="232" y="198"/>
                  </a:lnTo>
                  <a:lnTo>
                    <a:pt x="243" y="210"/>
                  </a:lnTo>
                  <a:lnTo>
                    <a:pt x="253" y="224"/>
                  </a:lnTo>
                  <a:lnTo>
                    <a:pt x="261" y="238"/>
                  </a:lnTo>
                  <a:lnTo>
                    <a:pt x="264" y="247"/>
                  </a:lnTo>
                  <a:lnTo>
                    <a:pt x="266" y="255"/>
                  </a:lnTo>
                  <a:lnTo>
                    <a:pt x="269" y="263"/>
                  </a:lnTo>
                  <a:lnTo>
                    <a:pt x="271" y="272"/>
                  </a:lnTo>
                  <a:lnTo>
                    <a:pt x="272" y="280"/>
                  </a:lnTo>
                  <a:lnTo>
                    <a:pt x="273" y="290"/>
                  </a:lnTo>
                  <a:lnTo>
                    <a:pt x="273" y="299"/>
                  </a:lnTo>
                  <a:lnTo>
                    <a:pt x="272" y="309"/>
                  </a:lnTo>
                  <a:lnTo>
                    <a:pt x="272" y="315"/>
                  </a:lnTo>
                  <a:lnTo>
                    <a:pt x="272" y="322"/>
                  </a:lnTo>
                  <a:lnTo>
                    <a:pt x="273" y="328"/>
                  </a:lnTo>
                  <a:lnTo>
                    <a:pt x="274" y="335"/>
                  </a:lnTo>
                  <a:lnTo>
                    <a:pt x="275" y="342"/>
                  </a:lnTo>
                  <a:lnTo>
                    <a:pt x="276" y="348"/>
                  </a:lnTo>
                  <a:lnTo>
                    <a:pt x="276" y="354"/>
                  </a:lnTo>
                  <a:lnTo>
                    <a:pt x="276" y="360"/>
                  </a:lnTo>
                  <a:lnTo>
                    <a:pt x="278" y="404"/>
                  </a:lnTo>
                  <a:lnTo>
                    <a:pt x="282" y="447"/>
                  </a:lnTo>
                  <a:lnTo>
                    <a:pt x="284" y="490"/>
                  </a:lnTo>
                  <a:lnTo>
                    <a:pt x="286" y="533"/>
                  </a:lnTo>
                  <a:lnTo>
                    <a:pt x="288" y="576"/>
                  </a:lnTo>
                  <a:lnTo>
                    <a:pt x="288" y="619"/>
                  </a:lnTo>
                  <a:lnTo>
                    <a:pt x="286" y="662"/>
                  </a:lnTo>
                  <a:lnTo>
                    <a:pt x="283" y="705"/>
                  </a:lnTo>
                  <a:lnTo>
                    <a:pt x="285" y="718"/>
                  </a:lnTo>
                  <a:lnTo>
                    <a:pt x="286" y="730"/>
                  </a:lnTo>
                  <a:lnTo>
                    <a:pt x="286" y="743"/>
                  </a:lnTo>
                  <a:lnTo>
                    <a:pt x="287" y="755"/>
                  </a:lnTo>
                  <a:lnTo>
                    <a:pt x="286" y="767"/>
                  </a:lnTo>
                  <a:lnTo>
                    <a:pt x="286" y="779"/>
                  </a:lnTo>
                  <a:lnTo>
                    <a:pt x="285" y="791"/>
                  </a:lnTo>
                  <a:lnTo>
                    <a:pt x="283" y="804"/>
                  </a:lnTo>
                  <a:lnTo>
                    <a:pt x="277" y="801"/>
                  </a:lnTo>
                  <a:lnTo>
                    <a:pt x="272" y="799"/>
                  </a:lnTo>
                  <a:lnTo>
                    <a:pt x="267" y="795"/>
                  </a:lnTo>
                  <a:lnTo>
                    <a:pt x="264" y="791"/>
                  </a:lnTo>
                  <a:lnTo>
                    <a:pt x="261" y="786"/>
                  </a:lnTo>
                  <a:lnTo>
                    <a:pt x="258" y="781"/>
                  </a:lnTo>
                  <a:lnTo>
                    <a:pt x="256" y="775"/>
                  </a:lnTo>
                  <a:lnTo>
                    <a:pt x="254" y="769"/>
                  </a:lnTo>
                  <a:lnTo>
                    <a:pt x="252" y="757"/>
                  </a:lnTo>
                  <a:lnTo>
                    <a:pt x="250" y="744"/>
                  </a:lnTo>
                  <a:lnTo>
                    <a:pt x="248" y="732"/>
                  </a:lnTo>
                  <a:lnTo>
                    <a:pt x="247" y="720"/>
                  </a:lnTo>
                  <a:lnTo>
                    <a:pt x="245" y="668"/>
                  </a:lnTo>
                  <a:lnTo>
                    <a:pt x="243" y="615"/>
                  </a:lnTo>
                  <a:lnTo>
                    <a:pt x="242" y="562"/>
                  </a:lnTo>
                  <a:lnTo>
                    <a:pt x="240" y="508"/>
                  </a:lnTo>
                  <a:lnTo>
                    <a:pt x="239" y="455"/>
                  </a:lnTo>
                  <a:lnTo>
                    <a:pt x="237" y="403"/>
                  </a:lnTo>
                  <a:lnTo>
                    <a:pt x="236" y="352"/>
                  </a:lnTo>
                  <a:lnTo>
                    <a:pt x="235" y="303"/>
                  </a:lnTo>
                  <a:lnTo>
                    <a:pt x="231" y="295"/>
                  </a:lnTo>
                  <a:lnTo>
                    <a:pt x="229" y="288"/>
                  </a:lnTo>
                  <a:lnTo>
                    <a:pt x="228" y="280"/>
                  </a:lnTo>
                  <a:lnTo>
                    <a:pt x="228" y="273"/>
                  </a:lnTo>
                  <a:lnTo>
                    <a:pt x="226" y="266"/>
                  </a:lnTo>
                  <a:lnTo>
                    <a:pt x="225" y="258"/>
                  </a:lnTo>
                  <a:lnTo>
                    <a:pt x="224" y="255"/>
                  </a:lnTo>
                  <a:lnTo>
                    <a:pt x="222" y="253"/>
                  </a:lnTo>
                  <a:lnTo>
                    <a:pt x="220" y="250"/>
                  </a:lnTo>
                  <a:lnTo>
                    <a:pt x="218" y="248"/>
                  </a:lnTo>
                  <a:lnTo>
                    <a:pt x="214" y="238"/>
                  </a:lnTo>
                  <a:lnTo>
                    <a:pt x="210" y="230"/>
                  </a:lnTo>
                  <a:lnTo>
                    <a:pt x="203" y="223"/>
                  </a:lnTo>
                  <a:lnTo>
                    <a:pt x="198" y="216"/>
                  </a:lnTo>
                  <a:lnTo>
                    <a:pt x="191" y="208"/>
                  </a:lnTo>
                  <a:lnTo>
                    <a:pt x="186" y="201"/>
                  </a:lnTo>
                  <a:lnTo>
                    <a:pt x="181" y="194"/>
                  </a:lnTo>
                  <a:lnTo>
                    <a:pt x="179" y="185"/>
                  </a:lnTo>
                  <a:lnTo>
                    <a:pt x="163" y="169"/>
                  </a:lnTo>
                  <a:lnTo>
                    <a:pt x="148" y="153"/>
                  </a:lnTo>
                  <a:lnTo>
                    <a:pt x="134" y="138"/>
                  </a:lnTo>
                  <a:lnTo>
                    <a:pt x="120" y="122"/>
                  </a:lnTo>
                  <a:lnTo>
                    <a:pt x="106" y="106"/>
                  </a:lnTo>
                  <a:lnTo>
                    <a:pt x="93" y="90"/>
                  </a:lnTo>
                  <a:lnTo>
                    <a:pt x="80" y="74"/>
                  </a:lnTo>
                  <a:lnTo>
                    <a:pt x="67" y="56"/>
                  </a:lnTo>
                  <a:lnTo>
                    <a:pt x="60" y="48"/>
                  </a:lnTo>
                  <a:lnTo>
                    <a:pt x="51" y="41"/>
                  </a:lnTo>
                  <a:lnTo>
                    <a:pt x="42" y="35"/>
                  </a:lnTo>
                  <a:lnTo>
                    <a:pt x="33" y="29"/>
                  </a:lnTo>
                  <a:lnTo>
                    <a:pt x="23" y="23"/>
                  </a:lnTo>
                  <a:lnTo>
                    <a:pt x="15" y="17"/>
                  </a:lnTo>
                  <a:lnTo>
                    <a:pt x="7" y="9"/>
                  </a:lnTo>
                  <a:lnTo>
                    <a:pt x="0" y="1"/>
                  </a:lnTo>
                  <a:lnTo>
                    <a:pt x="7" y="2"/>
                  </a:lnTo>
                  <a:lnTo>
                    <a:pt x="14" y="2"/>
                  </a:lnTo>
                  <a:lnTo>
                    <a:pt x="22" y="1"/>
                  </a:lnTo>
                  <a:lnTo>
                    <a:pt x="30" y="0"/>
                  </a:lnTo>
                  <a:lnTo>
                    <a:pt x="38" y="0"/>
                  </a:lnTo>
                  <a:lnTo>
                    <a:pt x="45" y="0"/>
                  </a:lnTo>
                  <a:lnTo>
                    <a:pt x="53" y="0"/>
                  </a:lnTo>
                  <a:lnTo>
                    <a:pt x="61" y="1"/>
                  </a:lnTo>
                  <a:lnTo>
                    <a:pt x="67" y="4"/>
                  </a:lnTo>
                  <a:lnTo>
                    <a:pt x="74" y="8"/>
                  </a:lnTo>
                  <a:lnTo>
                    <a:pt x="81" y="13"/>
                  </a:lnTo>
                  <a:lnTo>
                    <a:pt x="87" y="17"/>
                  </a:lnTo>
                  <a:lnTo>
                    <a:pt x="94" y="23"/>
                  </a:lnTo>
                  <a:lnTo>
                    <a:pt x="101" y="28"/>
                  </a:lnTo>
                  <a:lnTo>
                    <a:pt x="107" y="34"/>
                  </a:lnTo>
                  <a:lnTo>
                    <a:pt x="113" y="39"/>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2" name="Freeform 104">
              <a:extLst>
                <a:ext uri="{FF2B5EF4-FFF2-40B4-BE49-F238E27FC236}">
                  <a16:creationId xmlns:a16="http://schemas.microsoft.com/office/drawing/2014/main" id="{AB354AA7-0CCB-1018-94E9-3BA4291C0CFA}"/>
                </a:ext>
              </a:extLst>
            </p:cNvPr>
            <p:cNvSpPr>
              <a:spLocks/>
            </p:cNvSpPr>
            <p:nvPr/>
          </p:nvSpPr>
          <p:spPr bwMode="auto">
            <a:xfrm>
              <a:off x="4178" y="3858"/>
              <a:ext cx="154" cy="40"/>
            </a:xfrm>
            <a:custGeom>
              <a:avLst/>
              <a:gdLst>
                <a:gd name="T0" fmla="*/ 840 w 924"/>
                <a:gd name="T1" fmla="*/ 25 h 241"/>
                <a:gd name="T2" fmla="*/ 873 w 924"/>
                <a:gd name="T3" fmla="*/ 47 h 241"/>
                <a:gd name="T4" fmla="*/ 898 w 924"/>
                <a:gd name="T5" fmla="*/ 69 h 241"/>
                <a:gd name="T6" fmla="*/ 919 w 924"/>
                <a:gd name="T7" fmla="*/ 94 h 241"/>
                <a:gd name="T8" fmla="*/ 900 w 924"/>
                <a:gd name="T9" fmla="*/ 104 h 241"/>
                <a:gd name="T10" fmla="*/ 866 w 924"/>
                <a:gd name="T11" fmla="*/ 108 h 241"/>
                <a:gd name="T12" fmla="*/ 838 w 924"/>
                <a:gd name="T13" fmla="*/ 116 h 241"/>
                <a:gd name="T14" fmla="*/ 809 w 924"/>
                <a:gd name="T15" fmla="*/ 120 h 241"/>
                <a:gd name="T16" fmla="*/ 774 w 924"/>
                <a:gd name="T17" fmla="*/ 126 h 241"/>
                <a:gd name="T18" fmla="*/ 736 w 924"/>
                <a:gd name="T19" fmla="*/ 132 h 241"/>
                <a:gd name="T20" fmla="*/ 711 w 924"/>
                <a:gd name="T21" fmla="*/ 137 h 241"/>
                <a:gd name="T22" fmla="*/ 688 w 924"/>
                <a:gd name="T23" fmla="*/ 138 h 241"/>
                <a:gd name="T24" fmla="*/ 610 w 924"/>
                <a:gd name="T25" fmla="*/ 150 h 241"/>
                <a:gd name="T26" fmla="*/ 519 w 924"/>
                <a:gd name="T27" fmla="*/ 166 h 241"/>
                <a:gd name="T28" fmla="*/ 370 w 924"/>
                <a:gd name="T29" fmla="*/ 192 h 241"/>
                <a:gd name="T30" fmla="*/ 206 w 924"/>
                <a:gd name="T31" fmla="*/ 218 h 241"/>
                <a:gd name="T32" fmla="*/ 144 w 924"/>
                <a:gd name="T33" fmla="*/ 231 h 241"/>
                <a:gd name="T34" fmla="*/ 118 w 924"/>
                <a:gd name="T35" fmla="*/ 241 h 241"/>
                <a:gd name="T36" fmla="*/ 69 w 924"/>
                <a:gd name="T37" fmla="*/ 199 h 241"/>
                <a:gd name="T38" fmla="*/ 15 w 924"/>
                <a:gd name="T39" fmla="*/ 144 h 241"/>
                <a:gd name="T40" fmla="*/ 67 w 924"/>
                <a:gd name="T41" fmla="*/ 117 h 241"/>
                <a:gd name="T42" fmla="*/ 157 w 924"/>
                <a:gd name="T43" fmla="*/ 94 h 241"/>
                <a:gd name="T44" fmla="*/ 198 w 924"/>
                <a:gd name="T45" fmla="*/ 86 h 241"/>
                <a:gd name="T46" fmla="*/ 222 w 924"/>
                <a:gd name="T47" fmla="*/ 82 h 241"/>
                <a:gd name="T48" fmla="*/ 225 w 924"/>
                <a:gd name="T49" fmla="*/ 95 h 241"/>
                <a:gd name="T50" fmla="*/ 220 w 924"/>
                <a:gd name="T51" fmla="*/ 111 h 241"/>
                <a:gd name="T52" fmla="*/ 191 w 924"/>
                <a:gd name="T53" fmla="*/ 139 h 241"/>
                <a:gd name="T54" fmla="*/ 173 w 924"/>
                <a:gd name="T55" fmla="*/ 162 h 241"/>
                <a:gd name="T56" fmla="*/ 169 w 924"/>
                <a:gd name="T57" fmla="*/ 186 h 241"/>
                <a:gd name="T58" fmla="*/ 169 w 924"/>
                <a:gd name="T59" fmla="*/ 197 h 241"/>
                <a:gd name="T60" fmla="*/ 174 w 924"/>
                <a:gd name="T61" fmla="*/ 201 h 241"/>
                <a:gd name="T62" fmla="*/ 210 w 924"/>
                <a:gd name="T63" fmla="*/ 201 h 241"/>
                <a:gd name="T64" fmla="*/ 276 w 924"/>
                <a:gd name="T65" fmla="*/ 195 h 241"/>
                <a:gd name="T66" fmla="*/ 317 w 924"/>
                <a:gd name="T67" fmla="*/ 186 h 241"/>
                <a:gd name="T68" fmla="*/ 339 w 924"/>
                <a:gd name="T69" fmla="*/ 179 h 241"/>
                <a:gd name="T70" fmla="*/ 345 w 924"/>
                <a:gd name="T71" fmla="*/ 168 h 241"/>
                <a:gd name="T72" fmla="*/ 345 w 924"/>
                <a:gd name="T73" fmla="*/ 145 h 241"/>
                <a:gd name="T74" fmla="*/ 331 w 924"/>
                <a:gd name="T75" fmla="*/ 127 h 241"/>
                <a:gd name="T76" fmla="*/ 312 w 924"/>
                <a:gd name="T77" fmla="*/ 121 h 241"/>
                <a:gd name="T78" fmla="*/ 303 w 924"/>
                <a:gd name="T79" fmla="*/ 104 h 241"/>
                <a:gd name="T80" fmla="*/ 395 w 924"/>
                <a:gd name="T81" fmla="*/ 44 h 241"/>
                <a:gd name="T82" fmla="*/ 520 w 924"/>
                <a:gd name="T83" fmla="*/ 28 h 241"/>
                <a:gd name="T84" fmla="*/ 583 w 924"/>
                <a:gd name="T85" fmla="*/ 20 h 241"/>
                <a:gd name="T86" fmla="*/ 626 w 924"/>
                <a:gd name="T87" fmla="*/ 13 h 241"/>
                <a:gd name="T88" fmla="*/ 639 w 924"/>
                <a:gd name="T89" fmla="*/ 33 h 241"/>
                <a:gd name="T90" fmla="*/ 637 w 924"/>
                <a:gd name="T91" fmla="*/ 59 h 241"/>
                <a:gd name="T92" fmla="*/ 625 w 924"/>
                <a:gd name="T93" fmla="*/ 81 h 241"/>
                <a:gd name="T94" fmla="*/ 620 w 924"/>
                <a:gd name="T95" fmla="*/ 106 h 241"/>
                <a:gd name="T96" fmla="*/ 638 w 924"/>
                <a:gd name="T97" fmla="*/ 123 h 241"/>
                <a:gd name="T98" fmla="*/ 663 w 924"/>
                <a:gd name="T99" fmla="*/ 118 h 241"/>
                <a:gd name="T100" fmla="*/ 704 w 924"/>
                <a:gd name="T101" fmla="*/ 112 h 241"/>
                <a:gd name="T102" fmla="*/ 749 w 924"/>
                <a:gd name="T103" fmla="*/ 105 h 241"/>
                <a:gd name="T104" fmla="*/ 773 w 924"/>
                <a:gd name="T105" fmla="*/ 92 h 241"/>
                <a:gd name="T106" fmla="*/ 771 w 924"/>
                <a:gd name="T107" fmla="*/ 67 h 241"/>
                <a:gd name="T108" fmla="*/ 754 w 924"/>
                <a:gd name="T109" fmla="*/ 49 h 241"/>
                <a:gd name="T110" fmla="*/ 734 w 924"/>
                <a:gd name="T111" fmla="*/ 30 h 241"/>
                <a:gd name="T112" fmla="*/ 730 w 924"/>
                <a:gd name="T113" fmla="*/ 19 h 241"/>
                <a:gd name="T114" fmla="*/ 726 w 924"/>
                <a:gd name="T115" fmla="*/ 13 h 241"/>
                <a:gd name="T116" fmla="*/ 749 w 924"/>
                <a:gd name="T117" fmla="*/ 3 h 241"/>
                <a:gd name="T118" fmla="*/ 788 w 924"/>
                <a:gd name="T119" fmla="*/ 3 h 241"/>
                <a:gd name="T120" fmla="*/ 803 w 924"/>
                <a:gd name="T121" fmla="*/ 3 h 241"/>
                <a:gd name="T122" fmla="*/ 811 w 924"/>
                <a:gd name="T123" fmla="*/ 3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24" h="241">
                  <a:moveTo>
                    <a:pt x="817" y="3"/>
                  </a:moveTo>
                  <a:lnTo>
                    <a:pt x="824" y="11"/>
                  </a:lnTo>
                  <a:lnTo>
                    <a:pt x="832" y="18"/>
                  </a:lnTo>
                  <a:lnTo>
                    <a:pt x="840" y="25"/>
                  </a:lnTo>
                  <a:lnTo>
                    <a:pt x="848" y="31"/>
                  </a:lnTo>
                  <a:lnTo>
                    <a:pt x="855" y="38"/>
                  </a:lnTo>
                  <a:lnTo>
                    <a:pt x="864" y="43"/>
                  </a:lnTo>
                  <a:lnTo>
                    <a:pt x="873" y="47"/>
                  </a:lnTo>
                  <a:lnTo>
                    <a:pt x="882" y="50"/>
                  </a:lnTo>
                  <a:lnTo>
                    <a:pt x="887" y="56"/>
                  </a:lnTo>
                  <a:lnTo>
                    <a:pt x="893" y="62"/>
                  </a:lnTo>
                  <a:lnTo>
                    <a:pt x="898" y="69"/>
                  </a:lnTo>
                  <a:lnTo>
                    <a:pt x="904" y="75"/>
                  </a:lnTo>
                  <a:lnTo>
                    <a:pt x="910" y="81"/>
                  </a:lnTo>
                  <a:lnTo>
                    <a:pt x="914" y="88"/>
                  </a:lnTo>
                  <a:lnTo>
                    <a:pt x="919" y="94"/>
                  </a:lnTo>
                  <a:lnTo>
                    <a:pt x="924" y="101"/>
                  </a:lnTo>
                  <a:lnTo>
                    <a:pt x="916" y="101"/>
                  </a:lnTo>
                  <a:lnTo>
                    <a:pt x="907" y="102"/>
                  </a:lnTo>
                  <a:lnTo>
                    <a:pt x="900" y="104"/>
                  </a:lnTo>
                  <a:lnTo>
                    <a:pt x="891" y="105"/>
                  </a:lnTo>
                  <a:lnTo>
                    <a:pt x="883" y="106"/>
                  </a:lnTo>
                  <a:lnTo>
                    <a:pt x="875" y="107"/>
                  </a:lnTo>
                  <a:lnTo>
                    <a:pt x="866" y="108"/>
                  </a:lnTo>
                  <a:lnTo>
                    <a:pt x="859" y="108"/>
                  </a:lnTo>
                  <a:lnTo>
                    <a:pt x="852" y="112"/>
                  </a:lnTo>
                  <a:lnTo>
                    <a:pt x="845" y="114"/>
                  </a:lnTo>
                  <a:lnTo>
                    <a:pt x="838" y="116"/>
                  </a:lnTo>
                  <a:lnTo>
                    <a:pt x="831" y="117"/>
                  </a:lnTo>
                  <a:lnTo>
                    <a:pt x="823" y="118"/>
                  </a:lnTo>
                  <a:lnTo>
                    <a:pt x="817" y="119"/>
                  </a:lnTo>
                  <a:lnTo>
                    <a:pt x="809" y="120"/>
                  </a:lnTo>
                  <a:lnTo>
                    <a:pt x="802" y="121"/>
                  </a:lnTo>
                  <a:lnTo>
                    <a:pt x="792" y="123"/>
                  </a:lnTo>
                  <a:lnTo>
                    <a:pt x="783" y="125"/>
                  </a:lnTo>
                  <a:lnTo>
                    <a:pt x="774" y="126"/>
                  </a:lnTo>
                  <a:lnTo>
                    <a:pt x="765" y="129"/>
                  </a:lnTo>
                  <a:lnTo>
                    <a:pt x="755" y="131"/>
                  </a:lnTo>
                  <a:lnTo>
                    <a:pt x="746" y="132"/>
                  </a:lnTo>
                  <a:lnTo>
                    <a:pt x="736" y="132"/>
                  </a:lnTo>
                  <a:lnTo>
                    <a:pt x="726" y="131"/>
                  </a:lnTo>
                  <a:lnTo>
                    <a:pt x="721" y="135"/>
                  </a:lnTo>
                  <a:lnTo>
                    <a:pt x="716" y="137"/>
                  </a:lnTo>
                  <a:lnTo>
                    <a:pt x="711" y="137"/>
                  </a:lnTo>
                  <a:lnTo>
                    <a:pt x="705" y="137"/>
                  </a:lnTo>
                  <a:lnTo>
                    <a:pt x="700" y="137"/>
                  </a:lnTo>
                  <a:lnTo>
                    <a:pt x="693" y="138"/>
                  </a:lnTo>
                  <a:lnTo>
                    <a:pt x="688" y="138"/>
                  </a:lnTo>
                  <a:lnTo>
                    <a:pt x="682" y="141"/>
                  </a:lnTo>
                  <a:lnTo>
                    <a:pt x="658" y="143"/>
                  </a:lnTo>
                  <a:lnTo>
                    <a:pt x="633" y="147"/>
                  </a:lnTo>
                  <a:lnTo>
                    <a:pt x="610" y="150"/>
                  </a:lnTo>
                  <a:lnTo>
                    <a:pt x="588" y="155"/>
                  </a:lnTo>
                  <a:lnTo>
                    <a:pt x="565" y="158"/>
                  </a:lnTo>
                  <a:lnTo>
                    <a:pt x="542" y="163"/>
                  </a:lnTo>
                  <a:lnTo>
                    <a:pt x="519" y="166"/>
                  </a:lnTo>
                  <a:lnTo>
                    <a:pt x="493" y="168"/>
                  </a:lnTo>
                  <a:lnTo>
                    <a:pt x="451" y="178"/>
                  </a:lnTo>
                  <a:lnTo>
                    <a:pt x="410" y="186"/>
                  </a:lnTo>
                  <a:lnTo>
                    <a:pt x="370" y="192"/>
                  </a:lnTo>
                  <a:lnTo>
                    <a:pt x="329" y="198"/>
                  </a:lnTo>
                  <a:lnTo>
                    <a:pt x="288" y="204"/>
                  </a:lnTo>
                  <a:lnTo>
                    <a:pt x="247" y="211"/>
                  </a:lnTo>
                  <a:lnTo>
                    <a:pt x="206" y="218"/>
                  </a:lnTo>
                  <a:lnTo>
                    <a:pt x="165" y="229"/>
                  </a:lnTo>
                  <a:lnTo>
                    <a:pt x="157" y="229"/>
                  </a:lnTo>
                  <a:lnTo>
                    <a:pt x="151" y="230"/>
                  </a:lnTo>
                  <a:lnTo>
                    <a:pt x="144" y="231"/>
                  </a:lnTo>
                  <a:lnTo>
                    <a:pt x="138" y="235"/>
                  </a:lnTo>
                  <a:lnTo>
                    <a:pt x="131" y="237"/>
                  </a:lnTo>
                  <a:lnTo>
                    <a:pt x="124" y="240"/>
                  </a:lnTo>
                  <a:lnTo>
                    <a:pt x="118" y="241"/>
                  </a:lnTo>
                  <a:lnTo>
                    <a:pt x="111" y="241"/>
                  </a:lnTo>
                  <a:lnTo>
                    <a:pt x="96" y="228"/>
                  </a:lnTo>
                  <a:lnTo>
                    <a:pt x="81" y="213"/>
                  </a:lnTo>
                  <a:lnTo>
                    <a:pt x="69" y="199"/>
                  </a:lnTo>
                  <a:lnTo>
                    <a:pt x="56" y="185"/>
                  </a:lnTo>
                  <a:lnTo>
                    <a:pt x="43" y="170"/>
                  </a:lnTo>
                  <a:lnTo>
                    <a:pt x="29" y="157"/>
                  </a:lnTo>
                  <a:lnTo>
                    <a:pt x="15" y="144"/>
                  </a:lnTo>
                  <a:lnTo>
                    <a:pt x="0" y="133"/>
                  </a:lnTo>
                  <a:lnTo>
                    <a:pt x="22" y="129"/>
                  </a:lnTo>
                  <a:lnTo>
                    <a:pt x="45" y="123"/>
                  </a:lnTo>
                  <a:lnTo>
                    <a:pt x="67" y="117"/>
                  </a:lnTo>
                  <a:lnTo>
                    <a:pt x="89" y="111"/>
                  </a:lnTo>
                  <a:lnTo>
                    <a:pt x="112" y="105"/>
                  </a:lnTo>
                  <a:lnTo>
                    <a:pt x="134" y="99"/>
                  </a:lnTo>
                  <a:lnTo>
                    <a:pt x="157" y="94"/>
                  </a:lnTo>
                  <a:lnTo>
                    <a:pt x="181" y="89"/>
                  </a:lnTo>
                  <a:lnTo>
                    <a:pt x="186" y="89"/>
                  </a:lnTo>
                  <a:lnTo>
                    <a:pt x="193" y="87"/>
                  </a:lnTo>
                  <a:lnTo>
                    <a:pt x="198" y="86"/>
                  </a:lnTo>
                  <a:lnTo>
                    <a:pt x="205" y="83"/>
                  </a:lnTo>
                  <a:lnTo>
                    <a:pt x="210" y="82"/>
                  </a:lnTo>
                  <a:lnTo>
                    <a:pt x="216" y="82"/>
                  </a:lnTo>
                  <a:lnTo>
                    <a:pt x="222" y="82"/>
                  </a:lnTo>
                  <a:lnTo>
                    <a:pt x="227" y="84"/>
                  </a:lnTo>
                  <a:lnTo>
                    <a:pt x="227" y="88"/>
                  </a:lnTo>
                  <a:lnTo>
                    <a:pt x="226" y="92"/>
                  </a:lnTo>
                  <a:lnTo>
                    <a:pt x="225" y="95"/>
                  </a:lnTo>
                  <a:lnTo>
                    <a:pt x="224" y="99"/>
                  </a:lnTo>
                  <a:lnTo>
                    <a:pt x="222" y="102"/>
                  </a:lnTo>
                  <a:lnTo>
                    <a:pt x="220" y="106"/>
                  </a:lnTo>
                  <a:lnTo>
                    <a:pt x="220" y="111"/>
                  </a:lnTo>
                  <a:lnTo>
                    <a:pt x="219" y="114"/>
                  </a:lnTo>
                  <a:lnTo>
                    <a:pt x="210" y="123"/>
                  </a:lnTo>
                  <a:lnTo>
                    <a:pt x="201" y="131"/>
                  </a:lnTo>
                  <a:lnTo>
                    <a:pt x="191" y="139"/>
                  </a:lnTo>
                  <a:lnTo>
                    <a:pt x="183" y="148"/>
                  </a:lnTo>
                  <a:lnTo>
                    <a:pt x="178" y="152"/>
                  </a:lnTo>
                  <a:lnTo>
                    <a:pt x="175" y="157"/>
                  </a:lnTo>
                  <a:lnTo>
                    <a:pt x="173" y="162"/>
                  </a:lnTo>
                  <a:lnTo>
                    <a:pt x="171" y="168"/>
                  </a:lnTo>
                  <a:lnTo>
                    <a:pt x="170" y="174"/>
                  </a:lnTo>
                  <a:lnTo>
                    <a:pt x="169" y="180"/>
                  </a:lnTo>
                  <a:lnTo>
                    <a:pt x="169" y="186"/>
                  </a:lnTo>
                  <a:lnTo>
                    <a:pt x="171" y="193"/>
                  </a:lnTo>
                  <a:lnTo>
                    <a:pt x="169" y="193"/>
                  </a:lnTo>
                  <a:lnTo>
                    <a:pt x="167" y="194"/>
                  </a:lnTo>
                  <a:lnTo>
                    <a:pt x="169" y="197"/>
                  </a:lnTo>
                  <a:lnTo>
                    <a:pt x="169" y="198"/>
                  </a:lnTo>
                  <a:lnTo>
                    <a:pt x="171" y="199"/>
                  </a:lnTo>
                  <a:lnTo>
                    <a:pt x="172" y="200"/>
                  </a:lnTo>
                  <a:lnTo>
                    <a:pt x="174" y="201"/>
                  </a:lnTo>
                  <a:lnTo>
                    <a:pt x="176" y="203"/>
                  </a:lnTo>
                  <a:lnTo>
                    <a:pt x="177" y="204"/>
                  </a:lnTo>
                  <a:lnTo>
                    <a:pt x="194" y="203"/>
                  </a:lnTo>
                  <a:lnTo>
                    <a:pt x="210" y="201"/>
                  </a:lnTo>
                  <a:lnTo>
                    <a:pt x="227" y="200"/>
                  </a:lnTo>
                  <a:lnTo>
                    <a:pt x="244" y="199"/>
                  </a:lnTo>
                  <a:lnTo>
                    <a:pt x="259" y="197"/>
                  </a:lnTo>
                  <a:lnTo>
                    <a:pt x="276" y="195"/>
                  </a:lnTo>
                  <a:lnTo>
                    <a:pt x="291" y="193"/>
                  </a:lnTo>
                  <a:lnTo>
                    <a:pt x="307" y="191"/>
                  </a:lnTo>
                  <a:lnTo>
                    <a:pt x="311" y="187"/>
                  </a:lnTo>
                  <a:lnTo>
                    <a:pt x="317" y="186"/>
                  </a:lnTo>
                  <a:lnTo>
                    <a:pt x="323" y="185"/>
                  </a:lnTo>
                  <a:lnTo>
                    <a:pt x="329" y="184"/>
                  </a:lnTo>
                  <a:lnTo>
                    <a:pt x="334" y="182"/>
                  </a:lnTo>
                  <a:lnTo>
                    <a:pt x="339" y="179"/>
                  </a:lnTo>
                  <a:lnTo>
                    <a:pt x="341" y="178"/>
                  </a:lnTo>
                  <a:lnTo>
                    <a:pt x="343" y="175"/>
                  </a:lnTo>
                  <a:lnTo>
                    <a:pt x="344" y="172"/>
                  </a:lnTo>
                  <a:lnTo>
                    <a:pt x="345" y="168"/>
                  </a:lnTo>
                  <a:lnTo>
                    <a:pt x="346" y="162"/>
                  </a:lnTo>
                  <a:lnTo>
                    <a:pt x="347" y="156"/>
                  </a:lnTo>
                  <a:lnTo>
                    <a:pt x="346" y="150"/>
                  </a:lnTo>
                  <a:lnTo>
                    <a:pt x="345" y="145"/>
                  </a:lnTo>
                  <a:lnTo>
                    <a:pt x="343" y="139"/>
                  </a:lnTo>
                  <a:lnTo>
                    <a:pt x="340" y="135"/>
                  </a:lnTo>
                  <a:lnTo>
                    <a:pt x="336" y="131"/>
                  </a:lnTo>
                  <a:lnTo>
                    <a:pt x="331" y="127"/>
                  </a:lnTo>
                  <a:lnTo>
                    <a:pt x="326" y="127"/>
                  </a:lnTo>
                  <a:lnTo>
                    <a:pt x="321" y="126"/>
                  </a:lnTo>
                  <a:lnTo>
                    <a:pt x="317" y="124"/>
                  </a:lnTo>
                  <a:lnTo>
                    <a:pt x="312" y="121"/>
                  </a:lnTo>
                  <a:lnTo>
                    <a:pt x="308" y="118"/>
                  </a:lnTo>
                  <a:lnTo>
                    <a:pt x="305" y="114"/>
                  </a:lnTo>
                  <a:lnTo>
                    <a:pt x="303" y="110"/>
                  </a:lnTo>
                  <a:lnTo>
                    <a:pt x="303" y="104"/>
                  </a:lnTo>
                  <a:lnTo>
                    <a:pt x="304" y="63"/>
                  </a:lnTo>
                  <a:lnTo>
                    <a:pt x="334" y="56"/>
                  </a:lnTo>
                  <a:lnTo>
                    <a:pt x="365" y="50"/>
                  </a:lnTo>
                  <a:lnTo>
                    <a:pt x="395" y="44"/>
                  </a:lnTo>
                  <a:lnTo>
                    <a:pt x="427" y="39"/>
                  </a:lnTo>
                  <a:lnTo>
                    <a:pt x="458" y="36"/>
                  </a:lnTo>
                  <a:lnTo>
                    <a:pt x="489" y="32"/>
                  </a:lnTo>
                  <a:lnTo>
                    <a:pt x="520" y="28"/>
                  </a:lnTo>
                  <a:lnTo>
                    <a:pt x="550" y="25"/>
                  </a:lnTo>
                  <a:lnTo>
                    <a:pt x="561" y="24"/>
                  </a:lnTo>
                  <a:lnTo>
                    <a:pt x="572" y="22"/>
                  </a:lnTo>
                  <a:lnTo>
                    <a:pt x="583" y="20"/>
                  </a:lnTo>
                  <a:lnTo>
                    <a:pt x="594" y="18"/>
                  </a:lnTo>
                  <a:lnTo>
                    <a:pt x="605" y="16"/>
                  </a:lnTo>
                  <a:lnTo>
                    <a:pt x="616" y="14"/>
                  </a:lnTo>
                  <a:lnTo>
                    <a:pt x="626" y="13"/>
                  </a:lnTo>
                  <a:lnTo>
                    <a:pt x="637" y="13"/>
                  </a:lnTo>
                  <a:lnTo>
                    <a:pt x="637" y="20"/>
                  </a:lnTo>
                  <a:lnTo>
                    <a:pt x="638" y="26"/>
                  </a:lnTo>
                  <a:lnTo>
                    <a:pt x="639" y="33"/>
                  </a:lnTo>
                  <a:lnTo>
                    <a:pt x="640" y="40"/>
                  </a:lnTo>
                  <a:lnTo>
                    <a:pt x="640" y="47"/>
                  </a:lnTo>
                  <a:lnTo>
                    <a:pt x="639" y="53"/>
                  </a:lnTo>
                  <a:lnTo>
                    <a:pt x="637" y="59"/>
                  </a:lnTo>
                  <a:lnTo>
                    <a:pt x="633" y="63"/>
                  </a:lnTo>
                  <a:lnTo>
                    <a:pt x="630" y="69"/>
                  </a:lnTo>
                  <a:lnTo>
                    <a:pt x="627" y="75"/>
                  </a:lnTo>
                  <a:lnTo>
                    <a:pt x="625" y="81"/>
                  </a:lnTo>
                  <a:lnTo>
                    <a:pt x="622" y="87"/>
                  </a:lnTo>
                  <a:lnTo>
                    <a:pt x="621" y="93"/>
                  </a:lnTo>
                  <a:lnTo>
                    <a:pt x="620" y="100"/>
                  </a:lnTo>
                  <a:lnTo>
                    <a:pt x="620" y="106"/>
                  </a:lnTo>
                  <a:lnTo>
                    <a:pt x="620" y="113"/>
                  </a:lnTo>
                  <a:lnTo>
                    <a:pt x="626" y="118"/>
                  </a:lnTo>
                  <a:lnTo>
                    <a:pt x="631" y="121"/>
                  </a:lnTo>
                  <a:lnTo>
                    <a:pt x="638" y="123"/>
                  </a:lnTo>
                  <a:lnTo>
                    <a:pt x="643" y="121"/>
                  </a:lnTo>
                  <a:lnTo>
                    <a:pt x="650" y="120"/>
                  </a:lnTo>
                  <a:lnTo>
                    <a:pt x="657" y="119"/>
                  </a:lnTo>
                  <a:lnTo>
                    <a:pt x="663" y="118"/>
                  </a:lnTo>
                  <a:lnTo>
                    <a:pt x="670" y="117"/>
                  </a:lnTo>
                  <a:lnTo>
                    <a:pt x="682" y="116"/>
                  </a:lnTo>
                  <a:lnTo>
                    <a:pt x="693" y="114"/>
                  </a:lnTo>
                  <a:lnTo>
                    <a:pt x="704" y="112"/>
                  </a:lnTo>
                  <a:lnTo>
                    <a:pt x="715" y="110"/>
                  </a:lnTo>
                  <a:lnTo>
                    <a:pt x="726" y="107"/>
                  </a:lnTo>
                  <a:lnTo>
                    <a:pt x="738" y="106"/>
                  </a:lnTo>
                  <a:lnTo>
                    <a:pt x="749" y="105"/>
                  </a:lnTo>
                  <a:lnTo>
                    <a:pt x="762" y="105"/>
                  </a:lnTo>
                  <a:lnTo>
                    <a:pt x="767" y="101"/>
                  </a:lnTo>
                  <a:lnTo>
                    <a:pt x="770" y="96"/>
                  </a:lnTo>
                  <a:lnTo>
                    <a:pt x="773" y="92"/>
                  </a:lnTo>
                  <a:lnTo>
                    <a:pt x="773" y="86"/>
                  </a:lnTo>
                  <a:lnTo>
                    <a:pt x="773" y="80"/>
                  </a:lnTo>
                  <a:lnTo>
                    <a:pt x="771" y="73"/>
                  </a:lnTo>
                  <a:lnTo>
                    <a:pt x="771" y="67"/>
                  </a:lnTo>
                  <a:lnTo>
                    <a:pt x="770" y="61"/>
                  </a:lnTo>
                  <a:lnTo>
                    <a:pt x="765" y="56"/>
                  </a:lnTo>
                  <a:lnTo>
                    <a:pt x="759" y="52"/>
                  </a:lnTo>
                  <a:lnTo>
                    <a:pt x="754" y="49"/>
                  </a:lnTo>
                  <a:lnTo>
                    <a:pt x="748" y="44"/>
                  </a:lnTo>
                  <a:lnTo>
                    <a:pt x="743" y="40"/>
                  </a:lnTo>
                  <a:lnTo>
                    <a:pt x="738" y="36"/>
                  </a:lnTo>
                  <a:lnTo>
                    <a:pt x="734" y="30"/>
                  </a:lnTo>
                  <a:lnTo>
                    <a:pt x="732" y="24"/>
                  </a:lnTo>
                  <a:lnTo>
                    <a:pt x="731" y="21"/>
                  </a:lnTo>
                  <a:lnTo>
                    <a:pt x="731" y="20"/>
                  </a:lnTo>
                  <a:lnTo>
                    <a:pt x="730" y="19"/>
                  </a:lnTo>
                  <a:lnTo>
                    <a:pt x="730" y="16"/>
                  </a:lnTo>
                  <a:lnTo>
                    <a:pt x="728" y="15"/>
                  </a:lnTo>
                  <a:lnTo>
                    <a:pt x="727" y="14"/>
                  </a:lnTo>
                  <a:lnTo>
                    <a:pt x="726" y="13"/>
                  </a:lnTo>
                  <a:lnTo>
                    <a:pt x="725" y="12"/>
                  </a:lnTo>
                  <a:lnTo>
                    <a:pt x="732" y="7"/>
                  </a:lnTo>
                  <a:lnTo>
                    <a:pt x="741" y="5"/>
                  </a:lnTo>
                  <a:lnTo>
                    <a:pt x="749" y="3"/>
                  </a:lnTo>
                  <a:lnTo>
                    <a:pt x="759" y="3"/>
                  </a:lnTo>
                  <a:lnTo>
                    <a:pt x="769" y="3"/>
                  </a:lnTo>
                  <a:lnTo>
                    <a:pt x="778" y="3"/>
                  </a:lnTo>
                  <a:lnTo>
                    <a:pt x="788" y="3"/>
                  </a:lnTo>
                  <a:lnTo>
                    <a:pt x="797" y="2"/>
                  </a:lnTo>
                  <a:lnTo>
                    <a:pt x="799" y="0"/>
                  </a:lnTo>
                  <a:lnTo>
                    <a:pt x="801" y="2"/>
                  </a:lnTo>
                  <a:lnTo>
                    <a:pt x="803" y="3"/>
                  </a:lnTo>
                  <a:lnTo>
                    <a:pt x="805" y="3"/>
                  </a:lnTo>
                  <a:lnTo>
                    <a:pt x="807" y="3"/>
                  </a:lnTo>
                  <a:lnTo>
                    <a:pt x="809" y="3"/>
                  </a:lnTo>
                  <a:lnTo>
                    <a:pt x="811" y="3"/>
                  </a:lnTo>
                  <a:lnTo>
                    <a:pt x="813" y="3"/>
                  </a:lnTo>
                  <a:lnTo>
                    <a:pt x="817" y="3"/>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3" name="Freeform 105">
              <a:extLst>
                <a:ext uri="{FF2B5EF4-FFF2-40B4-BE49-F238E27FC236}">
                  <a16:creationId xmlns:a16="http://schemas.microsoft.com/office/drawing/2014/main" id="{11DEE152-4389-0F61-9F35-0D247507B533}"/>
                </a:ext>
              </a:extLst>
            </p:cNvPr>
            <p:cNvSpPr>
              <a:spLocks/>
            </p:cNvSpPr>
            <p:nvPr/>
          </p:nvSpPr>
          <p:spPr bwMode="auto">
            <a:xfrm>
              <a:off x="4339" y="3862"/>
              <a:ext cx="15" cy="11"/>
            </a:xfrm>
            <a:custGeom>
              <a:avLst/>
              <a:gdLst>
                <a:gd name="T0" fmla="*/ 91 w 91"/>
                <a:gd name="T1" fmla="*/ 14 h 69"/>
                <a:gd name="T2" fmla="*/ 83 w 91"/>
                <a:gd name="T3" fmla="*/ 13 h 69"/>
                <a:gd name="T4" fmla="*/ 73 w 91"/>
                <a:gd name="T5" fmla="*/ 12 h 69"/>
                <a:gd name="T6" fmla="*/ 64 w 91"/>
                <a:gd name="T7" fmla="*/ 11 h 69"/>
                <a:gd name="T8" fmla="*/ 56 w 91"/>
                <a:gd name="T9" fmla="*/ 10 h 69"/>
                <a:gd name="T10" fmla="*/ 47 w 91"/>
                <a:gd name="T11" fmla="*/ 11 h 69"/>
                <a:gd name="T12" fmla="*/ 39 w 91"/>
                <a:gd name="T13" fmla="*/ 13 h 69"/>
                <a:gd name="T14" fmla="*/ 32 w 91"/>
                <a:gd name="T15" fmla="*/ 17 h 69"/>
                <a:gd name="T16" fmla="*/ 24 w 91"/>
                <a:gd name="T17" fmla="*/ 24 h 69"/>
                <a:gd name="T18" fmla="*/ 23 w 91"/>
                <a:gd name="T19" fmla="*/ 30 h 69"/>
                <a:gd name="T20" fmla="*/ 21 w 91"/>
                <a:gd name="T21" fmla="*/ 35 h 69"/>
                <a:gd name="T22" fmla="*/ 18 w 91"/>
                <a:gd name="T23" fmla="*/ 41 h 69"/>
                <a:gd name="T24" fmla="*/ 16 w 91"/>
                <a:gd name="T25" fmla="*/ 47 h 69"/>
                <a:gd name="T26" fmla="*/ 15 w 91"/>
                <a:gd name="T27" fmla="*/ 53 h 69"/>
                <a:gd name="T28" fmla="*/ 16 w 91"/>
                <a:gd name="T29" fmla="*/ 59 h 69"/>
                <a:gd name="T30" fmla="*/ 17 w 91"/>
                <a:gd name="T31" fmla="*/ 64 h 69"/>
                <a:gd name="T32" fmla="*/ 21 w 91"/>
                <a:gd name="T33" fmla="*/ 69 h 69"/>
                <a:gd name="T34" fmla="*/ 17 w 91"/>
                <a:gd name="T35" fmla="*/ 68 h 69"/>
                <a:gd name="T36" fmla="*/ 15 w 91"/>
                <a:gd name="T37" fmla="*/ 66 h 69"/>
                <a:gd name="T38" fmla="*/ 12 w 91"/>
                <a:gd name="T39" fmla="*/ 63 h 69"/>
                <a:gd name="T40" fmla="*/ 10 w 91"/>
                <a:gd name="T41" fmla="*/ 60 h 69"/>
                <a:gd name="T42" fmla="*/ 7 w 91"/>
                <a:gd name="T43" fmla="*/ 57 h 69"/>
                <a:gd name="T44" fmla="*/ 4 w 91"/>
                <a:gd name="T45" fmla="*/ 54 h 69"/>
                <a:gd name="T46" fmla="*/ 2 w 91"/>
                <a:gd name="T47" fmla="*/ 50 h 69"/>
                <a:gd name="T48" fmla="*/ 0 w 91"/>
                <a:gd name="T49" fmla="*/ 47 h 69"/>
                <a:gd name="T50" fmla="*/ 1 w 91"/>
                <a:gd name="T51" fmla="*/ 41 h 69"/>
                <a:gd name="T52" fmla="*/ 3 w 91"/>
                <a:gd name="T53" fmla="*/ 36 h 69"/>
                <a:gd name="T54" fmla="*/ 5 w 91"/>
                <a:gd name="T55" fmla="*/ 30 h 69"/>
                <a:gd name="T56" fmla="*/ 9 w 91"/>
                <a:gd name="T57" fmla="*/ 25 h 69"/>
                <a:gd name="T58" fmla="*/ 12 w 91"/>
                <a:gd name="T59" fmla="*/ 20 h 69"/>
                <a:gd name="T60" fmla="*/ 15 w 91"/>
                <a:gd name="T61" fmla="*/ 17 h 69"/>
                <a:gd name="T62" fmla="*/ 20 w 91"/>
                <a:gd name="T63" fmla="*/ 12 h 69"/>
                <a:gd name="T64" fmla="*/ 24 w 91"/>
                <a:gd name="T65" fmla="*/ 8 h 69"/>
                <a:gd name="T66" fmla="*/ 32 w 91"/>
                <a:gd name="T67" fmla="*/ 5 h 69"/>
                <a:gd name="T68" fmla="*/ 41 w 91"/>
                <a:gd name="T69" fmla="*/ 2 h 69"/>
                <a:gd name="T70" fmla="*/ 51 w 91"/>
                <a:gd name="T71" fmla="*/ 0 h 69"/>
                <a:gd name="T72" fmla="*/ 60 w 91"/>
                <a:gd name="T73" fmla="*/ 0 h 69"/>
                <a:gd name="T74" fmla="*/ 70 w 91"/>
                <a:gd name="T75" fmla="*/ 0 h 69"/>
                <a:gd name="T76" fmla="*/ 78 w 91"/>
                <a:gd name="T77" fmla="*/ 2 h 69"/>
                <a:gd name="T78" fmla="*/ 83 w 91"/>
                <a:gd name="T79" fmla="*/ 5 h 69"/>
                <a:gd name="T80" fmla="*/ 86 w 91"/>
                <a:gd name="T81" fmla="*/ 7 h 69"/>
                <a:gd name="T82" fmla="*/ 89 w 91"/>
                <a:gd name="T83" fmla="*/ 11 h 69"/>
                <a:gd name="T84" fmla="*/ 91 w 91"/>
                <a:gd name="T85" fmla="*/ 1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1" h="69">
                  <a:moveTo>
                    <a:pt x="91" y="14"/>
                  </a:moveTo>
                  <a:lnTo>
                    <a:pt x="83" y="13"/>
                  </a:lnTo>
                  <a:lnTo>
                    <a:pt x="73" y="12"/>
                  </a:lnTo>
                  <a:lnTo>
                    <a:pt x="64" y="11"/>
                  </a:lnTo>
                  <a:lnTo>
                    <a:pt x="56" y="10"/>
                  </a:lnTo>
                  <a:lnTo>
                    <a:pt x="47" y="11"/>
                  </a:lnTo>
                  <a:lnTo>
                    <a:pt x="39" y="13"/>
                  </a:lnTo>
                  <a:lnTo>
                    <a:pt x="32" y="17"/>
                  </a:lnTo>
                  <a:lnTo>
                    <a:pt x="24" y="24"/>
                  </a:lnTo>
                  <a:lnTo>
                    <a:pt x="23" y="30"/>
                  </a:lnTo>
                  <a:lnTo>
                    <a:pt x="21" y="35"/>
                  </a:lnTo>
                  <a:lnTo>
                    <a:pt x="18" y="41"/>
                  </a:lnTo>
                  <a:lnTo>
                    <a:pt x="16" y="47"/>
                  </a:lnTo>
                  <a:lnTo>
                    <a:pt x="15" y="53"/>
                  </a:lnTo>
                  <a:lnTo>
                    <a:pt x="16" y="59"/>
                  </a:lnTo>
                  <a:lnTo>
                    <a:pt x="17" y="64"/>
                  </a:lnTo>
                  <a:lnTo>
                    <a:pt x="21" y="69"/>
                  </a:lnTo>
                  <a:lnTo>
                    <a:pt x="17" y="68"/>
                  </a:lnTo>
                  <a:lnTo>
                    <a:pt x="15" y="66"/>
                  </a:lnTo>
                  <a:lnTo>
                    <a:pt x="12" y="63"/>
                  </a:lnTo>
                  <a:lnTo>
                    <a:pt x="10" y="60"/>
                  </a:lnTo>
                  <a:lnTo>
                    <a:pt x="7" y="57"/>
                  </a:lnTo>
                  <a:lnTo>
                    <a:pt x="4" y="54"/>
                  </a:lnTo>
                  <a:lnTo>
                    <a:pt x="2" y="50"/>
                  </a:lnTo>
                  <a:lnTo>
                    <a:pt x="0" y="47"/>
                  </a:lnTo>
                  <a:lnTo>
                    <a:pt x="1" y="41"/>
                  </a:lnTo>
                  <a:lnTo>
                    <a:pt x="3" y="36"/>
                  </a:lnTo>
                  <a:lnTo>
                    <a:pt x="5" y="30"/>
                  </a:lnTo>
                  <a:lnTo>
                    <a:pt x="9" y="25"/>
                  </a:lnTo>
                  <a:lnTo>
                    <a:pt x="12" y="20"/>
                  </a:lnTo>
                  <a:lnTo>
                    <a:pt x="15" y="17"/>
                  </a:lnTo>
                  <a:lnTo>
                    <a:pt x="20" y="12"/>
                  </a:lnTo>
                  <a:lnTo>
                    <a:pt x="24" y="8"/>
                  </a:lnTo>
                  <a:lnTo>
                    <a:pt x="32" y="5"/>
                  </a:lnTo>
                  <a:lnTo>
                    <a:pt x="41" y="2"/>
                  </a:lnTo>
                  <a:lnTo>
                    <a:pt x="51" y="0"/>
                  </a:lnTo>
                  <a:lnTo>
                    <a:pt x="60" y="0"/>
                  </a:lnTo>
                  <a:lnTo>
                    <a:pt x="70" y="0"/>
                  </a:lnTo>
                  <a:lnTo>
                    <a:pt x="78" y="2"/>
                  </a:lnTo>
                  <a:lnTo>
                    <a:pt x="83" y="5"/>
                  </a:lnTo>
                  <a:lnTo>
                    <a:pt x="86" y="7"/>
                  </a:lnTo>
                  <a:lnTo>
                    <a:pt x="89" y="11"/>
                  </a:lnTo>
                  <a:lnTo>
                    <a:pt x="91" y="14"/>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4" name="Freeform 106">
              <a:extLst>
                <a:ext uri="{FF2B5EF4-FFF2-40B4-BE49-F238E27FC236}">
                  <a16:creationId xmlns:a16="http://schemas.microsoft.com/office/drawing/2014/main" id="{E0856804-D4AA-9505-D80C-EAB0DCFFC66C}"/>
                </a:ext>
              </a:extLst>
            </p:cNvPr>
            <p:cNvSpPr>
              <a:spLocks/>
            </p:cNvSpPr>
            <p:nvPr/>
          </p:nvSpPr>
          <p:spPr bwMode="auto">
            <a:xfrm>
              <a:off x="4350" y="3866"/>
              <a:ext cx="5" cy="7"/>
            </a:xfrm>
            <a:custGeom>
              <a:avLst/>
              <a:gdLst>
                <a:gd name="T0" fmla="*/ 31 w 31"/>
                <a:gd name="T1" fmla="*/ 34 h 42"/>
                <a:gd name="T2" fmla="*/ 31 w 31"/>
                <a:gd name="T3" fmla="*/ 36 h 42"/>
                <a:gd name="T4" fmla="*/ 30 w 31"/>
                <a:gd name="T5" fmla="*/ 37 h 42"/>
                <a:gd name="T6" fmla="*/ 28 w 31"/>
                <a:gd name="T7" fmla="*/ 38 h 42"/>
                <a:gd name="T8" fmla="*/ 27 w 31"/>
                <a:gd name="T9" fmla="*/ 38 h 42"/>
                <a:gd name="T10" fmla="*/ 26 w 31"/>
                <a:gd name="T11" fmla="*/ 40 h 42"/>
                <a:gd name="T12" fmla="*/ 25 w 31"/>
                <a:gd name="T13" fmla="*/ 40 h 42"/>
                <a:gd name="T14" fmla="*/ 23 w 31"/>
                <a:gd name="T15" fmla="*/ 41 h 42"/>
                <a:gd name="T16" fmla="*/ 22 w 31"/>
                <a:gd name="T17" fmla="*/ 42 h 42"/>
                <a:gd name="T18" fmla="*/ 19 w 31"/>
                <a:gd name="T19" fmla="*/ 36 h 42"/>
                <a:gd name="T20" fmla="*/ 16 w 31"/>
                <a:gd name="T21" fmla="*/ 31 h 42"/>
                <a:gd name="T22" fmla="*/ 13 w 31"/>
                <a:gd name="T23" fmla="*/ 25 h 42"/>
                <a:gd name="T24" fmla="*/ 11 w 31"/>
                <a:gd name="T25" fmla="*/ 19 h 42"/>
                <a:gd name="T26" fmla="*/ 9 w 31"/>
                <a:gd name="T27" fmla="*/ 15 h 42"/>
                <a:gd name="T28" fmla="*/ 6 w 31"/>
                <a:gd name="T29" fmla="*/ 9 h 42"/>
                <a:gd name="T30" fmla="*/ 3 w 31"/>
                <a:gd name="T31" fmla="*/ 4 h 42"/>
                <a:gd name="T32" fmla="*/ 0 w 31"/>
                <a:gd name="T33" fmla="*/ 0 h 42"/>
                <a:gd name="T34" fmla="*/ 5 w 31"/>
                <a:gd name="T35" fmla="*/ 0 h 42"/>
                <a:gd name="T36" fmla="*/ 11 w 31"/>
                <a:gd name="T37" fmla="*/ 3 h 42"/>
                <a:gd name="T38" fmla="*/ 15 w 31"/>
                <a:gd name="T39" fmla="*/ 6 h 42"/>
                <a:gd name="T40" fmla="*/ 20 w 31"/>
                <a:gd name="T41" fmla="*/ 11 h 42"/>
                <a:gd name="T42" fmla="*/ 23 w 31"/>
                <a:gd name="T43" fmla="*/ 17 h 42"/>
                <a:gd name="T44" fmla="*/ 25 w 31"/>
                <a:gd name="T45" fmla="*/ 23 h 42"/>
                <a:gd name="T46" fmla="*/ 28 w 31"/>
                <a:gd name="T47" fmla="*/ 29 h 42"/>
                <a:gd name="T48" fmla="*/ 31 w 31"/>
                <a:gd name="T49" fmla="*/ 34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1" h="42">
                  <a:moveTo>
                    <a:pt x="31" y="34"/>
                  </a:moveTo>
                  <a:lnTo>
                    <a:pt x="31" y="36"/>
                  </a:lnTo>
                  <a:lnTo>
                    <a:pt x="30" y="37"/>
                  </a:lnTo>
                  <a:lnTo>
                    <a:pt x="28" y="38"/>
                  </a:lnTo>
                  <a:lnTo>
                    <a:pt x="27" y="38"/>
                  </a:lnTo>
                  <a:lnTo>
                    <a:pt x="26" y="40"/>
                  </a:lnTo>
                  <a:lnTo>
                    <a:pt x="25" y="40"/>
                  </a:lnTo>
                  <a:lnTo>
                    <a:pt x="23" y="41"/>
                  </a:lnTo>
                  <a:lnTo>
                    <a:pt x="22" y="42"/>
                  </a:lnTo>
                  <a:lnTo>
                    <a:pt x="19" y="36"/>
                  </a:lnTo>
                  <a:lnTo>
                    <a:pt x="16" y="31"/>
                  </a:lnTo>
                  <a:lnTo>
                    <a:pt x="13" y="25"/>
                  </a:lnTo>
                  <a:lnTo>
                    <a:pt x="11" y="19"/>
                  </a:lnTo>
                  <a:lnTo>
                    <a:pt x="9" y="15"/>
                  </a:lnTo>
                  <a:lnTo>
                    <a:pt x="6" y="9"/>
                  </a:lnTo>
                  <a:lnTo>
                    <a:pt x="3" y="4"/>
                  </a:lnTo>
                  <a:lnTo>
                    <a:pt x="0" y="0"/>
                  </a:lnTo>
                  <a:lnTo>
                    <a:pt x="5" y="0"/>
                  </a:lnTo>
                  <a:lnTo>
                    <a:pt x="11" y="3"/>
                  </a:lnTo>
                  <a:lnTo>
                    <a:pt x="15" y="6"/>
                  </a:lnTo>
                  <a:lnTo>
                    <a:pt x="20" y="11"/>
                  </a:lnTo>
                  <a:lnTo>
                    <a:pt x="23" y="17"/>
                  </a:lnTo>
                  <a:lnTo>
                    <a:pt x="25" y="23"/>
                  </a:lnTo>
                  <a:lnTo>
                    <a:pt x="28" y="29"/>
                  </a:lnTo>
                  <a:lnTo>
                    <a:pt x="31" y="34"/>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5" name="Freeform 107">
              <a:extLst>
                <a:ext uri="{FF2B5EF4-FFF2-40B4-BE49-F238E27FC236}">
                  <a16:creationId xmlns:a16="http://schemas.microsoft.com/office/drawing/2014/main" id="{D0F98E21-D75D-7B81-4C9E-6428ED4CCDBA}"/>
                </a:ext>
              </a:extLst>
            </p:cNvPr>
            <p:cNvSpPr>
              <a:spLocks/>
            </p:cNvSpPr>
            <p:nvPr/>
          </p:nvSpPr>
          <p:spPr bwMode="auto">
            <a:xfrm>
              <a:off x="4344" y="3868"/>
              <a:ext cx="22" cy="13"/>
            </a:xfrm>
            <a:custGeom>
              <a:avLst/>
              <a:gdLst>
                <a:gd name="T0" fmla="*/ 52 w 127"/>
                <a:gd name="T1" fmla="*/ 49 h 82"/>
                <a:gd name="T2" fmla="*/ 58 w 127"/>
                <a:gd name="T3" fmla="*/ 46 h 82"/>
                <a:gd name="T4" fmla="*/ 64 w 127"/>
                <a:gd name="T5" fmla="*/ 45 h 82"/>
                <a:gd name="T6" fmla="*/ 69 w 127"/>
                <a:gd name="T7" fmla="*/ 40 h 82"/>
                <a:gd name="T8" fmla="*/ 75 w 127"/>
                <a:gd name="T9" fmla="*/ 36 h 82"/>
                <a:gd name="T10" fmla="*/ 76 w 127"/>
                <a:gd name="T11" fmla="*/ 31 h 82"/>
                <a:gd name="T12" fmla="*/ 76 w 127"/>
                <a:gd name="T13" fmla="*/ 26 h 82"/>
                <a:gd name="T14" fmla="*/ 76 w 127"/>
                <a:gd name="T15" fmla="*/ 21 h 82"/>
                <a:gd name="T16" fmla="*/ 84 w 127"/>
                <a:gd name="T17" fmla="*/ 21 h 82"/>
                <a:gd name="T18" fmla="*/ 96 w 127"/>
                <a:gd name="T19" fmla="*/ 32 h 82"/>
                <a:gd name="T20" fmla="*/ 107 w 127"/>
                <a:gd name="T21" fmla="*/ 43 h 82"/>
                <a:gd name="T22" fmla="*/ 119 w 127"/>
                <a:gd name="T23" fmla="*/ 51 h 82"/>
                <a:gd name="T24" fmla="*/ 126 w 127"/>
                <a:gd name="T25" fmla="*/ 58 h 82"/>
                <a:gd name="T26" fmla="*/ 122 w 127"/>
                <a:gd name="T27" fmla="*/ 65 h 82"/>
                <a:gd name="T28" fmla="*/ 118 w 127"/>
                <a:gd name="T29" fmla="*/ 71 h 82"/>
                <a:gd name="T30" fmla="*/ 111 w 127"/>
                <a:gd name="T31" fmla="*/ 76 h 82"/>
                <a:gd name="T32" fmla="*/ 101 w 127"/>
                <a:gd name="T33" fmla="*/ 79 h 82"/>
                <a:gd name="T34" fmla="*/ 86 w 127"/>
                <a:gd name="T35" fmla="*/ 81 h 82"/>
                <a:gd name="T36" fmla="*/ 71 w 127"/>
                <a:gd name="T37" fmla="*/ 81 h 82"/>
                <a:gd name="T38" fmla="*/ 56 w 127"/>
                <a:gd name="T39" fmla="*/ 79 h 82"/>
                <a:gd name="T40" fmla="*/ 42 w 127"/>
                <a:gd name="T41" fmla="*/ 70 h 82"/>
                <a:gd name="T42" fmla="*/ 32 w 127"/>
                <a:gd name="T43" fmla="*/ 57 h 82"/>
                <a:gd name="T44" fmla="*/ 23 w 127"/>
                <a:gd name="T45" fmla="*/ 43 h 82"/>
                <a:gd name="T46" fmla="*/ 12 w 127"/>
                <a:gd name="T47" fmla="*/ 32 h 82"/>
                <a:gd name="T48" fmla="*/ 3 w 127"/>
                <a:gd name="T49" fmla="*/ 25 h 82"/>
                <a:gd name="T50" fmla="*/ 2 w 127"/>
                <a:gd name="T51" fmla="*/ 20 h 82"/>
                <a:gd name="T52" fmla="*/ 1 w 127"/>
                <a:gd name="T53" fmla="*/ 14 h 82"/>
                <a:gd name="T54" fmla="*/ 0 w 127"/>
                <a:gd name="T55" fmla="*/ 8 h 82"/>
                <a:gd name="T56" fmla="*/ 2 w 127"/>
                <a:gd name="T57" fmla="*/ 5 h 82"/>
                <a:gd name="T58" fmla="*/ 6 w 127"/>
                <a:gd name="T59" fmla="*/ 2 h 82"/>
                <a:gd name="T60" fmla="*/ 11 w 127"/>
                <a:gd name="T61" fmla="*/ 0 h 82"/>
                <a:gd name="T62" fmla="*/ 15 w 127"/>
                <a:gd name="T63" fmla="*/ 0 h 82"/>
                <a:gd name="T64" fmla="*/ 22 w 127"/>
                <a:gd name="T65" fmla="*/ 3 h 82"/>
                <a:gd name="T66" fmla="*/ 26 w 127"/>
                <a:gd name="T67" fmla="*/ 8 h 82"/>
                <a:gd name="T68" fmla="*/ 31 w 127"/>
                <a:gd name="T69" fmla="*/ 19 h 82"/>
                <a:gd name="T70" fmla="*/ 35 w 127"/>
                <a:gd name="T71" fmla="*/ 33 h 82"/>
                <a:gd name="T72" fmla="*/ 40 w 127"/>
                <a:gd name="T73" fmla="*/ 44 h 82"/>
                <a:gd name="T74" fmla="*/ 44 w 127"/>
                <a:gd name="T75" fmla="*/ 4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7" h="82">
                  <a:moveTo>
                    <a:pt x="48" y="51"/>
                  </a:moveTo>
                  <a:lnTo>
                    <a:pt x="52" y="49"/>
                  </a:lnTo>
                  <a:lnTo>
                    <a:pt x="55" y="48"/>
                  </a:lnTo>
                  <a:lnTo>
                    <a:pt x="58" y="46"/>
                  </a:lnTo>
                  <a:lnTo>
                    <a:pt x="61" y="46"/>
                  </a:lnTo>
                  <a:lnTo>
                    <a:pt x="64" y="45"/>
                  </a:lnTo>
                  <a:lnTo>
                    <a:pt x="66" y="43"/>
                  </a:lnTo>
                  <a:lnTo>
                    <a:pt x="69" y="40"/>
                  </a:lnTo>
                  <a:lnTo>
                    <a:pt x="73" y="38"/>
                  </a:lnTo>
                  <a:lnTo>
                    <a:pt x="75" y="36"/>
                  </a:lnTo>
                  <a:lnTo>
                    <a:pt x="76" y="33"/>
                  </a:lnTo>
                  <a:lnTo>
                    <a:pt x="76" y="31"/>
                  </a:lnTo>
                  <a:lnTo>
                    <a:pt x="76" y="28"/>
                  </a:lnTo>
                  <a:lnTo>
                    <a:pt x="76" y="26"/>
                  </a:lnTo>
                  <a:lnTo>
                    <a:pt x="76" y="24"/>
                  </a:lnTo>
                  <a:lnTo>
                    <a:pt x="76" y="21"/>
                  </a:lnTo>
                  <a:lnTo>
                    <a:pt x="76" y="19"/>
                  </a:lnTo>
                  <a:lnTo>
                    <a:pt x="84" y="21"/>
                  </a:lnTo>
                  <a:lnTo>
                    <a:pt x="90" y="26"/>
                  </a:lnTo>
                  <a:lnTo>
                    <a:pt x="96" y="32"/>
                  </a:lnTo>
                  <a:lnTo>
                    <a:pt x="101" y="37"/>
                  </a:lnTo>
                  <a:lnTo>
                    <a:pt x="107" y="43"/>
                  </a:lnTo>
                  <a:lnTo>
                    <a:pt x="112" y="48"/>
                  </a:lnTo>
                  <a:lnTo>
                    <a:pt x="119" y="51"/>
                  </a:lnTo>
                  <a:lnTo>
                    <a:pt x="127" y="55"/>
                  </a:lnTo>
                  <a:lnTo>
                    <a:pt x="126" y="58"/>
                  </a:lnTo>
                  <a:lnTo>
                    <a:pt x="125" y="63"/>
                  </a:lnTo>
                  <a:lnTo>
                    <a:pt x="122" y="65"/>
                  </a:lnTo>
                  <a:lnTo>
                    <a:pt x="120" y="69"/>
                  </a:lnTo>
                  <a:lnTo>
                    <a:pt x="118" y="71"/>
                  </a:lnTo>
                  <a:lnTo>
                    <a:pt x="115" y="74"/>
                  </a:lnTo>
                  <a:lnTo>
                    <a:pt x="111" y="76"/>
                  </a:lnTo>
                  <a:lnTo>
                    <a:pt x="108" y="77"/>
                  </a:lnTo>
                  <a:lnTo>
                    <a:pt x="101" y="79"/>
                  </a:lnTo>
                  <a:lnTo>
                    <a:pt x="94" y="80"/>
                  </a:lnTo>
                  <a:lnTo>
                    <a:pt x="86" y="81"/>
                  </a:lnTo>
                  <a:lnTo>
                    <a:pt x="78" y="82"/>
                  </a:lnTo>
                  <a:lnTo>
                    <a:pt x="71" y="81"/>
                  </a:lnTo>
                  <a:lnTo>
                    <a:pt x="63" y="81"/>
                  </a:lnTo>
                  <a:lnTo>
                    <a:pt x="56" y="79"/>
                  </a:lnTo>
                  <a:lnTo>
                    <a:pt x="50" y="75"/>
                  </a:lnTo>
                  <a:lnTo>
                    <a:pt x="42" y="70"/>
                  </a:lnTo>
                  <a:lnTo>
                    <a:pt x="36" y="64"/>
                  </a:lnTo>
                  <a:lnTo>
                    <a:pt x="32" y="57"/>
                  </a:lnTo>
                  <a:lnTo>
                    <a:pt x="27" y="50"/>
                  </a:lnTo>
                  <a:lnTo>
                    <a:pt x="23" y="43"/>
                  </a:lnTo>
                  <a:lnTo>
                    <a:pt x="18" y="37"/>
                  </a:lnTo>
                  <a:lnTo>
                    <a:pt x="12" y="32"/>
                  </a:lnTo>
                  <a:lnTo>
                    <a:pt x="3" y="28"/>
                  </a:lnTo>
                  <a:lnTo>
                    <a:pt x="3" y="25"/>
                  </a:lnTo>
                  <a:lnTo>
                    <a:pt x="2" y="23"/>
                  </a:lnTo>
                  <a:lnTo>
                    <a:pt x="2" y="20"/>
                  </a:lnTo>
                  <a:lnTo>
                    <a:pt x="1" y="17"/>
                  </a:lnTo>
                  <a:lnTo>
                    <a:pt x="1" y="14"/>
                  </a:lnTo>
                  <a:lnTo>
                    <a:pt x="0" y="12"/>
                  </a:lnTo>
                  <a:lnTo>
                    <a:pt x="0" y="8"/>
                  </a:lnTo>
                  <a:lnTo>
                    <a:pt x="0" y="5"/>
                  </a:lnTo>
                  <a:lnTo>
                    <a:pt x="2" y="5"/>
                  </a:lnTo>
                  <a:lnTo>
                    <a:pt x="4" y="3"/>
                  </a:lnTo>
                  <a:lnTo>
                    <a:pt x="6" y="2"/>
                  </a:lnTo>
                  <a:lnTo>
                    <a:pt x="9" y="1"/>
                  </a:lnTo>
                  <a:lnTo>
                    <a:pt x="11" y="0"/>
                  </a:lnTo>
                  <a:lnTo>
                    <a:pt x="13" y="0"/>
                  </a:lnTo>
                  <a:lnTo>
                    <a:pt x="15" y="0"/>
                  </a:lnTo>
                  <a:lnTo>
                    <a:pt x="18" y="1"/>
                  </a:lnTo>
                  <a:lnTo>
                    <a:pt x="22" y="3"/>
                  </a:lnTo>
                  <a:lnTo>
                    <a:pt x="24" y="6"/>
                  </a:lnTo>
                  <a:lnTo>
                    <a:pt x="26" y="8"/>
                  </a:lnTo>
                  <a:lnTo>
                    <a:pt x="29" y="12"/>
                  </a:lnTo>
                  <a:lnTo>
                    <a:pt x="31" y="19"/>
                  </a:lnTo>
                  <a:lnTo>
                    <a:pt x="33" y="26"/>
                  </a:lnTo>
                  <a:lnTo>
                    <a:pt x="35" y="33"/>
                  </a:lnTo>
                  <a:lnTo>
                    <a:pt x="37" y="40"/>
                  </a:lnTo>
                  <a:lnTo>
                    <a:pt x="40" y="44"/>
                  </a:lnTo>
                  <a:lnTo>
                    <a:pt x="42" y="46"/>
                  </a:lnTo>
                  <a:lnTo>
                    <a:pt x="44" y="49"/>
                  </a:lnTo>
                  <a:lnTo>
                    <a:pt x="48" y="51"/>
                  </a:lnTo>
                  <a:close/>
                </a:path>
              </a:pathLst>
            </a:custGeom>
            <a:solidFill>
              <a:srgbClr val="999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6" name="Freeform 108">
              <a:extLst>
                <a:ext uri="{FF2B5EF4-FFF2-40B4-BE49-F238E27FC236}">
                  <a16:creationId xmlns:a16="http://schemas.microsoft.com/office/drawing/2014/main" id="{02F93CBF-DF56-E8EC-EF36-357636C3EACE}"/>
                </a:ext>
              </a:extLst>
            </p:cNvPr>
            <p:cNvSpPr>
              <a:spLocks/>
            </p:cNvSpPr>
            <p:nvPr/>
          </p:nvSpPr>
          <p:spPr bwMode="auto">
            <a:xfrm>
              <a:off x="4378" y="3871"/>
              <a:ext cx="45" cy="24"/>
            </a:xfrm>
            <a:custGeom>
              <a:avLst/>
              <a:gdLst>
                <a:gd name="T0" fmla="*/ 268 w 268"/>
                <a:gd name="T1" fmla="*/ 141 h 148"/>
                <a:gd name="T2" fmla="*/ 256 w 268"/>
                <a:gd name="T3" fmla="*/ 140 h 148"/>
                <a:gd name="T4" fmla="*/ 243 w 268"/>
                <a:gd name="T5" fmla="*/ 137 h 148"/>
                <a:gd name="T6" fmla="*/ 228 w 268"/>
                <a:gd name="T7" fmla="*/ 134 h 148"/>
                <a:gd name="T8" fmla="*/ 214 w 268"/>
                <a:gd name="T9" fmla="*/ 131 h 148"/>
                <a:gd name="T10" fmla="*/ 185 w 268"/>
                <a:gd name="T11" fmla="*/ 131 h 148"/>
                <a:gd name="T12" fmla="*/ 158 w 268"/>
                <a:gd name="T13" fmla="*/ 137 h 148"/>
                <a:gd name="T14" fmla="*/ 130 w 268"/>
                <a:gd name="T15" fmla="*/ 142 h 148"/>
                <a:gd name="T16" fmla="*/ 103 w 268"/>
                <a:gd name="T17" fmla="*/ 144 h 148"/>
                <a:gd name="T18" fmla="*/ 101 w 268"/>
                <a:gd name="T19" fmla="*/ 147 h 148"/>
                <a:gd name="T20" fmla="*/ 99 w 268"/>
                <a:gd name="T21" fmla="*/ 148 h 148"/>
                <a:gd name="T22" fmla="*/ 97 w 268"/>
                <a:gd name="T23" fmla="*/ 148 h 148"/>
                <a:gd name="T24" fmla="*/ 94 w 268"/>
                <a:gd name="T25" fmla="*/ 148 h 148"/>
                <a:gd name="T26" fmla="*/ 88 w 268"/>
                <a:gd name="T27" fmla="*/ 143 h 148"/>
                <a:gd name="T28" fmla="*/ 85 w 268"/>
                <a:gd name="T29" fmla="*/ 140 h 148"/>
                <a:gd name="T30" fmla="*/ 84 w 268"/>
                <a:gd name="T31" fmla="*/ 134 h 148"/>
                <a:gd name="T32" fmla="*/ 82 w 268"/>
                <a:gd name="T33" fmla="*/ 128 h 148"/>
                <a:gd name="T34" fmla="*/ 69 w 268"/>
                <a:gd name="T35" fmla="*/ 112 h 148"/>
                <a:gd name="T36" fmla="*/ 51 w 268"/>
                <a:gd name="T37" fmla="*/ 85 h 148"/>
                <a:gd name="T38" fmla="*/ 32 w 268"/>
                <a:gd name="T39" fmla="*/ 56 h 148"/>
                <a:gd name="T40" fmla="*/ 12 w 268"/>
                <a:gd name="T41" fmla="*/ 29 h 148"/>
                <a:gd name="T42" fmla="*/ 0 w 268"/>
                <a:gd name="T43" fmla="*/ 13 h 148"/>
                <a:gd name="T44" fmla="*/ 13 w 268"/>
                <a:gd name="T45" fmla="*/ 11 h 148"/>
                <a:gd name="T46" fmla="*/ 25 w 268"/>
                <a:gd name="T47" fmla="*/ 11 h 148"/>
                <a:gd name="T48" fmla="*/ 37 w 268"/>
                <a:gd name="T49" fmla="*/ 8 h 148"/>
                <a:gd name="T50" fmla="*/ 48 w 268"/>
                <a:gd name="T51" fmla="*/ 4 h 148"/>
                <a:gd name="T52" fmla="*/ 79 w 268"/>
                <a:gd name="T53" fmla="*/ 0 h 148"/>
                <a:gd name="T54" fmla="*/ 108 w 268"/>
                <a:gd name="T55" fmla="*/ 4 h 148"/>
                <a:gd name="T56" fmla="*/ 136 w 268"/>
                <a:gd name="T57" fmla="*/ 12 h 148"/>
                <a:gd name="T58" fmla="*/ 161 w 268"/>
                <a:gd name="T59" fmla="*/ 26 h 148"/>
                <a:gd name="T60" fmla="*/ 185 w 268"/>
                <a:gd name="T61" fmla="*/ 43 h 148"/>
                <a:gd name="T62" fmla="*/ 207 w 268"/>
                <a:gd name="T63" fmla="*/ 63 h 148"/>
                <a:gd name="T64" fmla="*/ 249 w 268"/>
                <a:gd name="T65" fmla="*/ 109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8" h="148">
                  <a:moveTo>
                    <a:pt x="249" y="109"/>
                  </a:moveTo>
                  <a:lnTo>
                    <a:pt x="268" y="141"/>
                  </a:lnTo>
                  <a:lnTo>
                    <a:pt x="263" y="141"/>
                  </a:lnTo>
                  <a:lnTo>
                    <a:pt x="256" y="140"/>
                  </a:lnTo>
                  <a:lnTo>
                    <a:pt x="249" y="138"/>
                  </a:lnTo>
                  <a:lnTo>
                    <a:pt x="243" y="137"/>
                  </a:lnTo>
                  <a:lnTo>
                    <a:pt x="235" y="136"/>
                  </a:lnTo>
                  <a:lnTo>
                    <a:pt x="228" y="134"/>
                  </a:lnTo>
                  <a:lnTo>
                    <a:pt x="221" y="132"/>
                  </a:lnTo>
                  <a:lnTo>
                    <a:pt x="214" y="131"/>
                  </a:lnTo>
                  <a:lnTo>
                    <a:pt x="200" y="130"/>
                  </a:lnTo>
                  <a:lnTo>
                    <a:pt x="185" y="131"/>
                  </a:lnTo>
                  <a:lnTo>
                    <a:pt x="171" y="134"/>
                  </a:lnTo>
                  <a:lnTo>
                    <a:pt x="158" y="137"/>
                  </a:lnTo>
                  <a:lnTo>
                    <a:pt x="143" y="140"/>
                  </a:lnTo>
                  <a:lnTo>
                    <a:pt x="130" y="142"/>
                  </a:lnTo>
                  <a:lnTo>
                    <a:pt x="116" y="144"/>
                  </a:lnTo>
                  <a:lnTo>
                    <a:pt x="103" y="144"/>
                  </a:lnTo>
                  <a:lnTo>
                    <a:pt x="103" y="146"/>
                  </a:lnTo>
                  <a:lnTo>
                    <a:pt x="101" y="147"/>
                  </a:lnTo>
                  <a:lnTo>
                    <a:pt x="100" y="147"/>
                  </a:lnTo>
                  <a:lnTo>
                    <a:pt x="99" y="148"/>
                  </a:lnTo>
                  <a:lnTo>
                    <a:pt x="98" y="148"/>
                  </a:lnTo>
                  <a:lnTo>
                    <a:pt x="97" y="148"/>
                  </a:lnTo>
                  <a:lnTo>
                    <a:pt x="96" y="148"/>
                  </a:lnTo>
                  <a:lnTo>
                    <a:pt x="94" y="148"/>
                  </a:lnTo>
                  <a:lnTo>
                    <a:pt x="90" y="142"/>
                  </a:lnTo>
                  <a:lnTo>
                    <a:pt x="88" y="143"/>
                  </a:lnTo>
                  <a:lnTo>
                    <a:pt x="86" y="142"/>
                  </a:lnTo>
                  <a:lnTo>
                    <a:pt x="85" y="140"/>
                  </a:lnTo>
                  <a:lnTo>
                    <a:pt x="84" y="137"/>
                  </a:lnTo>
                  <a:lnTo>
                    <a:pt x="84" y="134"/>
                  </a:lnTo>
                  <a:lnTo>
                    <a:pt x="83" y="130"/>
                  </a:lnTo>
                  <a:lnTo>
                    <a:pt x="82" y="128"/>
                  </a:lnTo>
                  <a:lnTo>
                    <a:pt x="79" y="125"/>
                  </a:lnTo>
                  <a:lnTo>
                    <a:pt x="69" y="112"/>
                  </a:lnTo>
                  <a:lnTo>
                    <a:pt x="59" y="98"/>
                  </a:lnTo>
                  <a:lnTo>
                    <a:pt x="51" y="85"/>
                  </a:lnTo>
                  <a:lnTo>
                    <a:pt x="41" y="70"/>
                  </a:lnTo>
                  <a:lnTo>
                    <a:pt x="32" y="56"/>
                  </a:lnTo>
                  <a:lnTo>
                    <a:pt x="22" y="42"/>
                  </a:lnTo>
                  <a:lnTo>
                    <a:pt x="12" y="29"/>
                  </a:lnTo>
                  <a:lnTo>
                    <a:pt x="0" y="17"/>
                  </a:lnTo>
                  <a:lnTo>
                    <a:pt x="0" y="13"/>
                  </a:lnTo>
                  <a:lnTo>
                    <a:pt x="6" y="12"/>
                  </a:lnTo>
                  <a:lnTo>
                    <a:pt x="13" y="11"/>
                  </a:lnTo>
                  <a:lnTo>
                    <a:pt x="19" y="11"/>
                  </a:lnTo>
                  <a:lnTo>
                    <a:pt x="25" y="11"/>
                  </a:lnTo>
                  <a:lnTo>
                    <a:pt x="31" y="9"/>
                  </a:lnTo>
                  <a:lnTo>
                    <a:pt x="37" y="8"/>
                  </a:lnTo>
                  <a:lnTo>
                    <a:pt x="43" y="6"/>
                  </a:lnTo>
                  <a:lnTo>
                    <a:pt x="48" y="4"/>
                  </a:lnTo>
                  <a:lnTo>
                    <a:pt x="64" y="1"/>
                  </a:lnTo>
                  <a:lnTo>
                    <a:pt x="79" y="0"/>
                  </a:lnTo>
                  <a:lnTo>
                    <a:pt x="94" y="1"/>
                  </a:lnTo>
                  <a:lnTo>
                    <a:pt x="108" y="4"/>
                  </a:lnTo>
                  <a:lnTo>
                    <a:pt x="122" y="7"/>
                  </a:lnTo>
                  <a:lnTo>
                    <a:pt x="136" y="12"/>
                  </a:lnTo>
                  <a:lnTo>
                    <a:pt x="149" y="19"/>
                  </a:lnTo>
                  <a:lnTo>
                    <a:pt x="161" y="26"/>
                  </a:lnTo>
                  <a:lnTo>
                    <a:pt x="173" y="33"/>
                  </a:lnTo>
                  <a:lnTo>
                    <a:pt x="185" y="43"/>
                  </a:lnTo>
                  <a:lnTo>
                    <a:pt x="196" y="52"/>
                  </a:lnTo>
                  <a:lnTo>
                    <a:pt x="207" y="63"/>
                  </a:lnTo>
                  <a:lnTo>
                    <a:pt x="230" y="85"/>
                  </a:lnTo>
                  <a:lnTo>
                    <a:pt x="249" y="109"/>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7" name="Freeform 109">
              <a:extLst>
                <a:ext uri="{FF2B5EF4-FFF2-40B4-BE49-F238E27FC236}">
                  <a16:creationId xmlns:a16="http://schemas.microsoft.com/office/drawing/2014/main" id="{518B4871-2B1D-C41B-35AB-A6D5AF77D5D7}"/>
                </a:ext>
              </a:extLst>
            </p:cNvPr>
            <p:cNvSpPr>
              <a:spLocks/>
            </p:cNvSpPr>
            <p:nvPr/>
          </p:nvSpPr>
          <p:spPr bwMode="auto">
            <a:xfrm>
              <a:off x="4199" y="3877"/>
              <a:ext cx="153" cy="46"/>
            </a:xfrm>
            <a:custGeom>
              <a:avLst/>
              <a:gdLst>
                <a:gd name="T0" fmla="*/ 858 w 917"/>
                <a:gd name="T1" fmla="*/ 54 h 274"/>
                <a:gd name="T2" fmla="*/ 877 w 917"/>
                <a:gd name="T3" fmla="*/ 78 h 274"/>
                <a:gd name="T4" fmla="*/ 893 w 917"/>
                <a:gd name="T5" fmla="*/ 103 h 274"/>
                <a:gd name="T6" fmla="*/ 903 w 917"/>
                <a:gd name="T7" fmla="*/ 117 h 274"/>
                <a:gd name="T8" fmla="*/ 913 w 917"/>
                <a:gd name="T9" fmla="*/ 132 h 274"/>
                <a:gd name="T10" fmla="*/ 912 w 917"/>
                <a:gd name="T11" fmla="*/ 143 h 274"/>
                <a:gd name="T12" fmla="*/ 894 w 917"/>
                <a:gd name="T13" fmla="*/ 149 h 274"/>
                <a:gd name="T14" fmla="*/ 874 w 917"/>
                <a:gd name="T15" fmla="*/ 152 h 274"/>
                <a:gd name="T16" fmla="*/ 829 w 917"/>
                <a:gd name="T17" fmla="*/ 160 h 274"/>
                <a:gd name="T18" fmla="*/ 768 w 917"/>
                <a:gd name="T19" fmla="*/ 170 h 274"/>
                <a:gd name="T20" fmla="*/ 707 w 917"/>
                <a:gd name="T21" fmla="*/ 178 h 274"/>
                <a:gd name="T22" fmla="*/ 694 w 917"/>
                <a:gd name="T23" fmla="*/ 182 h 274"/>
                <a:gd name="T24" fmla="*/ 679 w 917"/>
                <a:gd name="T25" fmla="*/ 184 h 274"/>
                <a:gd name="T26" fmla="*/ 648 w 917"/>
                <a:gd name="T27" fmla="*/ 189 h 274"/>
                <a:gd name="T28" fmla="*/ 582 w 917"/>
                <a:gd name="T29" fmla="*/ 197 h 274"/>
                <a:gd name="T30" fmla="*/ 514 w 917"/>
                <a:gd name="T31" fmla="*/ 203 h 274"/>
                <a:gd name="T32" fmla="*/ 482 w 917"/>
                <a:gd name="T33" fmla="*/ 208 h 274"/>
                <a:gd name="T34" fmla="*/ 463 w 917"/>
                <a:gd name="T35" fmla="*/ 208 h 274"/>
                <a:gd name="T36" fmla="*/ 446 w 917"/>
                <a:gd name="T37" fmla="*/ 214 h 274"/>
                <a:gd name="T38" fmla="*/ 428 w 917"/>
                <a:gd name="T39" fmla="*/ 216 h 274"/>
                <a:gd name="T40" fmla="*/ 410 w 917"/>
                <a:gd name="T41" fmla="*/ 221 h 274"/>
                <a:gd name="T42" fmla="*/ 379 w 917"/>
                <a:gd name="T43" fmla="*/ 226 h 274"/>
                <a:gd name="T44" fmla="*/ 326 w 917"/>
                <a:gd name="T45" fmla="*/ 237 h 274"/>
                <a:gd name="T46" fmla="*/ 273 w 917"/>
                <a:gd name="T47" fmla="*/ 247 h 274"/>
                <a:gd name="T48" fmla="*/ 217 w 917"/>
                <a:gd name="T49" fmla="*/ 258 h 274"/>
                <a:gd name="T50" fmla="*/ 161 w 917"/>
                <a:gd name="T51" fmla="*/ 269 h 274"/>
                <a:gd name="T52" fmla="*/ 101 w 917"/>
                <a:gd name="T53" fmla="*/ 274 h 274"/>
                <a:gd name="T54" fmla="*/ 64 w 917"/>
                <a:gd name="T55" fmla="*/ 226 h 274"/>
                <a:gd name="T56" fmla="*/ 28 w 917"/>
                <a:gd name="T57" fmla="*/ 175 h 274"/>
                <a:gd name="T58" fmla="*/ 0 w 917"/>
                <a:gd name="T59" fmla="*/ 142 h 274"/>
                <a:gd name="T60" fmla="*/ 4 w 917"/>
                <a:gd name="T61" fmla="*/ 139 h 274"/>
                <a:gd name="T62" fmla="*/ 11 w 917"/>
                <a:gd name="T63" fmla="*/ 135 h 274"/>
                <a:gd name="T64" fmla="*/ 64 w 917"/>
                <a:gd name="T65" fmla="*/ 124 h 274"/>
                <a:gd name="T66" fmla="*/ 137 w 917"/>
                <a:gd name="T67" fmla="*/ 108 h 274"/>
                <a:gd name="T68" fmla="*/ 215 w 917"/>
                <a:gd name="T69" fmla="*/ 96 h 274"/>
                <a:gd name="T70" fmla="*/ 407 w 917"/>
                <a:gd name="T71" fmla="*/ 64 h 274"/>
                <a:gd name="T72" fmla="*/ 599 w 917"/>
                <a:gd name="T73" fmla="*/ 33 h 274"/>
                <a:gd name="T74" fmla="*/ 734 w 917"/>
                <a:gd name="T75" fmla="*/ 10 h 274"/>
                <a:gd name="T76" fmla="*/ 762 w 917"/>
                <a:gd name="T77" fmla="*/ 5 h 274"/>
                <a:gd name="T78" fmla="*/ 791 w 917"/>
                <a:gd name="T79" fmla="*/ 3 h 274"/>
                <a:gd name="T80" fmla="*/ 812 w 917"/>
                <a:gd name="T81" fmla="*/ 9 h 274"/>
                <a:gd name="T82" fmla="*/ 828 w 917"/>
                <a:gd name="T83" fmla="*/ 24 h 274"/>
                <a:gd name="T84" fmla="*/ 847 w 917"/>
                <a:gd name="T85" fmla="*/ 3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17" h="274">
                  <a:moveTo>
                    <a:pt x="847" y="38"/>
                  </a:moveTo>
                  <a:lnTo>
                    <a:pt x="852" y="47"/>
                  </a:lnTo>
                  <a:lnTo>
                    <a:pt x="858" y="54"/>
                  </a:lnTo>
                  <a:lnTo>
                    <a:pt x="864" y="62"/>
                  </a:lnTo>
                  <a:lnTo>
                    <a:pt x="871" y="70"/>
                  </a:lnTo>
                  <a:lnTo>
                    <a:pt x="877" y="78"/>
                  </a:lnTo>
                  <a:lnTo>
                    <a:pt x="884" y="86"/>
                  </a:lnTo>
                  <a:lnTo>
                    <a:pt x="889" y="95"/>
                  </a:lnTo>
                  <a:lnTo>
                    <a:pt x="893" y="103"/>
                  </a:lnTo>
                  <a:lnTo>
                    <a:pt x="896" y="108"/>
                  </a:lnTo>
                  <a:lnTo>
                    <a:pt x="900" y="112"/>
                  </a:lnTo>
                  <a:lnTo>
                    <a:pt x="903" y="117"/>
                  </a:lnTo>
                  <a:lnTo>
                    <a:pt x="907" y="122"/>
                  </a:lnTo>
                  <a:lnTo>
                    <a:pt x="911" y="127"/>
                  </a:lnTo>
                  <a:lnTo>
                    <a:pt x="913" y="132"/>
                  </a:lnTo>
                  <a:lnTo>
                    <a:pt x="916" y="136"/>
                  </a:lnTo>
                  <a:lnTo>
                    <a:pt x="917" y="142"/>
                  </a:lnTo>
                  <a:lnTo>
                    <a:pt x="912" y="143"/>
                  </a:lnTo>
                  <a:lnTo>
                    <a:pt x="905" y="146"/>
                  </a:lnTo>
                  <a:lnTo>
                    <a:pt x="900" y="148"/>
                  </a:lnTo>
                  <a:lnTo>
                    <a:pt x="894" y="149"/>
                  </a:lnTo>
                  <a:lnTo>
                    <a:pt x="887" y="151"/>
                  </a:lnTo>
                  <a:lnTo>
                    <a:pt x="881" y="152"/>
                  </a:lnTo>
                  <a:lnTo>
                    <a:pt x="874" y="152"/>
                  </a:lnTo>
                  <a:lnTo>
                    <a:pt x="868" y="151"/>
                  </a:lnTo>
                  <a:lnTo>
                    <a:pt x="849" y="157"/>
                  </a:lnTo>
                  <a:lnTo>
                    <a:pt x="829" y="160"/>
                  </a:lnTo>
                  <a:lnTo>
                    <a:pt x="809" y="164"/>
                  </a:lnTo>
                  <a:lnTo>
                    <a:pt x="789" y="166"/>
                  </a:lnTo>
                  <a:lnTo>
                    <a:pt x="768" y="170"/>
                  </a:lnTo>
                  <a:lnTo>
                    <a:pt x="748" y="172"/>
                  </a:lnTo>
                  <a:lnTo>
                    <a:pt x="727" y="175"/>
                  </a:lnTo>
                  <a:lnTo>
                    <a:pt x="707" y="178"/>
                  </a:lnTo>
                  <a:lnTo>
                    <a:pt x="703" y="179"/>
                  </a:lnTo>
                  <a:lnTo>
                    <a:pt x="699" y="180"/>
                  </a:lnTo>
                  <a:lnTo>
                    <a:pt x="694" y="182"/>
                  </a:lnTo>
                  <a:lnTo>
                    <a:pt x="689" y="183"/>
                  </a:lnTo>
                  <a:lnTo>
                    <a:pt x="683" y="183"/>
                  </a:lnTo>
                  <a:lnTo>
                    <a:pt x="679" y="184"/>
                  </a:lnTo>
                  <a:lnTo>
                    <a:pt x="673" y="185"/>
                  </a:lnTo>
                  <a:lnTo>
                    <a:pt x="668" y="185"/>
                  </a:lnTo>
                  <a:lnTo>
                    <a:pt x="648" y="189"/>
                  </a:lnTo>
                  <a:lnTo>
                    <a:pt x="626" y="191"/>
                  </a:lnTo>
                  <a:lnTo>
                    <a:pt x="604" y="195"/>
                  </a:lnTo>
                  <a:lnTo>
                    <a:pt x="582" y="197"/>
                  </a:lnTo>
                  <a:lnTo>
                    <a:pt x="558" y="201"/>
                  </a:lnTo>
                  <a:lnTo>
                    <a:pt x="536" y="202"/>
                  </a:lnTo>
                  <a:lnTo>
                    <a:pt x="514" y="203"/>
                  </a:lnTo>
                  <a:lnTo>
                    <a:pt x="493" y="203"/>
                  </a:lnTo>
                  <a:lnTo>
                    <a:pt x="488" y="206"/>
                  </a:lnTo>
                  <a:lnTo>
                    <a:pt x="482" y="208"/>
                  </a:lnTo>
                  <a:lnTo>
                    <a:pt x="476" y="208"/>
                  </a:lnTo>
                  <a:lnTo>
                    <a:pt x="470" y="208"/>
                  </a:lnTo>
                  <a:lnTo>
                    <a:pt x="463" y="208"/>
                  </a:lnTo>
                  <a:lnTo>
                    <a:pt x="458" y="209"/>
                  </a:lnTo>
                  <a:lnTo>
                    <a:pt x="451" y="210"/>
                  </a:lnTo>
                  <a:lnTo>
                    <a:pt x="446" y="214"/>
                  </a:lnTo>
                  <a:lnTo>
                    <a:pt x="440" y="214"/>
                  </a:lnTo>
                  <a:lnTo>
                    <a:pt x="435" y="215"/>
                  </a:lnTo>
                  <a:lnTo>
                    <a:pt x="428" y="216"/>
                  </a:lnTo>
                  <a:lnTo>
                    <a:pt x="423" y="217"/>
                  </a:lnTo>
                  <a:lnTo>
                    <a:pt x="416" y="219"/>
                  </a:lnTo>
                  <a:lnTo>
                    <a:pt x="410" y="221"/>
                  </a:lnTo>
                  <a:lnTo>
                    <a:pt x="404" y="222"/>
                  </a:lnTo>
                  <a:lnTo>
                    <a:pt x="398" y="223"/>
                  </a:lnTo>
                  <a:lnTo>
                    <a:pt x="379" y="226"/>
                  </a:lnTo>
                  <a:lnTo>
                    <a:pt x="362" y="228"/>
                  </a:lnTo>
                  <a:lnTo>
                    <a:pt x="344" y="233"/>
                  </a:lnTo>
                  <a:lnTo>
                    <a:pt x="326" y="237"/>
                  </a:lnTo>
                  <a:lnTo>
                    <a:pt x="309" y="241"/>
                  </a:lnTo>
                  <a:lnTo>
                    <a:pt x="291" y="245"/>
                  </a:lnTo>
                  <a:lnTo>
                    <a:pt x="273" y="247"/>
                  </a:lnTo>
                  <a:lnTo>
                    <a:pt x="256" y="248"/>
                  </a:lnTo>
                  <a:lnTo>
                    <a:pt x="236" y="254"/>
                  </a:lnTo>
                  <a:lnTo>
                    <a:pt x="217" y="258"/>
                  </a:lnTo>
                  <a:lnTo>
                    <a:pt x="198" y="263"/>
                  </a:lnTo>
                  <a:lnTo>
                    <a:pt x="180" y="266"/>
                  </a:lnTo>
                  <a:lnTo>
                    <a:pt x="161" y="269"/>
                  </a:lnTo>
                  <a:lnTo>
                    <a:pt x="142" y="271"/>
                  </a:lnTo>
                  <a:lnTo>
                    <a:pt x="122" y="272"/>
                  </a:lnTo>
                  <a:lnTo>
                    <a:pt x="101" y="274"/>
                  </a:lnTo>
                  <a:lnTo>
                    <a:pt x="88" y="258"/>
                  </a:lnTo>
                  <a:lnTo>
                    <a:pt x="76" y="243"/>
                  </a:lnTo>
                  <a:lnTo>
                    <a:pt x="64" y="226"/>
                  </a:lnTo>
                  <a:lnTo>
                    <a:pt x="53" y="208"/>
                  </a:lnTo>
                  <a:lnTo>
                    <a:pt x="40" y="191"/>
                  </a:lnTo>
                  <a:lnTo>
                    <a:pt x="28" y="175"/>
                  </a:lnTo>
                  <a:lnTo>
                    <a:pt x="14" y="160"/>
                  </a:lnTo>
                  <a:lnTo>
                    <a:pt x="0" y="146"/>
                  </a:lnTo>
                  <a:lnTo>
                    <a:pt x="0" y="142"/>
                  </a:lnTo>
                  <a:lnTo>
                    <a:pt x="1" y="141"/>
                  </a:lnTo>
                  <a:lnTo>
                    <a:pt x="2" y="140"/>
                  </a:lnTo>
                  <a:lnTo>
                    <a:pt x="4" y="139"/>
                  </a:lnTo>
                  <a:lnTo>
                    <a:pt x="6" y="138"/>
                  </a:lnTo>
                  <a:lnTo>
                    <a:pt x="8" y="136"/>
                  </a:lnTo>
                  <a:lnTo>
                    <a:pt x="11" y="135"/>
                  </a:lnTo>
                  <a:lnTo>
                    <a:pt x="12" y="134"/>
                  </a:lnTo>
                  <a:lnTo>
                    <a:pt x="38" y="129"/>
                  </a:lnTo>
                  <a:lnTo>
                    <a:pt x="64" y="124"/>
                  </a:lnTo>
                  <a:lnTo>
                    <a:pt x="88" y="118"/>
                  </a:lnTo>
                  <a:lnTo>
                    <a:pt x="112" y="112"/>
                  </a:lnTo>
                  <a:lnTo>
                    <a:pt x="137" y="108"/>
                  </a:lnTo>
                  <a:lnTo>
                    <a:pt x="162" y="102"/>
                  </a:lnTo>
                  <a:lnTo>
                    <a:pt x="187" y="98"/>
                  </a:lnTo>
                  <a:lnTo>
                    <a:pt x="215" y="96"/>
                  </a:lnTo>
                  <a:lnTo>
                    <a:pt x="278" y="85"/>
                  </a:lnTo>
                  <a:lnTo>
                    <a:pt x="342" y="74"/>
                  </a:lnTo>
                  <a:lnTo>
                    <a:pt x="407" y="64"/>
                  </a:lnTo>
                  <a:lnTo>
                    <a:pt x="471" y="53"/>
                  </a:lnTo>
                  <a:lnTo>
                    <a:pt x="535" y="43"/>
                  </a:lnTo>
                  <a:lnTo>
                    <a:pt x="599" y="33"/>
                  </a:lnTo>
                  <a:lnTo>
                    <a:pt x="662" y="22"/>
                  </a:lnTo>
                  <a:lnTo>
                    <a:pt x="725" y="12"/>
                  </a:lnTo>
                  <a:lnTo>
                    <a:pt x="734" y="10"/>
                  </a:lnTo>
                  <a:lnTo>
                    <a:pt x="743" y="7"/>
                  </a:lnTo>
                  <a:lnTo>
                    <a:pt x="752" y="6"/>
                  </a:lnTo>
                  <a:lnTo>
                    <a:pt x="762" y="5"/>
                  </a:lnTo>
                  <a:lnTo>
                    <a:pt x="771" y="5"/>
                  </a:lnTo>
                  <a:lnTo>
                    <a:pt x="781" y="4"/>
                  </a:lnTo>
                  <a:lnTo>
                    <a:pt x="791" y="3"/>
                  </a:lnTo>
                  <a:lnTo>
                    <a:pt x="800" y="0"/>
                  </a:lnTo>
                  <a:lnTo>
                    <a:pt x="807" y="4"/>
                  </a:lnTo>
                  <a:lnTo>
                    <a:pt x="812" y="9"/>
                  </a:lnTo>
                  <a:lnTo>
                    <a:pt x="818" y="13"/>
                  </a:lnTo>
                  <a:lnTo>
                    <a:pt x="823" y="19"/>
                  </a:lnTo>
                  <a:lnTo>
                    <a:pt x="828" y="24"/>
                  </a:lnTo>
                  <a:lnTo>
                    <a:pt x="833" y="30"/>
                  </a:lnTo>
                  <a:lnTo>
                    <a:pt x="840" y="35"/>
                  </a:lnTo>
                  <a:lnTo>
                    <a:pt x="847" y="38"/>
                  </a:lnTo>
                  <a:close/>
                </a:path>
              </a:pathLst>
            </a:custGeom>
            <a:solidFill>
              <a:srgbClr val="99CC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8" name="Freeform 110">
              <a:extLst>
                <a:ext uri="{FF2B5EF4-FFF2-40B4-BE49-F238E27FC236}">
                  <a16:creationId xmlns:a16="http://schemas.microsoft.com/office/drawing/2014/main" id="{F4AE115C-CB3D-9C0D-FC97-33E2B7BDE01E}"/>
                </a:ext>
              </a:extLst>
            </p:cNvPr>
            <p:cNvSpPr>
              <a:spLocks/>
            </p:cNvSpPr>
            <p:nvPr/>
          </p:nvSpPr>
          <p:spPr bwMode="auto">
            <a:xfrm>
              <a:off x="4354" y="3877"/>
              <a:ext cx="18" cy="10"/>
            </a:xfrm>
            <a:custGeom>
              <a:avLst/>
              <a:gdLst>
                <a:gd name="T0" fmla="*/ 109 w 109"/>
                <a:gd name="T1" fmla="*/ 27 h 60"/>
                <a:gd name="T2" fmla="*/ 107 w 109"/>
                <a:gd name="T3" fmla="*/ 30 h 60"/>
                <a:gd name="T4" fmla="*/ 105 w 109"/>
                <a:gd name="T5" fmla="*/ 33 h 60"/>
                <a:gd name="T6" fmla="*/ 104 w 109"/>
                <a:gd name="T7" fmla="*/ 36 h 60"/>
                <a:gd name="T8" fmla="*/ 102 w 109"/>
                <a:gd name="T9" fmla="*/ 40 h 60"/>
                <a:gd name="T10" fmla="*/ 101 w 109"/>
                <a:gd name="T11" fmla="*/ 42 h 60"/>
                <a:gd name="T12" fmla="*/ 98 w 109"/>
                <a:gd name="T13" fmla="*/ 46 h 60"/>
                <a:gd name="T14" fmla="*/ 95 w 109"/>
                <a:gd name="T15" fmla="*/ 48 h 60"/>
                <a:gd name="T16" fmla="*/ 92 w 109"/>
                <a:gd name="T17" fmla="*/ 50 h 60"/>
                <a:gd name="T18" fmla="*/ 80 w 109"/>
                <a:gd name="T19" fmla="*/ 55 h 60"/>
                <a:gd name="T20" fmla="*/ 67 w 109"/>
                <a:gd name="T21" fmla="*/ 59 h 60"/>
                <a:gd name="T22" fmla="*/ 56 w 109"/>
                <a:gd name="T23" fmla="*/ 60 h 60"/>
                <a:gd name="T24" fmla="*/ 44 w 109"/>
                <a:gd name="T25" fmla="*/ 60 h 60"/>
                <a:gd name="T26" fmla="*/ 33 w 109"/>
                <a:gd name="T27" fmla="*/ 58 h 60"/>
                <a:gd name="T28" fmla="*/ 21 w 109"/>
                <a:gd name="T29" fmla="*/ 53 h 60"/>
                <a:gd name="T30" fmla="*/ 10 w 109"/>
                <a:gd name="T31" fmla="*/ 47 h 60"/>
                <a:gd name="T32" fmla="*/ 0 w 109"/>
                <a:gd name="T33" fmla="*/ 38 h 60"/>
                <a:gd name="T34" fmla="*/ 11 w 109"/>
                <a:gd name="T35" fmla="*/ 38 h 60"/>
                <a:gd name="T36" fmla="*/ 22 w 109"/>
                <a:gd name="T37" fmla="*/ 38 h 60"/>
                <a:gd name="T38" fmla="*/ 33 w 109"/>
                <a:gd name="T39" fmla="*/ 38 h 60"/>
                <a:gd name="T40" fmla="*/ 44 w 109"/>
                <a:gd name="T41" fmla="*/ 37 h 60"/>
                <a:gd name="T42" fmla="*/ 54 w 109"/>
                <a:gd name="T43" fmla="*/ 34 h 60"/>
                <a:gd name="T44" fmla="*/ 64 w 109"/>
                <a:gd name="T45" fmla="*/ 30 h 60"/>
                <a:gd name="T46" fmla="*/ 69 w 109"/>
                <a:gd name="T47" fmla="*/ 27 h 60"/>
                <a:gd name="T48" fmla="*/ 73 w 109"/>
                <a:gd name="T49" fmla="*/ 24 h 60"/>
                <a:gd name="T50" fmla="*/ 77 w 109"/>
                <a:gd name="T51" fmla="*/ 21 h 60"/>
                <a:gd name="T52" fmla="*/ 81 w 109"/>
                <a:gd name="T53" fmla="*/ 16 h 60"/>
                <a:gd name="T54" fmla="*/ 82 w 109"/>
                <a:gd name="T55" fmla="*/ 13 h 60"/>
                <a:gd name="T56" fmla="*/ 84 w 109"/>
                <a:gd name="T57" fmla="*/ 10 h 60"/>
                <a:gd name="T58" fmla="*/ 85 w 109"/>
                <a:gd name="T59" fmla="*/ 7 h 60"/>
                <a:gd name="T60" fmla="*/ 86 w 109"/>
                <a:gd name="T61" fmla="*/ 5 h 60"/>
                <a:gd name="T62" fmla="*/ 87 w 109"/>
                <a:gd name="T63" fmla="*/ 2 h 60"/>
                <a:gd name="T64" fmla="*/ 90 w 109"/>
                <a:gd name="T65" fmla="*/ 0 h 60"/>
                <a:gd name="T66" fmla="*/ 92 w 109"/>
                <a:gd name="T67" fmla="*/ 0 h 60"/>
                <a:gd name="T68" fmla="*/ 95 w 109"/>
                <a:gd name="T69" fmla="*/ 0 h 60"/>
                <a:gd name="T70" fmla="*/ 97 w 109"/>
                <a:gd name="T71" fmla="*/ 4 h 60"/>
                <a:gd name="T72" fmla="*/ 99 w 109"/>
                <a:gd name="T73" fmla="*/ 7 h 60"/>
                <a:gd name="T74" fmla="*/ 102 w 109"/>
                <a:gd name="T75" fmla="*/ 10 h 60"/>
                <a:gd name="T76" fmla="*/ 103 w 109"/>
                <a:gd name="T77" fmla="*/ 13 h 60"/>
                <a:gd name="T78" fmla="*/ 104 w 109"/>
                <a:gd name="T79" fmla="*/ 17 h 60"/>
                <a:gd name="T80" fmla="*/ 106 w 109"/>
                <a:gd name="T81" fmla="*/ 21 h 60"/>
                <a:gd name="T82" fmla="*/ 107 w 109"/>
                <a:gd name="T83" fmla="*/ 24 h 60"/>
                <a:gd name="T84" fmla="*/ 109 w 109"/>
                <a:gd name="T85" fmla="*/ 2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9" h="60">
                  <a:moveTo>
                    <a:pt x="109" y="27"/>
                  </a:moveTo>
                  <a:lnTo>
                    <a:pt x="107" y="30"/>
                  </a:lnTo>
                  <a:lnTo>
                    <a:pt x="105" y="33"/>
                  </a:lnTo>
                  <a:lnTo>
                    <a:pt x="104" y="36"/>
                  </a:lnTo>
                  <a:lnTo>
                    <a:pt x="102" y="40"/>
                  </a:lnTo>
                  <a:lnTo>
                    <a:pt x="101" y="42"/>
                  </a:lnTo>
                  <a:lnTo>
                    <a:pt x="98" y="46"/>
                  </a:lnTo>
                  <a:lnTo>
                    <a:pt x="95" y="48"/>
                  </a:lnTo>
                  <a:lnTo>
                    <a:pt x="92" y="50"/>
                  </a:lnTo>
                  <a:lnTo>
                    <a:pt x="80" y="55"/>
                  </a:lnTo>
                  <a:lnTo>
                    <a:pt x="67" y="59"/>
                  </a:lnTo>
                  <a:lnTo>
                    <a:pt x="56" y="60"/>
                  </a:lnTo>
                  <a:lnTo>
                    <a:pt x="44" y="60"/>
                  </a:lnTo>
                  <a:lnTo>
                    <a:pt x="33" y="58"/>
                  </a:lnTo>
                  <a:lnTo>
                    <a:pt x="21" y="53"/>
                  </a:lnTo>
                  <a:lnTo>
                    <a:pt x="10" y="47"/>
                  </a:lnTo>
                  <a:lnTo>
                    <a:pt x="0" y="38"/>
                  </a:lnTo>
                  <a:lnTo>
                    <a:pt x="11" y="38"/>
                  </a:lnTo>
                  <a:lnTo>
                    <a:pt x="22" y="38"/>
                  </a:lnTo>
                  <a:lnTo>
                    <a:pt x="33" y="38"/>
                  </a:lnTo>
                  <a:lnTo>
                    <a:pt x="44" y="37"/>
                  </a:lnTo>
                  <a:lnTo>
                    <a:pt x="54" y="34"/>
                  </a:lnTo>
                  <a:lnTo>
                    <a:pt x="64" y="30"/>
                  </a:lnTo>
                  <a:lnTo>
                    <a:pt x="69" y="27"/>
                  </a:lnTo>
                  <a:lnTo>
                    <a:pt x="73" y="24"/>
                  </a:lnTo>
                  <a:lnTo>
                    <a:pt x="77" y="21"/>
                  </a:lnTo>
                  <a:lnTo>
                    <a:pt x="81" y="16"/>
                  </a:lnTo>
                  <a:lnTo>
                    <a:pt x="82" y="13"/>
                  </a:lnTo>
                  <a:lnTo>
                    <a:pt x="84" y="10"/>
                  </a:lnTo>
                  <a:lnTo>
                    <a:pt x="85" y="7"/>
                  </a:lnTo>
                  <a:lnTo>
                    <a:pt x="86" y="5"/>
                  </a:lnTo>
                  <a:lnTo>
                    <a:pt x="87" y="2"/>
                  </a:lnTo>
                  <a:lnTo>
                    <a:pt x="90" y="0"/>
                  </a:lnTo>
                  <a:lnTo>
                    <a:pt x="92" y="0"/>
                  </a:lnTo>
                  <a:lnTo>
                    <a:pt x="95" y="0"/>
                  </a:lnTo>
                  <a:lnTo>
                    <a:pt x="97" y="4"/>
                  </a:lnTo>
                  <a:lnTo>
                    <a:pt x="99" y="7"/>
                  </a:lnTo>
                  <a:lnTo>
                    <a:pt x="102" y="10"/>
                  </a:lnTo>
                  <a:lnTo>
                    <a:pt x="103" y="13"/>
                  </a:lnTo>
                  <a:lnTo>
                    <a:pt x="104" y="17"/>
                  </a:lnTo>
                  <a:lnTo>
                    <a:pt x="106" y="21"/>
                  </a:lnTo>
                  <a:lnTo>
                    <a:pt x="107" y="24"/>
                  </a:lnTo>
                  <a:lnTo>
                    <a:pt x="109" y="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59" name="Freeform 111">
              <a:extLst>
                <a:ext uri="{FF2B5EF4-FFF2-40B4-BE49-F238E27FC236}">
                  <a16:creationId xmlns:a16="http://schemas.microsoft.com/office/drawing/2014/main" id="{D3417060-D23C-963E-46CD-56579907C943}"/>
                </a:ext>
              </a:extLst>
            </p:cNvPr>
            <p:cNvSpPr>
              <a:spLocks/>
            </p:cNvSpPr>
            <p:nvPr/>
          </p:nvSpPr>
          <p:spPr bwMode="auto">
            <a:xfrm>
              <a:off x="4166" y="3881"/>
              <a:ext cx="50" cy="148"/>
            </a:xfrm>
            <a:custGeom>
              <a:avLst/>
              <a:gdLst>
                <a:gd name="T0" fmla="*/ 78 w 298"/>
                <a:gd name="T1" fmla="*/ 18 h 887"/>
                <a:gd name="T2" fmla="*/ 111 w 298"/>
                <a:gd name="T3" fmla="*/ 48 h 887"/>
                <a:gd name="T4" fmla="*/ 154 w 298"/>
                <a:gd name="T5" fmla="*/ 98 h 887"/>
                <a:gd name="T6" fmla="*/ 190 w 298"/>
                <a:gd name="T7" fmla="*/ 137 h 887"/>
                <a:gd name="T8" fmla="*/ 206 w 298"/>
                <a:gd name="T9" fmla="*/ 152 h 887"/>
                <a:gd name="T10" fmla="*/ 221 w 298"/>
                <a:gd name="T11" fmla="*/ 167 h 887"/>
                <a:gd name="T12" fmla="*/ 239 w 298"/>
                <a:gd name="T13" fmla="*/ 197 h 887"/>
                <a:gd name="T14" fmla="*/ 267 w 298"/>
                <a:gd name="T15" fmla="*/ 233 h 887"/>
                <a:gd name="T16" fmla="*/ 281 w 298"/>
                <a:gd name="T17" fmla="*/ 259 h 887"/>
                <a:gd name="T18" fmla="*/ 288 w 298"/>
                <a:gd name="T19" fmla="*/ 295 h 887"/>
                <a:gd name="T20" fmla="*/ 288 w 298"/>
                <a:gd name="T21" fmla="*/ 360 h 887"/>
                <a:gd name="T22" fmla="*/ 289 w 298"/>
                <a:gd name="T23" fmla="*/ 426 h 887"/>
                <a:gd name="T24" fmla="*/ 290 w 298"/>
                <a:gd name="T25" fmla="*/ 501 h 887"/>
                <a:gd name="T26" fmla="*/ 290 w 298"/>
                <a:gd name="T27" fmla="*/ 583 h 887"/>
                <a:gd name="T28" fmla="*/ 298 w 298"/>
                <a:gd name="T29" fmla="*/ 666 h 887"/>
                <a:gd name="T30" fmla="*/ 295 w 298"/>
                <a:gd name="T31" fmla="*/ 713 h 887"/>
                <a:gd name="T32" fmla="*/ 292 w 298"/>
                <a:gd name="T33" fmla="*/ 760 h 887"/>
                <a:gd name="T34" fmla="*/ 285 w 298"/>
                <a:gd name="T35" fmla="*/ 803 h 887"/>
                <a:gd name="T36" fmla="*/ 278 w 298"/>
                <a:gd name="T37" fmla="*/ 836 h 887"/>
                <a:gd name="T38" fmla="*/ 266 w 298"/>
                <a:gd name="T39" fmla="*/ 867 h 887"/>
                <a:gd name="T40" fmla="*/ 258 w 298"/>
                <a:gd name="T41" fmla="*/ 883 h 887"/>
                <a:gd name="T42" fmla="*/ 253 w 298"/>
                <a:gd name="T43" fmla="*/ 885 h 887"/>
                <a:gd name="T44" fmla="*/ 245 w 298"/>
                <a:gd name="T45" fmla="*/ 887 h 887"/>
                <a:gd name="T46" fmla="*/ 250 w 298"/>
                <a:gd name="T47" fmla="*/ 782 h 887"/>
                <a:gd name="T48" fmla="*/ 250 w 298"/>
                <a:gd name="T49" fmla="*/ 673 h 887"/>
                <a:gd name="T50" fmla="*/ 247 w 298"/>
                <a:gd name="T51" fmla="*/ 587 h 887"/>
                <a:gd name="T52" fmla="*/ 243 w 298"/>
                <a:gd name="T53" fmla="*/ 482 h 887"/>
                <a:gd name="T54" fmla="*/ 238 w 298"/>
                <a:gd name="T55" fmla="*/ 369 h 887"/>
                <a:gd name="T56" fmla="*/ 233 w 298"/>
                <a:gd name="T57" fmla="*/ 289 h 887"/>
                <a:gd name="T58" fmla="*/ 225 w 298"/>
                <a:gd name="T59" fmla="*/ 267 h 887"/>
                <a:gd name="T60" fmla="*/ 195 w 298"/>
                <a:gd name="T61" fmla="*/ 230 h 887"/>
                <a:gd name="T62" fmla="*/ 170 w 298"/>
                <a:gd name="T63" fmla="*/ 193 h 887"/>
                <a:gd name="T64" fmla="*/ 170 w 298"/>
                <a:gd name="T65" fmla="*/ 189 h 887"/>
                <a:gd name="T66" fmla="*/ 171 w 298"/>
                <a:gd name="T67" fmla="*/ 184 h 887"/>
                <a:gd name="T68" fmla="*/ 173 w 298"/>
                <a:gd name="T69" fmla="*/ 174 h 887"/>
                <a:gd name="T70" fmla="*/ 168 w 298"/>
                <a:gd name="T71" fmla="*/ 154 h 887"/>
                <a:gd name="T72" fmla="*/ 154 w 298"/>
                <a:gd name="T73" fmla="*/ 141 h 887"/>
                <a:gd name="T74" fmla="*/ 131 w 298"/>
                <a:gd name="T75" fmla="*/ 128 h 887"/>
                <a:gd name="T76" fmla="*/ 110 w 298"/>
                <a:gd name="T77" fmla="*/ 105 h 887"/>
                <a:gd name="T78" fmla="*/ 88 w 298"/>
                <a:gd name="T79" fmla="*/ 80 h 887"/>
                <a:gd name="T80" fmla="*/ 78 w 298"/>
                <a:gd name="T81" fmla="*/ 74 h 887"/>
                <a:gd name="T82" fmla="*/ 68 w 298"/>
                <a:gd name="T83" fmla="*/ 67 h 887"/>
                <a:gd name="T84" fmla="*/ 64 w 298"/>
                <a:gd name="T85" fmla="*/ 60 h 887"/>
                <a:gd name="T86" fmla="*/ 65 w 298"/>
                <a:gd name="T87" fmla="*/ 52 h 887"/>
                <a:gd name="T88" fmla="*/ 64 w 298"/>
                <a:gd name="T89" fmla="*/ 45 h 887"/>
                <a:gd name="T90" fmla="*/ 49 w 298"/>
                <a:gd name="T91" fmla="*/ 32 h 887"/>
                <a:gd name="T92" fmla="*/ 28 w 298"/>
                <a:gd name="T93" fmla="*/ 15 h 887"/>
                <a:gd name="T94" fmla="*/ 3 w 298"/>
                <a:gd name="T95" fmla="*/ 10 h 887"/>
                <a:gd name="T96" fmla="*/ 14 w 298"/>
                <a:gd name="T97" fmla="*/ 1 h 887"/>
                <a:gd name="T98" fmla="*/ 37 w 298"/>
                <a:gd name="T99" fmla="*/ 2 h 887"/>
                <a:gd name="T100" fmla="*/ 60 w 298"/>
                <a:gd name="T101" fmla="*/ 6 h 8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8" h="887">
                  <a:moveTo>
                    <a:pt x="60" y="6"/>
                  </a:moveTo>
                  <a:lnTo>
                    <a:pt x="69" y="12"/>
                  </a:lnTo>
                  <a:lnTo>
                    <a:pt x="78" y="18"/>
                  </a:lnTo>
                  <a:lnTo>
                    <a:pt x="87" y="25"/>
                  </a:lnTo>
                  <a:lnTo>
                    <a:pt x="95" y="32"/>
                  </a:lnTo>
                  <a:lnTo>
                    <a:pt x="111" y="48"/>
                  </a:lnTo>
                  <a:lnTo>
                    <a:pt x="126" y="64"/>
                  </a:lnTo>
                  <a:lnTo>
                    <a:pt x="140" y="81"/>
                  </a:lnTo>
                  <a:lnTo>
                    <a:pt x="154" y="98"/>
                  </a:lnTo>
                  <a:lnTo>
                    <a:pt x="170" y="116"/>
                  </a:lnTo>
                  <a:lnTo>
                    <a:pt x="185" y="132"/>
                  </a:lnTo>
                  <a:lnTo>
                    <a:pt x="190" y="137"/>
                  </a:lnTo>
                  <a:lnTo>
                    <a:pt x="195" y="142"/>
                  </a:lnTo>
                  <a:lnTo>
                    <a:pt x="201" y="147"/>
                  </a:lnTo>
                  <a:lnTo>
                    <a:pt x="206" y="152"/>
                  </a:lnTo>
                  <a:lnTo>
                    <a:pt x="212" y="156"/>
                  </a:lnTo>
                  <a:lnTo>
                    <a:pt x="216" y="162"/>
                  </a:lnTo>
                  <a:lnTo>
                    <a:pt x="221" y="167"/>
                  </a:lnTo>
                  <a:lnTo>
                    <a:pt x="224" y="174"/>
                  </a:lnTo>
                  <a:lnTo>
                    <a:pt x="230" y="186"/>
                  </a:lnTo>
                  <a:lnTo>
                    <a:pt x="239" y="197"/>
                  </a:lnTo>
                  <a:lnTo>
                    <a:pt x="248" y="209"/>
                  </a:lnTo>
                  <a:lnTo>
                    <a:pt x="258" y="221"/>
                  </a:lnTo>
                  <a:lnTo>
                    <a:pt x="267" y="233"/>
                  </a:lnTo>
                  <a:lnTo>
                    <a:pt x="275" y="246"/>
                  </a:lnTo>
                  <a:lnTo>
                    <a:pt x="278" y="252"/>
                  </a:lnTo>
                  <a:lnTo>
                    <a:pt x="281" y="259"/>
                  </a:lnTo>
                  <a:lnTo>
                    <a:pt x="282" y="266"/>
                  </a:lnTo>
                  <a:lnTo>
                    <a:pt x="283" y="273"/>
                  </a:lnTo>
                  <a:lnTo>
                    <a:pt x="288" y="295"/>
                  </a:lnTo>
                  <a:lnTo>
                    <a:pt x="289" y="316"/>
                  </a:lnTo>
                  <a:lnTo>
                    <a:pt x="289" y="338"/>
                  </a:lnTo>
                  <a:lnTo>
                    <a:pt x="288" y="360"/>
                  </a:lnTo>
                  <a:lnTo>
                    <a:pt x="288" y="382"/>
                  </a:lnTo>
                  <a:lnTo>
                    <a:pt x="288" y="404"/>
                  </a:lnTo>
                  <a:lnTo>
                    <a:pt x="289" y="426"/>
                  </a:lnTo>
                  <a:lnTo>
                    <a:pt x="292" y="449"/>
                  </a:lnTo>
                  <a:lnTo>
                    <a:pt x="291" y="475"/>
                  </a:lnTo>
                  <a:lnTo>
                    <a:pt x="290" y="501"/>
                  </a:lnTo>
                  <a:lnTo>
                    <a:pt x="289" y="529"/>
                  </a:lnTo>
                  <a:lnTo>
                    <a:pt x="290" y="556"/>
                  </a:lnTo>
                  <a:lnTo>
                    <a:pt x="290" y="583"/>
                  </a:lnTo>
                  <a:lnTo>
                    <a:pt x="292" y="611"/>
                  </a:lnTo>
                  <a:lnTo>
                    <a:pt x="295" y="638"/>
                  </a:lnTo>
                  <a:lnTo>
                    <a:pt x="298" y="666"/>
                  </a:lnTo>
                  <a:lnTo>
                    <a:pt x="297" y="681"/>
                  </a:lnTo>
                  <a:lnTo>
                    <a:pt x="296" y="697"/>
                  </a:lnTo>
                  <a:lnTo>
                    <a:pt x="295" y="713"/>
                  </a:lnTo>
                  <a:lnTo>
                    <a:pt x="295" y="729"/>
                  </a:lnTo>
                  <a:lnTo>
                    <a:pt x="293" y="745"/>
                  </a:lnTo>
                  <a:lnTo>
                    <a:pt x="292" y="760"/>
                  </a:lnTo>
                  <a:lnTo>
                    <a:pt x="290" y="776"/>
                  </a:lnTo>
                  <a:lnTo>
                    <a:pt x="286" y="791"/>
                  </a:lnTo>
                  <a:lnTo>
                    <a:pt x="285" y="803"/>
                  </a:lnTo>
                  <a:lnTo>
                    <a:pt x="283" y="815"/>
                  </a:lnTo>
                  <a:lnTo>
                    <a:pt x="281" y="826"/>
                  </a:lnTo>
                  <a:lnTo>
                    <a:pt x="278" y="836"/>
                  </a:lnTo>
                  <a:lnTo>
                    <a:pt x="275" y="847"/>
                  </a:lnTo>
                  <a:lnTo>
                    <a:pt x="270" y="858"/>
                  </a:lnTo>
                  <a:lnTo>
                    <a:pt x="266" y="867"/>
                  </a:lnTo>
                  <a:lnTo>
                    <a:pt x="261" y="877"/>
                  </a:lnTo>
                  <a:lnTo>
                    <a:pt x="260" y="881"/>
                  </a:lnTo>
                  <a:lnTo>
                    <a:pt x="258" y="883"/>
                  </a:lnTo>
                  <a:lnTo>
                    <a:pt x="257" y="884"/>
                  </a:lnTo>
                  <a:lnTo>
                    <a:pt x="255" y="884"/>
                  </a:lnTo>
                  <a:lnTo>
                    <a:pt x="253" y="885"/>
                  </a:lnTo>
                  <a:lnTo>
                    <a:pt x="249" y="885"/>
                  </a:lnTo>
                  <a:lnTo>
                    <a:pt x="247" y="887"/>
                  </a:lnTo>
                  <a:lnTo>
                    <a:pt x="245" y="887"/>
                  </a:lnTo>
                  <a:lnTo>
                    <a:pt x="248" y="852"/>
                  </a:lnTo>
                  <a:lnTo>
                    <a:pt x="250" y="817"/>
                  </a:lnTo>
                  <a:lnTo>
                    <a:pt x="250" y="782"/>
                  </a:lnTo>
                  <a:lnTo>
                    <a:pt x="250" y="746"/>
                  </a:lnTo>
                  <a:lnTo>
                    <a:pt x="250" y="709"/>
                  </a:lnTo>
                  <a:lnTo>
                    <a:pt x="250" y="673"/>
                  </a:lnTo>
                  <a:lnTo>
                    <a:pt x="250" y="637"/>
                  </a:lnTo>
                  <a:lnTo>
                    <a:pt x="250" y="601"/>
                  </a:lnTo>
                  <a:lnTo>
                    <a:pt x="247" y="587"/>
                  </a:lnTo>
                  <a:lnTo>
                    <a:pt x="246" y="554"/>
                  </a:lnTo>
                  <a:lnTo>
                    <a:pt x="244" y="518"/>
                  </a:lnTo>
                  <a:lnTo>
                    <a:pt x="243" y="482"/>
                  </a:lnTo>
                  <a:lnTo>
                    <a:pt x="242" y="444"/>
                  </a:lnTo>
                  <a:lnTo>
                    <a:pt x="240" y="407"/>
                  </a:lnTo>
                  <a:lnTo>
                    <a:pt x="238" y="369"/>
                  </a:lnTo>
                  <a:lnTo>
                    <a:pt x="237" y="332"/>
                  </a:lnTo>
                  <a:lnTo>
                    <a:pt x="235" y="296"/>
                  </a:lnTo>
                  <a:lnTo>
                    <a:pt x="233" y="289"/>
                  </a:lnTo>
                  <a:lnTo>
                    <a:pt x="230" y="280"/>
                  </a:lnTo>
                  <a:lnTo>
                    <a:pt x="228" y="273"/>
                  </a:lnTo>
                  <a:lnTo>
                    <a:pt x="225" y="267"/>
                  </a:lnTo>
                  <a:lnTo>
                    <a:pt x="216" y="254"/>
                  </a:lnTo>
                  <a:lnTo>
                    <a:pt x="206" y="242"/>
                  </a:lnTo>
                  <a:lnTo>
                    <a:pt x="195" y="230"/>
                  </a:lnTo>
                  <a:lnTo>
                    <a:pt x="185" y="218"/>
                  </a:lnTo>
                  <a:lnTo>
                    <a:pt x="176" y="206"/>
                  </a:lnTo>
                  <a:lnTo>
                    <a:pt x="170" y="193"/>
                  </a:lnTo>
                  <a:lnTo>
                    <a:pt x="170" y="191"/>
                  </a:lnTo>
                  <a:lnTo>
                    <a:pt x="170" y="190"/>
                  </a:lnTo>
                  <a:lnTo>
                    <a:pt x="170" y="189"/>
                  </a:lnTo>
                  <a:lnTo>
                    <a:pt x="170" y="186"/>
                  </a:lnTo>
                  <a:lnTo>
                    <a:pt x="170" y="185"/>
                  </a:lnTo>
                  <a:lnTo>
                    <a:pt x="171" y="184"/>
                  </a:lnTo>
                  <a:lnTo>
                    <a:pt x="171" y="183"/>
                  </a:lnTo>
                  <a:lnTo>
                    <a:pt x="173" y="181"/>
                  </a:lnTo>
                  <a:lnTo>
                    <a:pt x="173" y="174"/>
                  </a:lnTo>
                  <a:lnTo>
                    <a:pt x="172" y="167"/>
                  </a:lnTo>
                  <a:lnTo>
                    <a:pt x="171" y="161"/>
                  </a:lnTo>
                  <a:lnTo>
                    <a:pt x="168" y="154"/>
                  </a:lnTo>
                  <a:lnTo>
                    <a:pt x="164" y="149"/>
                  </a:lnTo>
                  <a:lnTo>
                    <a:pt x="160" y="144"/>
                  </a:lnTo>
                  <a:lnTo>
                    <a:pt x="154" y="141"/>
                  </a:lnTo>
                  <a:lnTo>
                    <a:pt x="148" y="140"/>
                  </a:lnTo>
                  <a:lnTo>
                    <a:pt x="139" y="135"/>
                  </a:lnTo>
                  <a:lnTo>
                    <a:pt x="131" y="128"/>
                  </a:lnTo>
                  <a:lnTo>
                    <a:pt x="123" y="120"/>
                  </a:lnTo>
                  <a:lnTo>
                    <a:pt x="117" y="112"/>
                  </a:lnTo>
                  <a:lnTo>
                    <a:pt x="110" y="105"/>
                  </a:lnTo>
                  <a:lnTo>
                    <a:pt x="103" y="97"/>
                  </a:lnTo>
                  <a:lnTo>
                    <a:pt x="96" y="88"/>
                  </a:lnTo>
                  <a:lnTo>
                    <a:pt x="88" y="80"/>
                  </a:lnTo>
                  <a:lnTo>
                    <a:pt x="85" y="79"/>
                  </a:lnTo>
                  <a:lnTo>
                    <a:pt x="81" y="76"/>
                  </a:lnTo>
                  <a:lnTo>
                    <a:pt x="78" y="74"/>
                  </a:lnTo>
                  <a:lnTo>
                    <a:pt x="75" y="72"/>
                  </a:lnTo>
                  <a:lnTo>
                    <a:pt x="71" y="69"/>
                  </a:lnTo>
                  <a:lnTo>
                    <a:pt x="68" y="67"/>
                  </a:lnTo>
                  <a:lnTo>
                    <a:pt x="65" y="64"/>
                  </a:lnTo>
                  <a:lnTo>
                    <a:pt x="62" y="61"/>
                  </a:lnTo>
                  <a:lnTo>
                    <a:pt x="64" y="60"/>
                  </a:lnTo>
                  <a:lnTo>
                    <a:pt x="65" y="57"/>
                  </a:lnTo>
                  <a:lnTo>
                    <a:pt x="65" y="55"/>
                  </a:lnTo>
                  <a:lnTo>
                    <a:pt x="65" y="52"/>
                  </a:lnTo>
                  <a:lnTo>
                    <a:pt x="65" y="50"/>
                  </a:lnTo>
                  <a:lnTo>
                    <a:pt x="65" y="48"/>
                  </a:lnTo>
                  <a:lnTo>
                    <a:pt x="64" y="45"/>
                  </a:lnTo>
                  <a:lnTo>
                    <a:pt x="62" y="44"/>
                  </a:lnTo>
                  <a:lnTo>
                    <a:pt x="55" y="38"/>
                  </a:lnTo>
                  <a:lnTo>
                    <a:pt x="49" y="32"/>
                  </a:lnTo>
                  <a:lnTo>
                    <a:pt x="43" y="26"/>
                  </a:lnTo>
                  <a:lnTo>
                    <a:pt x="36" y="20"/>
                  </a:lnTo>
                  <a:lnTo>
                    <a:pt x="28" y="15"/>
                  </a:lnTo>
                  <a:lnTo>
                    <a:pt x="21" y="12"/>
                  </a:lnTo>
                  <a:lnTo>
                    <a:pt x="13" y="10"/>
                  </a:lnTo>
                  <a:lnTo>
                    <a:pt x="3" y="10"/>
                  </a:lnTo>
                  <a:lnTo>
                    <a:pt x="0" y="6"/>
                  </a:lnTo>
                  <a:lnTo>
                    <a:pt x="6" y="2"/>
                  </a:lnTo>
                  <a:lnTo>
                    <a:pt x="14" y="1"/>
                  </a:lnTo>
                  <a:lnTo>
                    <a:pt x="22" y="0"/>
                  </a:lnTo>
                  <a:lnTo>
                    <a:pt x="30" y="1"/>
                  </a:lnTo>
                  <a:lnTo>
                    <a:pt x="37" y="2"/>
                  </a:lnTo>
                  <a:lnTo>
                    <a:pt x="45" y="4"/>
                  </a:lnTo>
                  <a:lnTo>
                    <a:pt x="53" y="5"/>
                  </a:lnTo>
                  <a:lnTo>
                    <a:pt x="60" y="6"/>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0" name="Freeform 112">
              <a:extLst>
                <a:ext uri="{FF2B5EF4-FFF2-40B4-BE49-F238E27FC236}">
                  <a16:creationId xmlns:a16="http://schemas.microsoft.com/office/drawing/2014/main" id="{86ABAC12-E57C-8A53-A22E-AB0C61F278AC}"/>
                </a:ext>
              </a:extLst>
            </p:cNvPr>
            <p:cNvSpPr>
              <a:spLocks/>
            </p:cNvSpPr>
            <p:nvPr/>
          </p:nvSpPr>
          <p:spPr bwMode="auto">
            <a:xfrm>
              <a:off x="4145" y="3883"/>
              <a:ext cx="19" cy="11"/>
            </a:xfrm>
            <a:custGeom>
              <a:avLst/>
              <a:gdLst>
                <a:gd name="T0" fmla="*/ 111 w 111"/>
                <a:gd name="T1" fmla="*/ 16 h 72"/>
                <a:gd name="T2" fmla="*/ 104 w 111"/>
                <a:gd name="T3" fmla="*/ 17 h 72"/>
                <a:gd name="T4" fmla="*/ 95 w 111"/>
                <a:gd name="T5" fmla="*/ 21 h 72"/>
                <a:gd name="T6" fmla="*/ 87 w 111"/>
                <a:gd name="T7" fmla="*/ 25 h 72"/>
                <a:gd name="T8" fmla="*/ 80 w 111"/>
                <a:gd name="T9" fmla="*/ 31 h 72"/>
                <a:gd name="T10" fmla="*/ 74 w 111"/>
                <a:gd name="T11" fmla="*/ 37 h 72"/>
                <a:gd name="T12" fmla="*/ 67 w 111"/>
                <a:gd name="T13" fmla="*/ 44 h 72"/>
                <a:gd name="T14" fmla="*/ 63 w 111"/>
                <a:gd name="T15" fmla="*/ 53 h 72"/>
                <a:gd name="T16" fmla="*/ 58 w 111"/>
                <a:gd name="T17" fmla="*/ 61 h 72"/>
                <a:gd name="T18" fmla="*/ 61 w 111"/>
                <a:gd name="T19" fmla="*/ 71 h 72"/>
                <a:gd name="T20" fmla="*/ 57 w 111"/>
                <a:gd name="T21" fmla="*/ 72 h 72"/>
                <a:gd name="T22" fmla="*/ 54 w 111"/>
                <a:gd name="T23" fmla="*/ 72 h 72"/>
                <a:gd name="T24" fmla="*/ 51 w 111"/>
                <a:gd name="T25" fmla="*/ 70 h 72"/>
                <a:gd name="T26" fmla="*/ 47 w 111"/>
                <a:gd name="T27" fmla="*/ 68 h 72"/>
                <a:gd name="T28" fmla="*/ 44 w 111"/>
                <a:gd name="T29" fmla="*/ 66 h 72"/>
                <a:gd name="T30" fmla="*/ 40 w 111"/>
                <a:gd name="T31" fmla="*/ 64 h 72"/>
                <a:gd name="T32" fmla="*/ 36 w 111"/>
                <a:gd name="T33" fmla="*/ 62 h 72"/>
                <a:gd name="T34" fmla="*/ 32 w 111"/>
                <a:gd name="T35" fmla="*/ 61 h 72"/>
                <a:gd name="T36" fmla="*/ 29 w 111"/>
                <a:gd name="T37" fmla="*/ 58 h 72"/>
                <a:gd name="T38" fmla="*/ 24 w 111"/>
                <a:gd name="T39" fmla="*/ 55 h 72"/>
                <a:gd name="T40" fmla="*/ 20 w 111"/>
                <a:gd name="T41" fmla="*/ 53 h 72"/>
                <a:gd name="T42" fmla="*/ 15 w 111"/>
                <a:gd name="T43" fmla="*/ 50 h 72"/>
                <a:gd name="T44" fmla="*/ 11 w 111"/>
                <a:gd name="T45" fmla="*/ 48 h 72"/>
                <a:gd name="T46" fmla="*/ 6 w 111"/>
                <a:gd name="T47" fmla="*/ 46 h 72"/>
                <a:gd name="T48" fmla="*/ 3 w 111"/>
                <a:gd name="T49" fmla="*/ 42 h 72"/>
                <a:gd name="T50" fmla="*/ 0 w 111"/>
                <a:gd name="T51" fmla="*/ 36 h 72"/>
                <a:gd name="T52" fmla="*/ 3 w 111"/>
                <a:gd name="T53" fmla="*/ 33 h 72"/>
                <a:gd name="T54" fmla="*/ 5 w 111"/>
                <a:gd name="T55" fmla="*/ 29 h 72"/>
                <a:gd name="T56" fmla="*/ 9 w 111"/>
                <a:gd name="T57" fmla="*/ 25 h 72"/>
                <a:gd name="T58" fmla="*/ 12 w 111"/>
                <a:gd name="T59" fmla="*/ 22 h 72"/>
                <a:gd name="T60" fmla="*/ 15 w 111"/>
                <a:gd name="T61" fmla="*/ 19 h 72"/>
                <a:gd name="T62" fmla="*/ 19 w 111"/>
                <a:gd name="T63" fmla="*/ 18 h 72"/>
                <a:gd name="T64" fmla="*/ 23 w 111"/>
                <a:gd name="T65" fmla="*/ 16 h 72"/>
                <a:gd name="T66" fmla="*/ 27 w 111"/>
                <a:gd name="T67" fmla="*/ 16 h 72"/>
                <a:gd name="T68" fmla="*/ 32 w 111"/>
                <a:gd name="T69" fmla="*/ 11 h 72"/>
                <a:gd name="T70" fmla="*/ 36 w 111"/>
                <a:gd name="T71" fmla="*/ 9 h 72"/>
                <a:gd name="T72" fmla="*/ 42 w 111"/>
                <a:gd name="T73" fmla="*/ 5 h 72"/>
                <a:gd name="T74" fmla="*/ 46 w 111"/>
                <a:gd name="T75" fmla="*/ 4 h 72"/>
                <a:gd name="T76" fmla="*/ 57 w 111"/>
                <a:gd name="T77" fmla="*/ 0 h 72"/>
                <a:gd name="T78" fmla="*/ 68 w 111"/>
                <a:gd name="T79" fmla="*/ 0 h 72"/>
                <a:gd name="T80" fmla="*/ 79 w 111"/>
                <a:gd name="T81" fmla="*/ 2 h 72"/>
                <a:gd name="T82" fmla="*/ 90 w 111"/>
                <a:gd name="T83" fmla="*/ 4 h 72"/>
                <a:gd name="T84" fmla="*/ 101 w 111"/>
                <a:gd name="T85" fmla="*/ 7 h 72"/>
                <a:gd name="T86" fmla="*/ 111 w 111"/>
                <a:gd name="T87" fmla="*/ 11 h 72"/>
                <a:gd name="T88" fmla="*/ 111 w 111"/>
                <a:gd name="T89"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1" h="72">
                  <a:moveTo>
                    <a:pt x="111" y="16"/>
                  </a:moveTo>
                  <a:lnTo>
                    <a:pt x="104" y="17"/>
                  </a:lnTo>
                  <a:lnTo>
                    <a:pt x="95" y="21"/>
                  </a:lnTo>
                  <a:lnTo>
                    <a:pt x="87" y="25"/>
                  </a:lnTo>
                  <a:lnTo>
                    <a:pt x="80" y="31"/>
                  </a:lnTo>
                  <a:lnTo>
                    <a:pt x="74" y="37"/>
                  </a:lnTo>
                  <a:lnTo>
                    <a:pt x="67" y="44"/>
                  </a:lnTo>
                  <a:lnTo>
                    <a:pt x="63" y="53"/>
                  </a:lnTo>
                  <a:lnTo>
                    <a:pt x="58" y="61"/>
                  </a:lnTo>
                  <a:lnTo>
                    <a:pt x="61" y="71"/>
                  </a:lnTo>
                  <a:lnTo>
                    <a:pt x="57" y="72"/>
                  </a:lnTo>
                  <a:lnTo>
                    <a:pt x="54" y="72"/>
                  </a:lnTo>
                  <a:lnTo>
                    <a:pt x="51" y="70"/>
                  </a:lnTo>
                  <a:lnTo>
                    <a:pt x="47" y="68"/>
                  </a:lnTo>
                  <a:lnTo>
                    <a:pt x="44" y="66"/>
                  </a:lnTo>
                  <a:lnTo>
                    <a:pt x="40" y="64"/>
                  </a:lnTo>
                  <a:lnTo>
                    <a:pt x="36" y="62"/>
                  </a:lnTo>
                  <a:lnTo>
                    <a:pt x="32" y="61"/>
                  </a:lnTo>
                  <a:lnTo>
                    <a:pt x="29" y="58"/>
                  </a:lnTo>
                  <a:lnTo>
                    <a:pt x="24" y="55"/>
                  </a:lnTo>
                  <a:lnTo>
                    <a:pt x="20" y="53"/>
                  </a:lnTo>
                  <a:lnTo>
                    <a:pt x="15" y="50"/>
                  </a:lnTo>
                  <a:lnTo>
                    <a:pt x="11" y="48"/>
                  </a:lnTo>
                  <a:lnTo>
                    <a:pt x="6" y="46"/>
                  </a:lnTo>
                  <a:lnTo>
                    <a:pt x="3" y="42"/>
                  </a:lnTo>
                  <a:lnTo>
                    <a:pt x="0" y="36"/>
                  </a:lnTo>
                  <a:lnTo>
                    <a:pt x="3" y="33"/>
                  </a:lnTo>
                  <a:lnTo>
                    <a:pt x="5" y="29"/>
                  </a:lnTo>
                  <a:lnTo>
                    <a:pt x="9" y="25"/>
                  </a:lnTo>
                  <a:lnTo>
                    <a:pt x="12" y="22"/>
                  </a:lnTo>
                  <a:lnTo>
                    <a:pt x="15" y="19"/>
                  </a:lnTo>
                  <a:lnTo>
                    <a:pt x="19" y="18"/>
                  </a:lnTo>
                  <a:lnTo>
                    <a:pt x="23" y="16"/>
                  </a:lnTo>
                  <a:lnTo>
                    <a:pt x="27" y="16"/>
                  </a:lnTo>
                  <a:lnTo>
                    <a:pt x="32" y="11"/>
                  </a:lnTo>
                  <a:lnTo>
                    <a:pt x="36" y="9"/>
                  </a:lnTo>
                  <a:lnTo>
                    <a:pt x="42" y="5"/>
                  </a:lnTo>
                  <a:lnTo>
                    <a:pt x="46" y="4"/>
                  </a:lnTo>
                  <a:lnTo>
                    <a:pt x="57" y="0"/>
                  </a:lnTo>
                  <a:lnTo>
                    <a:pt x="68" y="0"/>
                  </a:lnTo>
                  <a:lnTo>
                    <a:pt x="79" y="2"/>
                  </a:lnTo>
                  <a:lnTo>
                    <a:pt x="90" y="4"/>
                  </a:lnTo>
                  <a:lnTo>
                    <a:pt x="101" y="7"/>
                  </a:lnTo>
                  <a:lnTo>
                    <a:pt x="111" y="11"/>
                  </a:lnTo>
                  <a:lnTo>
                    <a:pt x="111" y="16"/>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1" name="Freeform 113">
              <a:extLst>
                <a:ext uri="{FF2B5EF4-FFF2-40B4-BE49-F238E27FC236}">
                  <a16:creationId xmlns:a16="http://schemas.microsoft.com/office/drawing/2014/main" id="{C5FD9208-D2E1-FD52-4124-A27BD447BEDC}"/>
                </a:ext>
              </a:extLst>
            </p:cNvPr>
            <p:cNvSpPr>
              <a:spLocks/>
            </p:cNvSpPr>
            <p:nvPr/>
          </p:nvSpPr>
          <p:spPr bwMode="auto">
            <a:xfrm>
              <a:off x="4158" y="3886"/>
              <a:ext cx="15" cy="16"/>
            </a:xfrm>
            <a:custGeom>
              <a:avLst/>
              <a:gdLst>
                <a:gd name="T0" fmla="*/ 92 w 92"/>
                <a:gd name="T1" fmla="*/ 20 h 93"/>
                <a:gd name="T2" fmla="*/ 87 w 92"/>
                <a:gd name="T3" fmla="*/ 23 h 93"/>
                <a:gd name="T4" fmla="*/ 84 w 92"/>
                <a:gd name="T5" fmla="*/ 24 h 93"/>
                <a:gd name="T6" fmla="*/ 81 w 92"/>
                <a:gd name="T7" fmla="*/ 25 h 93"/>
                <a:gd name="T8" fmla="*/ 77 w 92"/>
                <a:gd name="T9" fmla="*/ 25 h 93"/>
                <a:gd name="T10" fmla="*/ 74 w 92"/>
                <a:gd name="T11" fmla="*/ 25 h 93"/>
                <a:gd name="T12" fmla="*/ 71 w 92"/>
                <a:gd name="T13" fmla="*/ 25 h 93"/>
                <a:gd name="T14" fmla="*/ 66 w 92"/>
                <a:gd name="T15" fmla="*/ 25 h 93"/>
                <a:gd name="T16" fmla="*/ 63 w 92"/>
                <a:gd name="T17" fmla="*/ 26 h 93"/>
                <a:gd name="T18" fmla="*/ 59 w 92"/>
                <a:gd name="T19" fmla="*/ 27 h 93"/>
                <a:gd name="T20" fmla="*/ 54 w 92"/>
                <a:gd name="T21" fmla="*/ 30 h 93"/>
                <a:gd name="T22" fmla="*/ 50 w 92"/>
                <a:gd name="T23" fmla="*/ 31 h 93"/>
                <a:gd name="T24" fmla="*/ 45 w 92"/>
                <a:gd name="T25" fmla="*/ 32 h 93"/>
                <a:gd name="T26" fmla="*/ 41 w 92"/>
                <a:gd name="T27" fmla="*/ 35 h 93"/>
                <a:gd name="T28" fmla="*/ 37 w 92"/>
                <a:gd name="T29" fmla="*/ 36 h 93"/>
                <a:gd name="T30" fmla="*/ 32 w 92"/>
                <a:gd name="T31" fmla="*/ 37 h 93"/>
                <a:gd name="T32" fmla="*/ 28 w 92"/>
                <a:gd name="T33" fmla="*/ 38 h 93"/>
                <a:gd name="T34" fmla="*/ 24 w 92"/>
                <a:gd name="T35" fmla="*/ 41 h 93"/>
                <a:gd name="T36" fmla="*/ 21 w 92"/>
                <a:gd name="T37" fmla="*/ 44 h 93"/>
                <a:gd name="T38" fmla="*/ 20 w 92"/>
                <a:gd name="T39" fmla="*/ 47 h 93"/>
                <a:gd name="T40" fmla="*/ 19 w 92"/>
                <a:gd name="T41" fmla="*/ 50 h 93"/>
                <a:gd name="T42" fmla="*/ 18 w 92"/>
                <a:gd name="T43" fmla="*/ 56 h 93"/>
                <a:gd name="T44" fmla="*/ 19 w 92"/>
                <a:gd name="T45" fmla="*/ 63 h 93"/>
                <a:gd name="T46" fmla="*/ 20 w 92"/>
                <a:gd name="T47" fmla="*/ 70 h 93"/>
                <a:gd name="T48" fmla="*/ 21 w 92"/>
                <a:gd name="T49" fmla="*/ 78 h 93"/>
                <a:gd name="T50" fmla="*/ 22 w 92"/>
                <a:gd name="T51" fmla="*/ 86 h 93"/>
                <a:gd name="T52" fmla="*/ 21 w 92"/>
                <a:gd name="T53" fmla="*/ 93 h 93"/>
                <a:gd name="T54" fmla="*/ 16 w 92"/>
                <a:gd name="T55" fmla="*/ 92 h 93"/>
                <a:gd name="T56" fmla="*/ 11 w 92"/>
                <a:gd name="T57" fmla="*/ 89 h 93"/>
                <a:gd name="T58" fmla="*/ 9 w 92"/>
                <a:gd name="T59" fmla="*/ 86 h 93"/>
                <a:gd name="T60" fmla="*/ 8 w 92"/>
                <a:gd name="T61" fmla="*/ 81 h 93"/>
                <a:gd name="T62" fmla="*/ 7 w 92"/>
                <a:gd name="T63" fmla="*/ 75 h 93"/>
                <a:gd name="T64" fmla="*/ 6 w 92"/>
                <a:gd name="T65" fmla="*/ 70 h 93"/>
                <a:gd name="T66" fmla="*/ 3 w 92"/>
                <a:gd name="T67" fmla="*/ 66 h 93"/>
                <a:gd name="T68" fmla="*/ 1 w 92"/>
                <a:gd name="T69" fmla="*/ 61 h 93"/>
                <a:gd name="T70" fmla="*/ 0 w 92"/>
                <a:gd name="T71" fmla="*/ 55 h 93"/>
                <a:gd name="T72" fmla="*/ 0 w 92"/>
                <a:gd name="T73" fmla="*/ 50 h 93"/>
                <a:gd name="T74" fmla="*/ 1 w 92"/>
                <a:gd name="T75" fmla="*/ 45 h 93"/>
                <a:gd name="T76" fmla="*/ 3 w 92"/>
                <a:gd name="T77" fmla="*/ 41 h 93"/>
                <a:gd name="T78" fmla="*/ 6 w 92"/>
                <a:gd name="T79" fmla="*/ 36 h 93"/>
                <a:gd name="T80" fmla="*/ 8 w 92"/>
                <a:gd name="T81" fmla="*/ 32 h 93"/>
                <a:gd name="T82" fmla="*/ 10 w 92"/>
                <a:gd name="T83" fmla="*/ 27 h 93"/>
                <a:gd name="T84" fmla="*/ 12 w 92"/>
                <a:gd name="T85" fmla="*/ 23 h 93"/>
                <a:gd name="T86" fmla="*/ 20 w 92"/>
                <a:gd name="T87" fmla="*/ 18 h 93"/>
                <a:gd name="T88" fmla="*/ 30 w 92"/>
                <a:gd name="T89" fmla="*/ 13 h 93"/>
                <a:gd name="T90" fmla="*/ 39 w 92"/>
                <a:gd name="T91" fmla="*/ 7 h 93"/>
                <a:gd name="T92" fmla="*/ 49 w 92"/>
                <a:gd name="T93" fmla="*/ 4 h 93"/>
                <a:gd name="T94" fmla="*/ 54 w 92"/>
                <a:gd name="T95" fmla="*/ 1 h 93"/>
                <a:gd name="T96" fmla="*/ 59 w 92"/>
                <a:gd name="T97" fmla="*/ 0 h 93"/>
                <a:gd name="T98" fmla="*/ 63 w 92"/>
                <a:gd name="T99" fmla="*/ 0 h 93"/>
                <a:gd name="T100" fmla="*/ 69 w 92"/>
                <a:gd name="T101" fmla="*/ 0 h 93"/>
                <a:gd name="T102" fmla="*/ 73 w 92"/>
                <a:gd name="T103" fmla="*/ 1 h 93"/>
                <a:gd name="T104" fmla="*/ 77 w 92"/>
                <a:gd name="T105" fmla="*/ 4 h 93"/>
                <a:gd name="T106" fmla="*/ 82 w 92"/>
                <a:gd name="T107" fmla="*/ 7 h 93"/>
                <a:gd name="T108" fmla="*/ 86 w 92"/>
                <a:gd name="T109" fmla="*/ 12 h 93"/>
                <a:gd name="T110" fmla="*/ 86 w 92"/>
                <a:gd name="T111" fmla="*/ 13 h 93"/>
                <a:gd name="T112" fmla="*/ 87 w 92"/>
                <a:gd name="T113" fmla="*/ 13 h 93"/>
                <a:gd name="T114" fmla="*/ 88 w 92"/>
                <a:gd name="T115" fmla="*/ 14 h 93"/>
                <a:gd name="T116" fmla="*/ 90 w 92"/>
                <a:gd name="T117" fmla="*/ 16 h 93"/>
                <a:gd name="T118" fmla="*/ 91 w 92"/>
                <a:gd name="T119" fmla="*/ 17 h 93"/>
                <a:gd name="T120" fmla="*/ 92 w 92"/>
                <a:gd name="T121" fmla="*/ 18 h 93"/>
                <a:gd name="T122" fmla="*/ 92 w 92"/>
                <a:gd name="T123" fmla="*/ 19 h 93"/>
                <a:gd name="T124" fmla="*/ 92 w 92"/>
                <a:gd name="T125" fmla="*/ 2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2" h="93">
                  <a:moveTo>
                    <a:pt x="92" y="20"/>
                  </a:moveTo>
                  <a:lnTo>
                    <a:pt x="87" y="23"/>
                  </a:lnTo>
                  <a:lnTo>
                    <a:pt x="84" y="24"/>
                  </a:lnTo>
                  <a:lnTo>
                    <a:pt x="81" y="25"/>
                  </a:lnTo>
                  <a:lnTo>
                    <a:pt x="77" y="25"/>
                  </a:lnTo>
                  <a:lnTo>
                    <a:pt x="74" y="25"/>
                  </a:lnTo>
                  <a:lnTo>
                    <a:pt x="71" y="25"/>
                  </a:lnTo>
                  <a:lnTo>
                    <a:pt x="66" y="25"/>
                  </a:lnTo>
                  <a:lnTo>
                    <a:pt x="63" y="26"/>
                  </a:lnTo>
                  <a:lnTo>
                    <a:pt x="59" y="27"/>
                  </a:lnTo>
                  <a:lnTo>
                    <a:pt x="54" y="30"/>
                  </a:lnTo>
                  <a:lnTo>
                    <a:pt x="50" y="31"/>
                  </a:lnTo>
                  <a:lnTo>
                    <a:pt x="45" y="32"/>
                  </a:lnTo>
                  <a:lnTo>
                    <a:pt x="41" y="35"/>
                  </a:lnTo>
                  <a:lnTo>
                    <a:pt x="37" y="36"/>
                  </a:lnTo>
                  <a:lnTo>
                    <a:pt x="32" y="37"/>
                  </a:lnTo>
                  <a:lnTo>
                    <a:pt x="28" y="38"/>
                  </a:lnTo>
                  <a:lnTo>
                    <a:pt x="24" y="41"/>
                  </a:lnTo>
                  <a:lnTo>
                    <a:pt x="21" y="44"/>
                  </a:lnTo>
                  <a:lnTo>
                    <a:pt x="20" y="47"/>
                  </a:lnTo>
                  <a:lnTo>
                    <a:pt x="19" y="50"/>
                  </a:lnTo>
                  <a:lnTo>
                    <a:pt x="18" y="56"/>
                  </a:lnTo>
                  <a:lnTo>
                    <a:pt x="19" y="63"/>
                  </a:lnTo>
                  <a:lnTo>
                    <a:pt x="20" y="70"/>
                  </a:lnTo>
                  <a:lnTo>
                    <a:pt x="21" y="78"/>
                  </a:lnTo>
                  <a:lnTo>
                    <a:pt x="22" y="86"/>
                  </a:lnTo>
                  <a:lnTo>
                    <a:pt x="21" y="93"/>
                  </a:lnTo>
                  <a:lnTo>
                    <a:pt x="16" y="92"/>
                  </a:lnTo>
                  <a:lnTo>
                    <a:pt x="11" y="89"/>
                  </a:lnTo>
                  <a:lnTo>
                    <a:pt x="9" y="86"/>
                  </a:lnTo>
                  <a:lnTo>
                    <a:pt x="8" y="81"/>
                  </a:lnTo>
                  <a:lnTo>
                    <a:pt x="7" y="75"/>
                  </a:lnTo>
                  <a:lnTo>
                    <a:pt x="6" y="70"/>
                  </a:lnTo>
                  <a:lnTo>
                    <a:pt x="3" y="66"/>
                  </a:lnTo>
                  <a:lnTo>
                    <a:pt x="1" y="61"/>
                  </a:lnTo>
                  <a:lnTo>
                    <a:pt x="0" y="55"/>
                  </a:lnTo>
                  <a:lnTo>
                    <a:pt x="0" y="50"/>
                  </a:lnTo>
                  <a:lnTo>
                    <a:pt x="1" y="45"/>
                  </a:lnTo>
                  <a:lnTo>
                    <a:pt x="3" y="41"/>
                  </a:lnTo>
                  <a:lnTo>
                    <a:pt x="6" y="36"/>
                  </a:lnTo>
                  <a:lnTo>
                    <a:pt x="8" y="32"/>
                  </a:lnTo>
                  <a:lnTo>
                    <a:pt x="10" y="27"/>
                  </a:lnTo>
                  <a:lnTo>
                    <a:pt x="12" y="23"/>
                  </a:lnTo>
                  <a:lnTo>
                    <a:pt x="20" y="18"/>
                  </a:lnTo>
                  <a:lnTo>
                    <a:pt x="30" y="13"/>
                  </a:lnTo>
                  <a:lnTo>
                    <a:pt x="39" y="7"/>
                  </a:lnTo>
                  <a:lnTo>
                    <a:pt x="49" y="4"/>
                  </a:lnTo>
                  <a:lnTo>
                    <a:pt x="54" y="1"/>
                  </a:lnTo>
                  <a:lnTo>
                    <a:pt x="59" y="0"/>
                  </a:lnTo>
                  <a:lnTo>
                    <a:pt x="63" y="0"/>
                  </a:lnTo>
                  <a:lnTo>
                    <a:pt x="69" y="0"/>
                  </a:lnTo>
                  <a:lnTo>
                    <a:pt x="73" y="1"/>
                  </a:lnTo>
                  <a:lnTo>
                    <a:pt x="77" y="4"/>
                  </a:lnTo>
                  <a:lnTo>
                    <a:pt x="82" y="7"/>
                  </a:lnTo>
                  <a:lnTo>
                    <a:pt x="86" y="12"/>
                  </a:lnTo>
                  <a:lnTo>
                    <a:pt x="86" y="13"/>
                  </a:lnTo>
                  <a:lnTo>
                    <a:pt x="87" y="13"/>
                  </a:lnTo>
                  <a:lnTo>
                    <a:pt x="88" y="14"/>
                  </a:lnTo>
                  <a:lnTo>
                    <a:pt x="90" y="16"/>
                  </a:lnTo>
                  <a:lnTo>
                    <a:pt x="91" y="17"/>
                  </a:lnTo>
                  <a:lnTo>
                    <a:pt x="92" y="18"/>
                  </a:lnTo>
                  <a:lnTo>
                    <a:pt x="92" y="19"/>
                  </a:lnTo>
                  <a:lnTo>
                    <a:pt x="92" y="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2" name="Freeform 114">
              <a:extLst>
                <a:ext uri="{FF2B5EF4-FFF2-40B4-BE49-F238E27FC236}">
                  <a16:creationId xmlns:a16="http://schemas.microsoft.com/office/drawing/2014/main" id="{2F0E08A7-406B-1625-A709-94715EEF454B}"/>
                </a:ext>
              </a:extLst>
            </p:cNvPr>
            <p:cNvSpPr>
              <a:spLocks/>
            </p:cNvSpPr>
            <p:nvPr/>
          </p:nvSpPr>
          <p:spPr bwMode="auto">
            <a:xfrm>
              <a:off x="4360" y="3886"/>
              <a:ext cx="24" cy="216"/>
            </a:xfrm>
            <a:custGeom>
              <a:avLst/>
              <a:gdLst>
                <a:gd name="T0" fmla="*/ 143 w 147"/>
                <a:gd name="T1" fmla="*/ 128 h 1296"/>
                <a:gd name="T2" fmla="*/ 145 w 147"/>
                <a:gd name="T3" fmla="*/ 167 h 1296"/>
                <a:gd name="T4" fmla="*/ 144 w 147"/>
                <a:gd name="T5" fmla="*/ 204 h 1296"/>
                <a:gd name="T6" fmla="*/ 144 w 147"/>
                <a:gd name="T7" fmla="*/ 302 h 1296"/>
                <a:gd name="T8" fmla="*/ 147 w 147"/>
                <a:gd name="T9" fmla="*/ 399 h 1296"/>
                <a:gd name="T10" fmla="*/ 147 w 147"/>
                <a:gd name="T11" fmla="*/ 476 h 1296"/>
                <a:gd name="T12" fmla="*/ 147 w 147"/>
                <a:gd name="T13" fmla="*/ 517 h 1296"/>
                <a:gd name="T14" fmla="*/ 145 w 147"/>
                <a:gd name="T15" fmla="*/ 558 h 1296"/>
                <a:gd name="T16" fmla="*/ 145 w 147"/>
                <a:gd name="T17" fmla="*/ 586 h 1296"/>
                <a:gd name="T18" fmla="*/ 146 w 147"/>
                <a:gd name="T19" fmla="*/ 609 h 1296"/>
                <a:gd name="T20" fmla="*/ 141 w 147"/>
                <a:gd name="T21" fmla="*/ 629 h 1296"/>
                <a:gd name="T22" fmla="*/ 139 w 147"/>
                <a:gd name="T23" fmla="*/ 740 h 1296"/>
                <a:gd name="T24" fmla="*/ 139 w 147"/>
                <a:gd name="T25" fmla="*/ 852 h 1296"/>
                <a:gd name="T26" fmla="*/ 135 w 147"/>
                <a:gd name="T27" fmla="*/ 968 h 1296"/>
                <a:gd name="T28" fmla="*/ 137 w 147"/>
                <a:gd name="T29" fmla="*/ 1098 h 1296"/>
                <a:gd name="T30" fmla="*/ 131 w 147"/>
                <a:gd name="T31" fmla="*/ 1227 h 1296"/>
                <a:gd name="T32" fmla="*/ 107 w 147"/>
                <a:gd name="T33" fmla="*/ 1279 h 1296"/>
                <a:gd name="T34" fmla="*/ 78 w 147"/>
                <a:gd name="T35" fmla="*/ 1293 h 1296"/>
                <a:gd name="T36" fmla="*/ 57 w 147"/>
                <a:gd name="T37" fmla="*/ 1296 h 1296"/>
                <a:gd name="T38" fmla="*/ 29 w 147"/>
                <a:gd name="T39" fmla="*/ 1292 h 1296"/>
                <a:gd name="T40" fmla="*/ 33 w 147"/>
                <a:gd name="T41" fmla="*/ 1247 h 1296"/>
                <a:gd name="T42" fmla="*/ 31 w 147"/>
                <a:gd name="T43" fmla="*/ 1200 h 1296"/>
                <a:gd name="T44" fmla="*/ 38 w 147"/>
                <a:gd name="T45" fmla="*/ 1111 h 1296"/>
                <a:gd name="T46" fmla="*/ 45 w 147"/>
                <a:gd name="T47" fmla="*/ 929 h 1296"/>
                <a:gd name="T48" fmla="*/ 48 w 147"/>
                <a:gd name="T49" fmla="*/ 747 h 1296"/>
                <a:gd name="T50" fmla="*/ 48 w 147"/>
                <a:gd name="T51" fmla="*/ 674 h 1296"/>
                <a:gd name="T52" fmla="*/ 54 w 147"/>
                <a:gd name="T53" fmla="*/ 659 h 1296"/>
                <a:gd name="T54" fmla="*/ 50 w 147"/>
                <a:gd name="T55" fmla="*/ 642 h 1296"/>
                <a:gd name="T56" fmla="*/ 50 w 147"/>
                <a:gd name="T57" fmla="*/ 519 h 1296"/>
                <a:gd name="T58" fmla="*/ 52 w 147"/>
                <a:gd name="T59" fmla="*/ 396 h 1296"/>
                <a:gd name="T60" fmla="*/ 48 w 147"/>
                <a:gd name="T61" fmla="*/ 302 h 1296"/>
                <a:gd name="T62" fmla="*/ 46 w 147"/>
                <a:gd name="T63" fmla="*/ 274 h 1296"/>
                <a:gd name="T64" fmla="*/ 47 w 147"/>
                <a:gd name="T65" fmla="*/ 246 h 1296"/>
                <a:gd name="T66" fmla="*/ 40 w 147"/>
                <a:gd name="T67" fmla="*/ 209 h 1296"/>
                <a:gd name="T68" fmla="*/ 38 w 147"/>
                <a:gd name="T69" fmla="*/ 152 h 1296"/>
                <a:gd name="T70" fmla="*/ 36 w 147"/>
                <a:gd name="T71" fmla="*/ 95 h 1296"/>
                <a:gd name="T72" fmla="*/ 25 w 147"/>
                <a:gd name="T73" fmla="*/ 57 h 1296"/>
                <a:gd name="T74" fmla="*/ 0 w 147"/>
                <a:gd name="T75" fmla="*/ 25 h 1296"/>
                <a:gd name="T76" fmla="*/ 31 w 147"/>
                <a:gd name="T77" fmla="*/ 19 h 1296"/>
                <a:gd name="T78" fmla="*/ 62 w 147"/>
                <a:gd name="T79" fmla="*/ 11 h 1296"/>
                <a:gd name="T80" fmla="*/ 92 w 147"/>
                <a:gd name="T81" fmla="*/ 11 h 1296"/>
                <a:gd name="T82" fmla="*/ 126 w 147"/>
                <a:gd name="T83" fmla="*/ 43 h 1296"/>
                <a:gd name="T84" fmla="*/ 139 w 147"/>
                <a:gd name="T85" fmla="*/ 62 h 1296"/>
                <a:gd name="T86" fmla="*/ 145 w 147"/>
                <a:gd name="T87" fmla="*/ 85 h 1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7" h="1296">
                  <a:moveTo>
                    <a:pt x="144" y="103"/>
                  </a:moveTo>
                  <a:lnTo>
                    <a:pt x="143" y="116"/>
                  </a:lnTo>
                  <a:lnTo>
                    <a:pt x="143" y="128"/>
                  </a:lnTo>
                  <a:lnTo>
                    <a:pt x="144" y="141"/>
                  </a:lnTo>
                  <a:lnTo>
                    <a:pt x="145" y="154"/>
                  </a:lnTo>
                  <a:lnTo>
                    <a:pt x="145" y="167"/>
                  </a:lnTo>
                  <a:lnTo>
                    <a:pt x="146" y="179"/>
                  </a:lnTo>
                  <a:lnTo>
                    <a:pt x="145" y="192"/>
                  </a:lnTo>
                  <a:lnTo>
                    <a:pt x="144" y="204"/>
                  </a:lnTo>
                  <a:lnTo>
                    <a:pt x="143" y="236"/>
                  </a:lnTo>
                  <a:lnTo>
                    <a:pt x="143" y="270"/>
                  </a:lnTo>
                  <a:lnTo>
                    <a:pt x="144" y="302"/>
                  </a:lnTo>
                  <a:lnTo>
                    <a:pt x="146" y="334"/>
                  </a:lnTo>
                  <a:lnTo>
                    <a:pt x="147" y="366"/>
                  </a:lnTo>
                  <a:lnTo>
                    <a:pt x="147" y="399"/>
                  </a:lnTo>
                  <a:lnTo>
                    <a:pt x="147" y="431"/>
                  </a:lnTo>
                  <a:lnTo>
                    <a:pt x="146" y="463"/>
                  </a:lnTo>
                  <a:lnTo>
                    <a:pt x="147" y="476"/>
                  </a:lnTo>
                  <a:lnTo>
                    <a:pt x="147" y="489"/>
                  </a:lnTo>
                  <a:lnTo>
                    <a:pt x="147" y="502"/>
                  </a:lnTo>
                  <a:lnTo>
                    <a:pt x="147" y="517"/>
                  </a:lnTo>
                  <a:lnTo>
                    <a:pt x="146" y="530"/>
                  </a:lnTo>
                  <a:lnTo>
                    <a:pt x="145" y="544"/>
                  </a:lnTo>
                  <a:lnTo>
                    <a:pt x="145" y="558"/>
                  </a:lnTo>
                  <a:lnTo>
                    <a:pt x="146" y="572"/>
                  </a:lnTo>
                  <a:lnTo>
                    <a:pt x="145" y="579"/>
                  </a:lnTo>
                  <a:lnTo>
                    <a:pt x="145" y="586"/>
                  </a:lnTo>
                  <a:lnTo>
                    <a:pt x="146" y="593"/>
                  </a:lnTo>
                  <a:lnTo>
                    <a:pt x="146" y="601"/>
                  </a:lnTo>
                  <a:lnTo>
                    <a:pt x="146" y="609"/>
                  </a:lnTo>
                  <a:lnTo>
                    <a:pt x="145" y="616"/>
                  </a:lnTo>
                  <a:lnTo>
                    <a:pt x="143" y="623"/>
                  </a:lnTo>
                  <a:lnTo>
                    <a:pt x="141" y="629"/>
                  </a:lnTo>
                  <a:lnTo>
                    <a:pt x="140" y="665"/>
                  </a:lnTo>
                  <a:lnTo>
                    <a:pt x="139" y="703"/>
                  </a:lnTo>
                  <a:lnTo>
                    <a:pt x="139" y="740"/>
                  </a:lnTo>
                  <a:lnTo>
                    <a:pt x="139" y="778"/>
                  </a:lnTo>
                  <a:lnTo>
                    <a:pt x="139" y="815"/>
                  </a:lnTo>
                  <a:lnTo>
                    <a:pt x="139" y="852"/>
                  </a:lnTo>
                  <a:lnTo>
                    <a:pt x="136" y="888"/>
                  </a:lnTo>
                  <a:lnTo>
                    <a:pt x="133" y="922"/>
                  </a:lnTo>
                  <a:lnTo>
                    <a:pt x="135" y="968"/>
                  </a:lnTo>
                  <a:lnTo>
                    <a:pt x="136" y="1012"/>
                  </a:lnTo>
                  <a:lnTo>
                    <a:pt x="137" y="1055"/>
                  </a:lnTo>
                  <a:lnTo>
                    <a:pt x="137" y="1098"/>
                  </a:lnTo>
                  <a:lnTo>
                    <a:pt x="136" y="1141"/>
                  </a:lnTo>
                  <a:lnTo>
                    <a:pt x="134" y="1182"/>
                  </a:lnTo>
                  <a:lnTo>
                    <a:pt x="131" y="1227"/>
                  </a:lnTo>
                  <a:lnTo>
                    <a:pt x="126" y="1270"/>
                  </a:lnTo>
                  <a:lnTo>
                    <a:pt x="116" y="1274"/>
                  </a:lnTo>
                  <a:lnTo>
                    <a:pt x="107" y="1279"/>
                  </a:lnTo>
                  <a:lnTo>
                    <a:pt x="98" y="1285"/>
                  </a:lnTo>
                  <a:lnTo>
                    <a:pt x="88" y="1290"/>
                  </a:lnTo>
                  <a:lnTo>
                    <a:pt x="78" y="1293"/>
                  </a:lnTo>
                  <a:lnTo>
                    <a:pt x="68" y="1296"/>
                  </a:lnTo>
                  <a:lnTo>
                    <a:pt x="62" y="1296"/>
                  </a:lnTo>
                  <a:lnTo>
                    <a:pt x="57" y="1296"/>
                  </a:lnTo>
                  <a:lnTo>
                    <a:pt x="52" y="1295"/>
                  </a:lnTo>
                  <a:lnTo>
                    <a:pt x="47" y="1292"/>
                  </a:lnTo>
                  <a:lnTo>
                    <a:pt x="29" y="1292"/>
                  </a:lnTo>
                  <a:lnTo>
                    <a:pt x="31" y="1278"/>
                  </a:lnTo>
                  <a:lnTo>
                    <a:pt x="33" y="1262"/>
                  </a:lnTo>
                  <a:lnTo>
                    <a:pt x="33" y="1247"/>
                  </a:lnTo>
                  <a:lnTo>
                    <a:pt x="31" y="1231"/>
                  </a:lnTo>
                  <a:lnTo>
                    <a:pt x="31" y="1216"/>
                  </a:lnTo>
                  <a:lnTo>
                    <a:pt x="31" y="1200"/>
                  </a:lnTo>
                  <a:lnTo>
                    <a:pt x="33" y="1185"/>
                  </a:lnTo>
                  <a:lnTo>
                    <a:pt x="36" y="1170"/>
                  </a:lnTo>
                  <a:lnTo>
                    <a:pt x="38" y="1111"/>
                  </a:lnTo>
                  <a:lnTo>
                    <a:pt x="40" y="1051"/>
                  </a:lnTo>
                  <a:lnTo>
                    <a:pt x="42" y="990"/>
                  </a:lnTo>
                  <a:lnTo>
                    <a:pt x="45" y="929"/>
                  </a:lnTo>
                  <a:lnTo>
                    <a:pt x="47" y="869"/>
                  </a:lnTo>
                  <a:lnTo>
                    <a:pt x="48" y="808"/>
                  </a:lnTo>
                  <a:lnTo>
                    <a:pt x="48" y="747"/>
                  </a:lnTo>
                  <a:lnTo>
                    <a:pt x="47" y="686"/>
                  </a:lnTo>
                  <a:lnTo>
                    <a:pt x="47" y="680"/>
                  </a:lnTo>
                  <a:lnTo>
                    <a:pt x="48" y="674"/>
                  </a:lnTo>
                  <a:lnTo>
                    <a:pt x="49" y="669"/>
                  </a:lnTo>
                  <a:lnTo>
                    <a:pt x="51" y="663"/>
                  </a:lnTo>
                  <a:lnTo>
                    <a:pt x="54" y="659"/>
                  </a:lnTo>
                  <a:lnTo>
                    <a:pt x="55" y="654"/>
                  </a:lnTo>
                  <a:lnTo>
                    <a:pt x="54" y="648"/>
                  </a:lnTo>
                  <a:lnTo>
                    <a:pt x="50" y="642"/>
                  </a:lnTo>
                  <a:lnTo>
                    <a:pt x="49" y="601"/>
                  </a:lnTo>
                  <a:lnTo>
                    <a:pt x="49" y="561"/>
                  </a:lnTo>
                  <a:lnTo>
                    <a:pt x="50" y="519"/>
                  </a:lnTo>
                  <a:lnTo>
                    <a:pt x="51" y="478"/>
                  </a:lnTo>
                  <a:lnTo>
                    <a:pt x="52" y="438"/>
                  </a:lnTo>
                  <a:lnTo>
                    <a:pt x="52" y="396"/>
                  </a:lnTo>
                  <a:lnTo>
                    <a:pt x="52" y="353"/>
                  </a:lnTo>
                  <a:lnTo>
                    <a:pt x="50" y="310"/>
                  </a:lnTo>
                  <a:lnTo>
                    <a:pt x="48" y="302"/>
                  </a:lnTo>
                  <a:lnTo>
                    <a:pt x="46" y="292"/>
                  </a:lnTo>
                  <a:lnTo>
                    <a:pt x="46" y="284"/>
                  </a:lnTo>
                  <a:lnTo>
                    <a:pt x="46" y="274"/>
                  </a:lnTo>
                  <a:lnTo>
                    <a:pt x="47" y="265"/>
                  </a:lnTo>
                  <a:lnTo>
                    <a:pt x="47" y="255"/>
                  </a:lnTo>
                  <a:lnTo>
                    <a:pt x="47" y="246"/>
                  </a:lnTo>
                  <a:lnTo>
                    <a:pt x="45" y="236"/>
                  </a:lnTo>
                  <a:lnTo>
                    <a:pt x="42" y="223"/>
                  </a:lnTo>
                  <a:lnTo>
                    <a:pt x="40" y="209"/>
                  </a:lnTo>
                  <a:lnTo>
                    <a:pt x="39" y="194"/>
                  </a:lnTo>
                  <a:lnTo>
                    <a:pt x="38" y="180"/>
                  </a:lnTo>
                  <a:lnTo>
                    <a:pt x="38" y="152"/>
                  </a:lnTo>
                  <a:lnTo>
                    <a:pt x="38" y="124"/>
                  </a:lnTo>
                  <a:lnTo>
                    <a:pt x="37" y="110"/>
                  </a:lnTo>
                  <a:lnTo>
                    <a:pt x="36" y="95"/>
                  </a:lnTo>
                  <a:lnTo>
                    <a:pt x="34" y="82"/>
                  </a:lnTo>
                  <a:lnTo>
                    <a:pt x="30" y="70"/>
                  </a:lnTo>
                  <a:lnTo>
                    <a:pt x="25" y="57"/>
                  </a:lnTo>
                  <a:lnTo>
                    <a:pt x="19" y="47"/>
                  </a:lnTo>
                  <a:lnTo>
                    <a:pt x="10" y="35"/>
                  </a:lnTo>
                  <a:lnTo>
                    <a:pt x="0" y="25"/>
                  </a:lnTo>
                  <a:lnTo>
                    <a:pt x="10" y="23"/>
                  </a:lnTo>
                  <a:lnTo>
                    <a:pt x="21" y="21"/>
                  </a:lnTo>
                  <a:lnTo>
                    <a:pt x="31" y="19"/>
                  </a:lnTo>
                  <a:lnTo>
                    <a:pt x="41" y="18"/>
                  </a:lnTo>
                  <a:lnTo>
                    <a:pt x="52" y="14"/>
                  </a:lnTo>
                  <a:lnTo>
                    <a:pt x="62" y="11"/>
                  </a:lnTo>
                  <a:lnTo>
                    <a:pt x="71" y="6"/>
                  </a:lnTo>
                  <a:lnTo>
                    <a:pt x="81" y="0"/>
                  </a:lnTo>
                  <a:lnTo>
                    <a:pt x="92" y="11"/>
                  </a:lnTo>
                  <a:lnTo>
                    <a:pt x="104" y="21"/>
                  </a:lnTo>
                  <a:lnTo>
                    <a:pt x="115" y="32"/>
                  </a:lnTo>
                  <a:lnTo>
                    <a:pt x="126" y="43"/>
                  </a:lnTo>
                  <a:lnTo>
                    <a:pt x="131" y="49"/>
                  </a:lnTo>
                  <a:lnTo>
                    <a:pt x="135" y="56"/>
                  </a:lnTo>
                  <a:lnTo>
                    <a:pt x="139" y="62"/>
                  </a:lnTo>
                  <a:lnTo>
                    <a:pt x="142" y="69"/>
                  </a:lnTo>
                  <a:lnTo>
                    <a:pt x="144" y="76"/>
                  </a:lnTo>
                  <a:lnTo>
                    <a:pt x="145" y="85"/>
                  </a:lnTo>
                  <a:lnTo>
                    <a:pt x="145" y="93"/>
                  </a:lnTo>
                  <a:lnTo>
                    <a:pt x="144" y="103"/>
                  </a:lnTo>
                  <a:close/>
                </a:path>
              </a:pathLst>
            </a:custGeom>
            <a:solidFill>
              <a:srgbClr val="999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3" name="Freeform 115">
              <a:extLst>
                <a:ext uri="{FF2B5EF4-FFF2-40B4-BE49-F238E27FC236}">
                  <a16:creationId xmlns:a16="http://schemas.microsoft.com/office/drawing/2014/main" id="{13396F84-F3CE-9625-141C-F38D88A6D37B}"/>
                </a:ext>
              </a:extLst>
            </p:cNvPr>
            <p:cNvSpPr>
              <a:spLocks/>
            </p:cNvSpPr>
            <p:nvPr/>
          </p:nvSpPr>
          <p:spPr bwMode="auto">
            <a:xfrm>
              <a:off x="4131" y="3889"/>
              <a:ext cx="55" cy="144"/>
            </a:xfrm>
            <a:custGeom>
              <a:avLst/>
              <a:gdLst>
                <a:gd name="T0" fmla="*/ 107 w 332"/>
                <a:gd name="T1" fmla="*/ 35 h 867"/>
                <a:gd name="T2" fmla="*/ 132 w 332"/>
                <a:gd name="T3" fmla="*/ 47 h 867"/>
                <a:gd name="T4" fmla="*/ 152 w 332"/>
                <a:gd name="T5" fmla="*/ 70 h 867"/>
                <a:gd name="T6" fmla="*/ 164 w 332"/>
                <a:gd name="T7" fmla="*/ 85 h 867"/>
                <a:gd name="T8" fmla="*/ 189 w 332"/>
                <a:gd name="T9" fmla="*/ 100 h 867"/>
                <a:gd name="T10" fmla="*/ 209 w 332"/>
                <a:gd name="T11" fmla="*/ 121 h 867"/>
                <a:gd name="T12" fmla="*/ 226 w 332"/>
                <a:gd name="T13" fmla="*/ 132 h 867"/>
                <a:gd name="T14" fmla="*/ 240 w 332"/>
                <a:gd name="T15" fmla="*/ 143 h 867"/>
                <a:gd name="T16" fmla="*/ 247 w 332"/>
                <a:gd name="T17" fmla="*/ 157 h 867"/>
                <a:gd name="T18" fmla="*/ 250 w 332"/>
                <a:gd name="T19" fmla="*/ 163 h 867"/>
                <a:gd name="T20" fmla="*/ 255 w 332"/>
                <a:gd name="T21" fmla="*/ 165 h 867"/>
                <a:gd name="T22" fmla="*/ 267 w 332"/>
                <a:gd name="T23" fmla="*/ 178 h 867"/>
                <a:gd name="T24" fmla="*/ 295 w 332"/>
                <a:gd name="T25" fmla="*/ 217 h 867"/>
                <a:gd name="T26" fmla="*/ 311 w 332"/>
                <a:gd name="T27" fmla="*/ 261 h 867"/>
                <a:gd name="T28" fmla="*/ 322 w 332"/>
                <a:gd name="T29" fmla="*/ 305 h 867"/>
                <a:gd name="T30" fmla="*/ 324 w 332"/>
                <a:gd name="T31" fmla="*/ 349 h 867"/>
                <a:gd name="T32" fmla="*/ 330 w 332"/>
                <a:gd name="T33" fmla="*/ 392 h 867"/>
                <a:gd name="T34" fmla="*/ 332 w 332"/>
                <a:gd name="T35" fmla="*/ 516 h 867"/>
                <a:gd name="T36" fmla="*/ 328 w 332"/>
                <a:gd name="T37" fmla="*/ 639 h 867"/>
                <a:gd name="T38" fmla="*/ 332 w 332"/>
                <a:gd name="T39" fmla="*/ 737 h 867"/>
                <a:gd name="T40" fmla="*/ 331 w 332"/>
                <a:gd name="T41" fmla="*/ 783 h 867"/>
                <a:gd name="T42" fmla="*/ 331 w 332"/>
                <a:gd name="T43" fmla="*/ 832 h 867"/>
                <a:gd name="T44" fmla="*/ 324 w 332"/>
                <a:gd name="T45" fmla="*/ 863 h 867"/>
                <a:gd name="T46" fmla="*/ 318 w 332"/>
                <a:gd name="T47" fmla="*/ 866 h 867"/>
                <a:gd name="T48" fmla="*/ 311 w 332"/>
                <a:gd name="T49" fmla="*/ 866 h 867"/>
                <a:gd name="T50" fmla="*/ 301 w 332"/>
                <a:gd name="T51" fmla="*/ 855 h 867"/>
                <a:gd name="T52" fmla="*/ 292 w 332"/>
                <a:gd name="T53" fmla="*/ 830 h 867"/>
                <a:gd name="T54" fmla="*/ 289 w 332"/>
                <a:gd name="T55" fmla="*/ 789 h 867"/>
                <a:gd name="T56" fmla="*/ 286 w 332"/>
                <a:gd name="T57" fmla="*/ 743 h 867"/>
                <a:gd name="T58" fmla="*/ 290 w 332"/>
                <a:gd name="T59" fmla="*/ 686 h 867"/>
                <a:gd name="T60" fmla="*/ 292 w 332"/>
                <a:gd name="T61" fmla="*/ 627 h 867"/>
                <a:gd name="T62" fmla="*/ 289 w 332"/>
                <a:gd name="T63" fmla="*/ 571 h 867"/>
                <a:gd name="T64" fmla="*/ 291 w 332"/>
                <a:gd name="T65" fmla="*/ 514 h 867"/>
                <a:gd name="T66" fmla="*/ 289 w 332"/>
                <a:gd name="T67" fmla="*/ 477 h 867"/>
                <a:gd name="T68" fmla="*/ 286 w 332"/>
                <a:gd name="T69" fmla="*/ 440 h 867"/>
                <a:gd name="T70" fmla="*/ 281 w 332"/>
                <a:gd name="T71" fmla="*/ 377 h 867"/>
                <a:gd name="T72" fmla="*/ 277 w 332"/>
                <a:gd name="T73" fmla="*/ 312 h 867"/>
                <a:gd name="T74" fmla="*/ 277 w 332"/>
                <a:gd name="T75" fmla="*/ 280 h 867"/>
                <a:gd name="T76" fmla="*/ 270 w 332"/>
                <a:gd name="T77" fmla="*/ 267 h 867"/>
                <a:gd name="T78" fmla="*/ 264 w 332"/>
                <a:gd name="T79" fmla="*/ 252 h 867"/>
                <a:gd name="T80" fmla="*/ 240 w 332"/>
                <a:gd name="T81" fmla="*/ 223 h 867"/>
                <a:gd name="T82" fmla="*/ 217 w 332"/>
                <a:gd name="T83" fmla="*/ 194 h 867"/>
                <a:gd name="T84" fmla="*/ 185 w 332"/>
                <a:gd name="T85" fmla="*/ 162 h 867"/>
                <a:gd name="T86" fmla="*/ 143 w 332"/>
                <a:gd name="T87" fmla="*/ 119 h 867"/>
                <a:gd name="T88" fmla="*/ 96 w 332"/>
                <a:gd name="T89" fmla="*/ 83 h 867"/>
                <a:gd name="T90" fmla="*/ 60 w 332"/>
                <a:gd name="T91" fmla="*/ 60 h 867"/>
                <a:gd name="T92" fmla="*/ 28 w 332"/>
                <a:gd name="T93" fmla="*/ 45 h 867"/>
                <a:gd name="T94" fmla="*/ 0 w 332"/>
                <a:gd name="T95" fmla="*/ 26 h 867"/>
                <a:gd name="T96" fmla="*/ 20 w 332"/>
                <a:gd name="T97" fmla="*/ 11 h 867"/>
                <a:gd name="T98" fmla="*/ 43 w 332"/>
                <a:gd name="T99" fmla="*/ 2 h 867"/>
                <a:gd name="T100" fmla="*/ 90 w 332"/>
                <a:gd name="T101" fmla="*/ 26 h 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2" h="867">
                  <a:moveTo>
                    <a:pt x="90" y="26"/>
                  </a:moveTo>
                  <a:lnTo>
                    <a:pt x="98" y="31"/>
                  </a:lnTo>
                  <a:lnTo>
                    <a:pt x="107" y="35"/>
                  </a:lnTo>
                  <a:lnTo>
                    <a:pt x="116" y="39"/>
                  </a:lnTo>
                  <a:lnTo>
                    <a:pt x="124" y="42"/>
                  </a:lnTo>
                  <a:lnTo>
                    <a:pt x="132" y="47"/>
                  </a:lnTo>
                  <a:lnTo>
                    <a:pt x="140" y="53"/>
                  </a:lnTo>
                  <a:lnTo>
                    <a:pt x="147" y="60"/>
                  </a:lnTo>
                  <a:lnTo>
                    <a:pt x="152" y="70"/>
                  </a:lnTo>
                  <a:lnTo>
                    <a:pt x="150" y="72"/>
                  </a:lnTo>
                  <a:lnTo>
                    <a:pt x="156" y="79"/>
                  </a:lnTo>
                  <a:lnTo>
                    <a:pt x="164" y="85"/>
                  </a:lnTo>
                  <a:lnTo>
                    <a:pt x="172" y="90"/>
                  </a:lnTo>
                  <a:lnTo>
                    <a:pt x="181" y="95"/>
                  </a:lnTo>
                  <a:lnTo>
                    <a:pt x="189" y="100"/>
                  </a:lnTo>
                  <a:lnTo>
                    <a:pt x="196" y="106"/>
                  </a:lnTo>
                  <a:lnTo>
                    <a:pt x="204" y="113"/>
                  </a:lnTo>
                  <a:lnTo>
                    <a:pt x="209" y="121"/>
                  </a:lnTo>
                  <a:lnTo>
                    <a:pt x="215" y="125"/>
                  </a:lnTo>
                  <a:lnTo>
                    <a:pt x="221" y="128"/>
                  </a:lnTo>
                  <a:lnTo>
                    <a:pt x="226" y="132"/>
                  </a:lnTo>
                  <a:lnTo>
                    <a:pt x="232" y="134"/>
                  </a:lnTo>
                  <a:lnTo>
                    <a:pt x="236" y="138"/>
                  </a:lnTo>
                  <a:lnTo>
                    <a:pt x="240" y="143"/>
                  </a:lnTo>
                  <a:lnTo>
                    <a:pt x="244" y="149"/>
                  </a:lnTo>
                  <a:lnTo>
                    <a:pt x="246" y="156"/>
                  </a:lnTo>
                  <a:lnTo>
                    <a:pt x="247" y="157"/>
                  </a:lnTo>
                  <a:lnTo>
                    <a:pt x="248" y="159"/>
                  </a:lnTo>
                  <a:lnTo>
                    <a:pt x="249" y="161"/>
                  </a:lnTo>
                  <a:lnTo>
                    <a:pt x="250" y="163"/>
                  </a:lnTo>
                  <a:lnTo>
                    <a:pt x="251" y="164"/>
                  </a:lnTo>
                  <a:lnTo>
                    <a:pt x="254" y="165"/>
                  </a:lnTo>
                  <a:lnTo>
                    <a:pt x="255" y="165"/>
                  </a:lnTo>
                  <a:lnTo>
                    <a:pt x="258" y="165"/>
                  </a:lnTo>
                  <a:lnTo>
                    <a:pt x="256" y="167"/>
                  </a:lnTo>
                  <a:lnTo>
                    <a:pt x="267" y="178"/>
                  </a:lnTo>
                  <a:lnTo>
                    <a:pt x="277" y="190"/>
                  </a:lnTo>
                  <a:lnTo>
                    <a:pt x="287" y="204"/>
                  </a:lnTo>
                  <a:lnTo>
                    <a:pt x="295" y="217"/>
                  </a:lnTo>
                  <a:lnTo>
                    <a:pt x="301" y="231"/>
                  </a:lnTo>
                  <a:lnTo>
                    <a:pt x="308" y="245"/>
                  </a:lnTo>
                  <a:lnTo>
                    <a:pt x="311" y="261"/>
                  </a:lnTo>
                  <a:lnTo>
                    <a:pt x="314" y="278"/>
                  </a:lnTo>
                  <a:lnTo>
                    <a:pt x="319" y="292"/>
                  </a:lnTo>
                  <a:lnTo>
                    <a:pt x="322" y="305"/>
                  </a:lnTo>
                  <a:lnTo>
                    <a:pt x="323" y="320"/>
                  </a:lnTo>
                  <a:lnTo>
                    <a:pt x="324" y="335"/>
                  </a:lnTo>
                  <a:lnTo>
                    <a:pt x="324" y="349"/>
                  </a:lnTo>
                  <a:lnTo>
                    <a:pt x="325" y="363"/>
                  </a:lnTo>
                  <a:lnTo>
                    <a:pt x="328" y="378"/>
                  </a:lnTo>
                  <a:lnTo>
                    <a:pt x="330" y="392"/>
                  </a:lnTo>
                  <a:lnTo>
                    <a:pt x="332" y="434"/>
                  </a:lnTo>
                  <a:lnTo>
                    <a:pt x="332" y="474"/>
                  </a:lnTo>
                  <a:lnTo>
                    <a:pt x="332" y="516"/>
                  </a:lnTo>
                  <a:lnTo>
                    <a:pt x="330" y="557"/>
                  </a:lnTo>
                  <a:lnTo>
                    <a:pt x="329" y="597"/>
                  </a:lnTo>
                  <a:lnTo>
                    <a:pt x="328" y="639"/>
                  </a:lnTo>
                  <a:lnTo>
                    <a:pt x="328" y="681"/>
                  </a:lnTo>
                  <a:lnTo>
                    <a:pt x="329" y="724"/>
                  </a:lnTo>
                  <a:lnTo>
                    <a:pt x="332" y="737"/>
                  </a:lnTo>
                  <a:lnTo>
                    <a:pt x="330" y="752"/>
                  </a:lnTo>
                  <a:lnTo>
                    <a:pt x="330" y="768"/>
                  </a:lnTo>
                  <a:lnTo>
                    <a:pt x="331" y="783"/>
                  </a:lnTo>
                  <a:lnTo>
                    <a:pt x="331" y="800"/>
                  </a:lnTo>
                  <a:lnTo>
                    <a:pt x="332" y="816"/>
                  </a:lnTo>
                  <a:lnTo>
                    <a:pt x="331" y="832"/>
                  </a:lnTo>
                  <a:lnTo>
                    <a:pt x="330" y="848"/>
                  </a:lnTo>
                  <a:lnTo>
                    <a:pt x="327" y="863"/>
                  </a:lnTo>
                  <a:lnTo>
                    <a:pt x="324" y="863"/>
                  </a:lnTo>
                  <a:lnTo>
                    <a:pt x="322" y="865"/>
                  </a:lnTo>
                  <a:lnTo>
                    <a:pt x="320" y="866"/>
                  </a:lnTo>
                  <a:lnTo>
                    <a:pt x="318" y="866"/>
                  </a:lnTo>
                  <a:lnTo>
                    <a:pt x="315" y="867"/>
                  </a:lnTo>
                  <a:lnTo>
                    <a:pt x="313" y="867"/>
                  </a:lnTo>
                  <a:lnTo>
                    <a:pt x="311" y="866"/>
                  </a:lnTo>
                  <a:lnTo>
                    <a:pt x="309" y="865"/>
                  </a:lnTo>
                  <a:lnTo>
                    <a:pt x="304" y="860"/>
                  </a:lnTo>
                  <a:lnTo>
                    <a:pt x="301" y="855"/>
                  </a:lnTo>
                  <a:lnTo>
                    <a:pt x="298" y="849"/>
                  </a:lnTo>
                  <a:lnTo>
                    <a:pt x="296" y="843"/>
                  </a:lnTo>
                  <a:lnTo>
                    <a:pt x="292" y="830"/>
                  </a:lnTo>
                  <a:lnTo>
                    <a:pt x="290" y="817"/>
                  </a:lnTo>
                  <a:lnTo>
                    <a:pt x="290" y="804"/>
                  </a:lnTo>
                  <a:lnTo>
                    <a:pt x="289" y="789"/>
                  </a:lnTo>
                  <a:lnTo>
                    <a:pt x="288" y="775"/>
                  </a:lnTo>
                  <a:lnTo>
                    <a:pt x="286" y="762"/>
                  </a:lnTo>
                  <a:lnTo>
                    <a:pt x="286" y="743"/>
                  </a:lnTo>
                  <a:lnTo>
                    <a:pt x="287" y="724"/>
                  </a:lnTo>
                  <a:lnTo>
                    <a:pt x="288" y="705"/>
                  </a:lnTo>
                  <a:lnTo>
                    <a:pt x="290" y="686"/>
                  </a:lnTo>
                  <a:lnTo>
                    <a:pt x="291" y="666"/>
                  </a:lnTo>
                  <a:lnTo>
                    <a:pt x="292" y="647"/>
                  </a:lnTo>
                  <a:lnTo>
                    <a:pt x="292" y="627"/>
                  </a:lnTo>
                  <a:lnTo>
                    <a:pt x="291" y="607"/>
                  </a:lnTo>
                  <a:lnTo>
                    <a:pt x="289" y="589"/>
                  </a:lnTo>
                  <a:lnTo>
                    <a:pt x="289" y="571"/>
                  </a:lnTo>
                  <a:lnTo>
                    <a:pt x="290" y="552"/>
                  </a:lnTo>
                  <a:lnTo>
                    <a:pt x="291" y="533"/>
                  </a:lnTo>
                  <a:lnTo>
                    <a:pt x="291" y="514"/>
                  </a:lnTo>
                  <a:lnTo>
                    <a:pt x="291" y="495"/>
                  </a:lnTo>
                  <a:lnTo>
                    <a:pt x="290" y="486"/>
                  </a:lnTo>
                  <a:lnTo>
                    <a:pt x="289" y="477"/>
                  </a:lnTo>
                  <a:lnTo>
                    <a:pt x="287" y="468"/>
                  </a:lnTo>
                  <a:lnTo>
                    <a:pt x="285" y="460"/>
                  </a:lnTo>
                  <a:lnTo>
                    <a:pt x="286" y="440"/>
                  </a:lnTo>
                  <a:lnTo>
                    <a:pt x="285" y="418"/>
                  </a:lnTo>
                  <a:lnTo>
                    <a:pt x="283" y="398"/>
                  </a:lnTo>
                  <a:lnTo>
                    <a:pt x="281" y="377"/>
                  </a:lnTo>
                  <a:lnTo>
                    <a:pt x="279" y="355"/>
                  </a:lnTo>
                  <a:lnTo>
                    <a:pt x="278" y="334"/>
                  </a:lnTo>
                  <a:lnTo>
                    <a:pt x="277" y="312"/>
                  </a:lnTo>
                  <a:lnTo>
                    <a:pt x="277" y="291"/>
                  </a:lnTo>
                  <a:lnTo>
                    <a:pt x="277" y="285"/>
                  </a:lnTo>
                  <a:lnTo>
                    <a:pt x="277" y="280"/>
                  </a:lnTo>
                  <a:lnTo>
                    <a:pt x="275" y="275"/>
                  </a:lnTo>
                  <a:lnTo>
                    <a:pt x="272" y="270"/>
                  </a:lnTo>
                  <a:lnTo>
                    <a:pt x="270" y="267"/>
                  </a:lnTo>
                  <a:lnTo>
                    <a:pt x="267" y="262"/>
                  </a:lnTo>
                  <a:lnTo>
                    <a:pt x="265" y="257"/>
                  </a:lnTo>
                  <a:lnTo>
                    <a:pt x="264" y="252"/>
                  </a:lnTo>
                  <a:lnTo>
                    <a:pt x="256" y="243"/>
                  </a:lnTo>
                  <a:lnTo>
                    <a:pt x="248" y="232"/>
                  </a:lnTo>
                  <a:lnTo>
                    <a:pt x="240" y="223"/>
                  </a:lnTo>
                  <a:lnTo>
                    <a:pt x="233" y="212"/>
                  </a:lnTo>
                  <a:lnTo>
                    <a:pt x="225" y="202"/>
                  </a:lnTo>
                  <a:lnTo>
                    <a:pt x="217" y="194"/>
                  </a:lnTo>
                  <a:lnTo>
                    <a:pt x="207" y="186"/>
                  </a:lnTo>
                  <a:lnTo>
                    <a:pt x="197" y="178"/>
                  </a:lnTo>
                  <a:lnTo>
                    <a:pt x="185" y="162"/>
                  </a:lnTo>
                  <a:lnTo>
                    <a:pt x="172" y="146"/>
                  </a:lnTo>
                  <a:lnTo>
                    <a:pt x="158" y="132"/>
                  </a:lnTo>
                  <a:lnTo>
                    <a:pt x="143" y="119"/>
                  </a:lnTo>
                  <a:lnTo>
                    <a:pt x="128" y="107"/>
                  </a:lnTo>
                  <a:lnTo>
                    <a:pt x="111" y="95"/>
                  </a:lnTo>
                  <a:lnTo>
                    <a:pt x="96" y="83"/>
                  </a:lnTo>
                  <a:lnTo>
                    <a:pt x="81" y="72"/>
                  </a:lnTo>
                  <a:lnTo>
                    <a:pt x="71" y="65"/>
                  </a:lnTo>
                  <a:lnTo>
                    <a:pt x="60" y="60"/>
                  </a:lnTo>
                  <a:lnTo>
                    <a:pt x="49" y="54"/>
                  </a:lnTo>
                  <a:lnTo>
                    <a:pt x="39" y="50"/>
                  </a:lnTo>
                  <a:lnTo>
                    <a:pt x="28" y="45"/>
                  </a:lnTo>
                  <a:lnTo>
                    <a:pt x="18" y="39"/>
                  </a:lnTo>
                  <a:lnTo>
                    <a:pt x="9" y="33"/>
                  </a:lnTo>
                  <a:lnTo>
                    <a:pt x="0" y="26"/>
                  </a:lnTo>
                  <a:lnTo>
                    <a:pt x="6" y="21"/>
                  </a:lnTo>
                  <a:lnTo>
                    <a:pt x="13" y="15"/>
                  </a:lnTo>
                  <a:lnTo>
                    <a:pt x="20" y="11"/>
                  </a:lnTo>
                  <a:lnTo>
                    <a:pt x="27" y="7"/>
                  </a:lnTo>
                  <a:lnTo>
                    <a:pt x="35" y="4"/>
                  </a:lnTo>
                  <a:lnTo>
                    <a:pt x="43" y="2"/>
                  </a:lnTo>
                  <a:lnTo>
                    <a:pt x="52" y="0"/>
                  </a:lnTo>
                  <a:lnTo>
                    <a:pt x="60" y="0"/>
                  </a:lnTo>
                  <a:lnTo>
                    <a:pt x="90" y="26"/>
                  </a:lnTo>
                  <a:close/>
                </a:path>
              </a:pathLst>
            </a:custGeom>
            <a:solidFill>
              <a:srgbClr val="66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4" name="Freeform 116">
              <a:extLst>
                <a:ext uri="{FF2B5EF4-FFF2-40B4-BE49-F238E27FC236}">
                  <a16:creationId xmlns:a16="http://schemas.microsoft.com/office/drawing/2014/main" id="{4217C853-1D20-BE3E-4CD9-53E31E2A8664}"/>
                </a:ext>
              </a:extLst>
            </p:cNvPr>
            <p:cNvSpPr>
              <a:spLocks/>
            </p:cNvSpPr>
            <p:nvPr/>
          </p:nvSpPr>
          <p:spPr bwMode="auto">
            <a:xfrm>
              <a:off x="4169" y="3892"/>
              <a:ext cx="6" cy="7"/>
            </a:xfrm>
            <a:custGeom>
              <a:avLst/>
              <a:gdLst>
                <a:gd name="T0" fmla="*/ 32 w 37"/>
                <a:gd name="T1" fmla="*/ 24 h 37"/>
                <a:gd name="T2" fmla="*/ 33 w 37"/>
                <a:gd name="T3" fmla="*/ 25 h 37"/>
                <a:gd name="T4" fmla="*/ 33 w 37"/>
                <a:gd name="T5" fmla="*/ 26 h 37"/>
                <a:gd name="T6" fmla="*/ 34 w 37"/>
                <a:gd name="T7" fmla="*/ 29 h 37"/>
                <a:gd name="T8" fmla="*/ 35 w 37"/>
                <a:gd name="T9" fmla="*/ 30 h 37"/>
                <a:gd name="T10" fmla="*/ 35 w 37"/>
                <a:gd name="T11" fmla="*/ 31 h 37"/>
                <a:gd name="T12" fmla="*/ 37 w 37"/>
                <a:gd name="T13" fmla="*/ 32 h 37"/>
                <a:gd name="T14" fmla="*/ 37 w 37"/>
                <a:gd name="T15" fmla="*/ 33 h 37"/>
                <a:gd name="T16" fmla="*/ 37 w 37"/>
                <a:gd name="T17" fmla="*/ 36 h 37"/>
                <a:gd name="T18" fmla="*/ 34 w 37"/>
                <a:gd name="T19" fmla="*/ 36 h 37"/>
                <a:gd name="T20" fmla="*/ 33 w 37"/>
                <a:gd name="T21" fmla="*/ 37 h 37"/>
                <a:gd name="T22" fmla="*/ 32 w 37"/>
                <a:gd name="T23" fmla="*/ 37 h 37"/>
                <a:gd name="T24" fmla="*/ 30 w 37"/>
                <a:gd name="T25" fmla="*/ 37 h 37"/>
                <a:gd name="T26" fmla="*/ 29 w 37"/>
                <a:gd name="T27" fmla="*/ 37 h 37"/>
                <a:gd name="T28" fmla="*/ 27 w 37"/>
                <a:gd name="T29" fmla="*/ 37 h 37"/>
                <a:gd name="T30" fmla="*/ 26 w 37"/>
                <a:gd name="T31" fmla="*/ 37 h 37"/>
                <a:gd name="T32" fmla="*/ 23 w 37"/>
                <a:gd name="T33" fmla="*/ 37 h 37"/>
                <a:gd name="T34" fmla="*/ 22 w 37"/>
                <a:gd name="T35" fmla="*/ 32 h 37"/>
                <a:gd name="T36" fmla="*/ 19 w 37"/>
                <a:gd name="T37" fmla="*/ 27 h 37"/>
                <a:gd name="T38" fmla="*/ 16 w 37"/>
                <a:gd name="T39" fmla="*/ 24 h 37"/>
                <a:gd name="T40" fmla="*/ 11 w 37"/>
                <a:gd name="T41" fmla="*/ 19 h 37"/>
                <a:gd name="T42" fmla="*/ 7 w 37"/>
                <a:gd name="T43" fmla="*/ 16 h 37"/>
                <a:gd name="T44" fmla="*/ 3 w 37"/>
                <a:gd name="T45" fmla="*/ 11 h 37"/>
                <a:gd name="T46" fmla="*/ 1 w 37"/>
                <a:gd name="T47" fmla="*/ 6 h 37"/>
                <a:gd name="T48" fmla="*/ 0 w 37"/>
                <a:gd name="T49" fmla="*/ 1 h 37"/>
                <a:gd name="T50" fmla="*/ 6 w 37"/>
                <a:gd name="T51" fmla="*/ 0 h 37"/>
                <a:gd name="T52" fmla="*/ 10 w 37"/>
                <a:gd name="T53" fmla="*/ 1 h 37"/>
                <a:gd name="T54" fmla="*/ 15 w 37"/>
                <a:gd name="T55" fmla="*/ 4 h 37"/>
                <a:gd name="T56" fmla="*/ 18 w 37"/>
                <a:gd name="T57" fmla="*/ 8 h 37"/>
                <a:gd name="T58" fmla="*/ 21 w 37"/>
                <a:gd name="T59" fmla="*/ 12 h 37"/>
                <a:gd name="T60" fmla="*/ 26 w 37"/>
                <a:gd name="T61" fmla="*/ 17 h 37"/>
                <a:gd name="T62" fmla="*/ 29 w 37"/>
                <a:gd name="T63" fmla="*/ 20 h 37"/>
                <a:gd name="T64" fmla="*/ 32 w 37"/>
                <a:gd name="T65" fmla="*/ 2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 h="37">
                  <a:moveTo>
                    <a:pt x="32" y="24"/>
                  </a:moveTo>
                  <a:lnTo>
                    <a:pt x="33" y="25"/>
                  </a:lnTo>
                  <a:lnTo>
                    <a:pt x="33" y="26"/>
                  </a:lnTo>
                  <a:lnTo>
                    <a:pt x="34" y="29"/>
                  </a:lnTo>
                  <a:lnTo>
                    <a:pt x="35" y="30"/>
                  </a:lnTo>
                  <a:lnTo>
                    <a:pt x="35" y="31"/>
                  </a:lnTo>
                  <a:lnTo>
                    <a:pt x="37" y="32"/>
                  </a:lnTo>
                  <a:lnTo>
                    <a:pt x="37" y="33"/>
                  </a:lnTo>
                  <a:lnTo>
                    <a:pt x="37" y="36"/>
                  </a:lnTo>
                  <a:lnTo>
                    <a:pt x="34" y="36"/>
                  </a:lnTo>
                  <a:lnTo>
                    <a:pt x="33" y="37"/>
                  </a:lnTo>
                  <a:lnTo>
                    <a:pt x="32" y="37"/>
                  </a:lnTo>
                  <a:lnTo>
                    <a:pt x="30" y="37"/>
                  </a:lnTo>
                  <a:lnTo>
                    <a:pt x="29" y="37"/>
                  </a:lnTo>
                  <a:lnTo>
                    <a:pt x="27" y="37"/>
                  </a:lnTo>
                  <a:lnTo>
                    <a:pt x="26" y="37"/>
                  </a:lnTo>
                  <a:lnTo>
                    <a:pt x="23" y="37"/>
                  </a:lnTo>
                  <a:lnTo>
                    <a:pt x="22" y="32"/>
                  </a:lnTo>
                  <a:lnTo>
                    <a:pt x="19" y="27"/>
                  </a:lnTo>
                  <a:lnTo>
                    <a:pt x="16" y="24"/>
                  </a:lnTo>
                  <a:lnTo>
                    <a:pt x="11" y="19"/>
                  </a:lnTo>
                  <a:lnTo>
                    <a:pt x="7" y="16"/>
                  </a:lnTo>
                  <a:lnTo>
                    <a:pt x="3" y="11"/>
                  </a:lnTo>
                  <a:lnTo>
                    <a:pt x="1" y="6"/>
                  </a:lnTo>
                  <a:lnTo>
                    <a:pt x="0" y="1"/>
                  </a:lnTo>
                  <a:lnTo>
                    <a:pt x="6" y="0"/>
                  </a:lnTo>
                  <a:lnTo>
                    <a:pt x="10" y="1"/>
                  </a:lnTo>
                  <a:lnTo>
                    <a:pt x="15" y="4"/>
                  </a:lnTo>
                  <a:lnTo>
                    <a:pt x="18" y="8"/>
                  </a:lnTo>
                  <a:lnTo>
                    <a:pt x="21" y="12"/>
                  </a:lnTo>
                  <a:lnTo>
                    <a:pt x="26" y="17"/>
                  </a:lnTo>
                  <a:lnTo>
                    <a:pt x="29" y="20"/>
                  </a:lnTo>
                  <a:lnTo>
                    <a:pt x="32" y="24"/>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5" name="Freeform 117">
              <a:extLst>
                <a:ext uri="{FF2B5EF4-FFF2-40B4-BE49-F238E27FC236}">
                  <a16:creationId xmlns:a16="http://schemas.microsoft.com/office/drawing/2014/main" id="{A5B0A72E-AF47-A533-E74B-079A6F8D6F96}"/>
                </a:ext>
              </a:extLst>
            </p:cNvPr>
            <p:cNvSpPr>
              <a:spLocks/>
            </p:cNvSpPr>
            <p:nvPr/>
          </p:nvSpPr>
          <p:spPr bwMode="auto">
            <a:xfrm>
              <a:off x="4164" y="3893"/>
              <a:ext cx="23" cy="16"/>
            </a:xfrm>
            <a:custGeom>
              <a:avLst/>
              <a:gdLst>
                <a:gd name="T0" fmla="*/ 138 w 138"/>
                <a:gd name="T1" fmla="*/ 74 h 96"/>
                <a:gd name="T2" fmla="*/ 117 w 138"/>
                <a:gd name="T3" fmla="*/ 82 h 96"/>
                <a:gd name="T4" fmla="*/ 95 w 138"/>
                <a:gd name="T5" fmla="*/ 90 h 96"/>
                <a:gd name="T6" fmla="*/ 73 w 138"/>
                <a:gd name="T7" fmla="*/ 96 h 96"/>
                <a:gd name="T8" fmla="*/ 49 w 138"/>
                <a:gd name="T9" fmla="*/ 96 h 96"/>
                <a:gd name="T10" fmla="*/ 35 w 138"/>
                <a:gd name="T11" fmla="*/ 84 h 96"/>
                <a:gd name="T12" fmla="*/ 20 w 138"/>
                <a:gd name="T13" fmla="*/ 74 h 96"/>
                <a:gd name="T14" fmla="*/ 8 w 138"/>
                <a:gd name="T15" fmla="*/ 62 h 96"/>
                <a:gd name="T16" fmla="*/ 0 w 138"/>
                <a:gd name="T17" fmla="*/ 45 h 96"/>
                <a:gd name="T18" fmla="*/ 1 w 138"/>
                <a:gd name="T19" fmla="*/ 35 h 96"/>
                <a:gd name="T20" fmla="*/ 0 w 138"/>
                <a:gd name="T21" fmla="*/ 25 h 96"/>
                <a:gd name="T22" fmla="*/ 1 w 138"/>
                <a:gd name="T23" fmla="*/ 15 h 96"/>
                <a:gd name="T24" fmla="*/ 9 w 138"/>
                <a:gd name="T25" fmla="*/ 10 h 96"/>
                <a:gd name="T26" fmla="*/ 12 w 138"/>
                <a:gd name="T27" fmla="*/ 15 h 96"/>
                <a:gd name="T28" fmla="*/ 17 w 138"/>
                <a:gd name="T29" fmla="*/ 15 h 96"/>
                <a:gd name="T30" fmla="*/ 20 w 138"/>
                <a:gd name="T31" fmla="*/ 14 h 96"/>
                <a:gd name="T32" fmla="*/ 24 w 138"/>
                <a:gd name="T33" fmla="*/ 14 h 96"/>
                <a:gd name="T34" fmla="*/ 35 w 138"/>
                <a:gd name="T35" fmla="*/ 23 h 96"/>
                <a:gd name="T36" fmla="*/ 42 w 138"/>
                <a:gd name="T37" fmla="*/ 35 h 96"/>
                <a:gd name="T38" fmla="*/ 51 w 138"/>
                <a:gd name="T39" fmla="*/ 45 h 96"/>
                <a:gd name="T40" fmla="*/ 57 w 138"/>
                <a:gd name="T41" fmla="*/ 46 h 96"/>
                <a:gd name="T42" fmla="*/ 64 w 138"/>
                <a:gd name="T43" fmla="*/ 45 h 96"/>
                <a:gd name="T44" fmla="*/ 69 w 138"/>
                <a:gd name="T45" fmla="*/ 43 h 96"/>
                <a:gd name="T46" fmla="*/ 73 w 138"/>
                <a:gd name="T47" fmla="*/ 39 h 96"/>
                <a:gd name="T48" fmla="*/ 77 w 138"/>
                <a:gd name="T49" fmla="*/ 34 h 96"/>
                <a:gd name="T50" fmla="*/ 77 w 138"/>
                <a:gd name="T51" fmla="*/ 29 h 96"/>
                <a:gd name="T52" fmla="*/ 77 w 138"/>
                <a:gd name="T53" fmla="*/ 28 h 96"/>
                <a:gd name="T54" fmla="*/ 77 w 138"/>
                <a:gd name="T55" fmla="*/ 27 h 96"/>
                <a:gd name="T56" fmla="*/ 78 w 138"/>
                <a:gd name="T57" fmla="*/ 26 h 96"/>
                <a:gd name="T58" fmla="*/ 79 w 138"/>
                <a:gd name="T59" fmla="*/ 26 h 96"/>
                <a:gd name="T60" fmla="*/ 59 w 138"/>
                <a:gd name="T61" fmla="*/ 0 h 96"/>
                <a:gd name="T62" fmla="*/ 65 w 138"/>
                <a:gd name="T63" fmla="*/ 2 h 96"/>
                <a:gd name="T64" fmla="*/ 71 w 138"/>
                <a:gd name="T65" fmla="*/ 6 h 96"/>
                <a:gd name="T66" fmla="*/ 78 w 138"/>
                <a:gd name="T67" fmla="*/ 9 h 96"/>
                <a:gd name="T68" fmla="*/ 85 w 138"/>
                <a:gd name="T69" fmla="*/ 16 h 96"/>
                <a:gd name="T70" fmla="*/ 98 w 138"/>
                <a:gd name="T71" fmla="*/ 26 h 96"/>
                <a:gd name="T72" fmla="*/ 110 w 138"/>
                <a:gd name="T73" fmla="*/ 35 h 96"/>
                <a:gd name="T74" fmla="*/ 120 w 138"/>
                <a:gd name="T75" fmla="*/ 47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8" h="96">
                  <a:moveTo>
                    <a:pt x="123" y="54"/>
                  </a:moveTo>
                  <a:lnTo>
                    <a:pt x="138" y="74"/>
                  </a:lnTo>
                  <a:lnTo>
                    <a:pt x="127" y="77"/>
                  </a:lnTo>
                  <a:lnTo>
                    <a:pt x="117" y="82"/>
                  </a:lnTo>
                  <a:lnTo>
                    <a:pt x="106" y="87"/>
                  </a:lnTo>
                  <a:lnTo>
                    <a:pt x="95" y="90"/>
                  </a:lnTo>
                  <a:lnTo>
                    <a:pt x="84" y="94"/>
                  </a:lnTo>
                  <a:lnTo>
                    <a:pt x="73" y="96"/>
                  </a:lnTo>
                  <a:lnTo>
                    <a:pt x="61" y="96"/>
                  </a:lnTo>
                  <a:lnTo>
                    <a:pt x="49" y="96"/>
                  </a:lnTo>
                  <a:lnTo>
                    <a:pt x="42" y="90"/>
                  </a:lnTo>
                  <a:lnTo>
                    <a:pt x="35" y="84"/>
                  </a:lnTo>
                  <a:lnTo>
                    <a:pt x="27" y="80"/>
                  </a:lnTo>
                  <a:lnTo>
                    <a:pt x="20" y="74"/>
                  </a:lnTo>
                  <a:lnTo>
                    <a:pt x="14" y="69"/>
                  </a:lnTo>
                  <a:lnTo>
                    <a:pt x="8" y="62"/>
                  </a:lnTo>
                  <a:lnTo>
                    <a:pt x="4" y="54"/>
                  </a:lnTo>
                  <a:lnTo>
                    <a:pt x="0" y="45"/>
                  </a:lnTo>
                  <a:lnTo>
                    <a:pt x="1" y="40"/>
                  </a:lnTo>
                  <a:lnTo>
                    <a:pt x="1" y="35"/>
                  </a:lnTo>
                  <a:lnTo>
                    <a:pt x="0" y="29"/>
                  </a:lnTo>
                  <a:lnTo>
                    <a:pt x="0" y="25"/>
                  </a:lnTo>
                  <a:lnTo>
                    <a:pt x="0" y="20"/>
                  </a:lnTo>
                  <a:lnTo>
                    <a:pt x="1" y="15"/>
                  </a:lnTo>
                  <a:lnTo>
                    <a:pt x="5" y="13"/>
                  </a:lnTo>
                  <a:lnTo>
                    <a:pt x="9" y="10"/>
                  </a:lnTo>
                  <a:lnTo>
                    <a:pt x="11" y="14"/>
                  </a:lnTo>
                  <a:lnTo>
                    <a:pt x="12" y="15"/>
                  </a:lnTo>
                  <a:lnTo>
                    <a:pt x="15" y="15"/>
                  </a:lnTo>
                  <a:lnTo>
                    <a:pt x="17" y="15"/>
                  </a:lnTo>
                  <a:lnTo>
                    <a:pt x="18" y="15"/>
                  </a:lnTo>
                  <a:lnTo>
                    <a:pt x="20" y="14"/>
                  </a:lnTo>
                  <a:lnTo>
                    <a:pt x="22" y="14"/>
                  </a:lnTo>
                  <a:lnTo>
                    <a:pt x="24" y="14"/>
                  </a:lnTo>
                  <a:lnTo>
                    <a:pt x="30" y="17"/>
                  </a:lnTo>
                  <a:lnTo>
                    <a:pt x="35" y="23"/>
                  </a:lnTo>
                  <a:lnTo>
                    <a:pt x="39" y="29"/>
                  </a:lnTo>
                  <a:lnTo>
                    <a:pt x="42" y="35"/>
                  </a:lnTo>
                  <a:lnTo>
                    <a:pt x="47" y="41"/>
                  </a:lnTo>
                  <a:lnTo>
                    <a:pt x="51" y="45"/>
                  </a:lnTo>
                  <a:lnTo>
                    <a:pt x="53" y="46"/>
                  </a:lnTo>
                  <a:lnTo>
                    <a:pt x="57" y="46"/>
                  </a:lnTo>
                  <a:lnTo>
                    <a:pt x="60" y="46"/>
                  </a:lnTo>
                  <a:lnTo>
                    <a:pt x="64" y="45"/>
                  </a:lnTo>
                  <a:lnTo>
                    <a:pt x="67" y="44"/>
                  </a:lnTo>
                  <a:lnTo>
                    <a:pt x="69" y="43"/>
                  </a:lnTo>
                  <a:lnTo>
                    <a:pt x="71" y="40"/>
                  </a:lnTo>
                  <a:lnTo>
                    <a:pt x="73" y="39"/>
                  </a:lnTo>
                  <a:lnTo>
                    <a:pt x="75" y="37"/>
                  </a:lnTo>
                  <a:lnTo>
                    <a:pt x="77" y="34"/>
                  </a:lnTo>
                  <a:lnTo>
                    <a:pt x="77" y="32"/>
                  </a:lnTo>
                  <a:lnTo>
                    <a:pt x="77" y="29"/>
                  </a:lnTo>
                  <a:lnTo>
                    <a:pt x="77" y="28"/>
                  </a:lnTo>
                  <a:lnTo>
                    <a:pt x="77" y="28"/>
                  </a:lnTo>
                  <a:lnTo>
                    <a:pt x="77" y="28"/>
                  </a:lnTo>
                  <a:lnTo>
                    <a:pt x="77" y="27"/>
                  </a:lnTo>
                  <a:lnTo>
                    <a:pt x="78" y="27"/>
                  </a:lnTo>
                  <a:lnTo>
                    <a:pt x="78" y="26"/>
                  </a:lnTo>
                  <a:lnTo>
                    <a:pt x="78" y="26"/>
                  </a:lnTo>
                  <a:lnTo>
                    <a:pt x="79" y="26"/>
                  </a:lnTo>
                  <a:lnTo>
                    <a:pt x="56" y="1"/>
                  </a:lnTo>
                  <a:lnTo>
                    <a:pt x="59" y="0"/>
                  </a:lnTo>
                  <a:lnTo>
                    <a:pt x="62" y="1"/>
                  </a:lnTo>
                  <a:lnTo>
                    <a:pt x="65" y="2"/>
                  </a:lnTo>
                  <a:lnTo>
                    <a:pt x="68" y="3"/>
                  </a:lnTo>
                  <a:lnTo>
                    <a:pt x="71" y="6"/>
                  </a:lnTo>
                  <a:lnTo>
                    <a:pt x="74" y="7"/>
                  </a:lnTo>
                  <a:lnTo>
                    <a:pt x="78" y="9"/>
                  </a:lnTo>
                  <a:lnTo>
                    <a:pt x="80" y="10"/>
                  </a:lnTo>
                  <a:lnTo>
                    <a:pt x="85" y="16"/>
                  </a:lnTo>
                  <a:lnTo>
                    <a:pt x="92" y="21"/>
                  </a:lnTo>
                  <a:lnTo>
                    <a:pt x="98" y="26"/>
                  </a:lnTo>
                  <a:lnTo>
                    <a:pt x="104" y="31"/>
                  </a:lnTo>
                  <a:lnTo>
                    <a:pt x="110" y="35"/>
                  </a:lnTo>
                  <a:lnTo>
                    <a:pt x="115" y="40"/>
                  </a:lnTo>
                  <a:lnTo>
                    <a:pt x="120" y="47"/>
                  </a:lnTo>
                  <a:lnTo>
                    <a:pt x="123" y="54"/>
                  </a:lnTo>
                  <a:close/>
                </a:path>
              </a:pathLst>
            </a:custGeom>
            <a:solidFill>
              <a:srgbClr val="999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6" name="Freeform 118">
              <a:extLst>
                <a:ext uri="{FF2B5EF4-FFF2-40B4-BE49-F238E27FC236}">
                  <a16:creationId xmlns:a16="http://schemas.microsoft.com/office/drawing/2014/main" id="{BD4125A6-8DCD-6E38-7B7A-3C3AF57B3D89}"/>
                </a:ext>
              </a:extLst>
            </p:cNvPr>
            <p:cNvSpPr>
              <a:spLocks/>
            </p:cNvSpPr>
            <p:nvPr/>
          </p:nvSpPr>
          <p:spPr bwMode="auto">
            <a:xfrm>
              <a:off x="4384" y="3895"/>
              <a:ext cx="47" cy="202"/>
            </a:xfrm>
            <a:custGeom>
              <a:avLst/>
              <a:gdLst>
                <a:gd name="T0" fmla="*/ 229 w 282"/>
                <a:gd name="T1" fmla="*/ 14 h 1209"/>
                <a:gd name="T2" fmla="*/ 234 w 282"/>
                <a:gd name="T3" fmla="*/ 17 h 1209"/>
                <a:gd name="T4" fmla="*/ 239 w 282"/>
                <a:gd name="T5" fmla="*/ 19 h 1209"/>
                <a:gd name="T6" fmla="*/ 262 w 282"/>
                <a:gd name="T7" fmla="*/ 58 h 1209"/>
                <a:gd name="T8" fmla="*/ 272 w 282"/>
                <a:gd name="T9" fmla="*/ 104 h 1209"/>
                <a:gd name="T10" fmla="*/ 274 w 282"/>
                <a:gd name="T11" fmla="*/ 168 h 1209"/>
                <a:gd name="T12" fmla="*/ 275 w 282"/>
                <a:gd name="T13" fmla="*/ 234 h 1209"/>
                <a:gd name="T14" fmla="*/ 282 w 282"/>
                <a:gd name="T15" fmla="*/ 297 h 1209"/>
                <a:gd name="T16" fmla="*/ 280 w 282"/>
                <a:gd name="T17" fmla="*/ 400 h 1209"/>
                <a:gd name="T18" fmla="*/ 277 w 282"/>
                <a:gd name="T19" fmla="*/ 503 h 1209"/>
                <a:gd name="T20" fmla="*/ 275 w 282"/>
                <a:gd name="T21" fmla="*/ 580 h 1209"/>
                <a:gd name="T22" fmla="*/ 274 w 282"/>
                <a:gd name="T23" fmla="*/ 642 h 1209"/>
                <a:gd name="T24" fmla="*/ 267 w 282"/>
                <a:gd name="T25" fmla="*/ 704 h 1209"/>
                <a:gd name="T26" fmla="*/ 261 w 282"/>
                <a:gd name="T27" fmla="*/ 811 h 1209"/>
                <a:gd name="T28" fmla="*/ 246 w 282"/>
                <a:gd name="T29" fmla="*/ 916 h 1209"/>
                <a:gd name="T30" fmla="*/ 235 w 282"/>
                <a:gd name="T31" fmla="*/ 991 h 1209"/>
                <a:gd name="T32" fmla="*/ 230 w 282"/>
                <a:gd name="T33" fmla="*/ 1009 h 1209"/>
                <a:gd name="T34" fmla="*/ 224 w 282"/>
                <a:gd name="T35" fmla="*/ 1027 h 1209"/>
                <a:gd name="T36" fmla="*/ 211 w 282"/>
                <a:gd name="T37" fmla="*/ 1055 h 1209"/>
                <a:gd name="T38" fmla="*/ 191 w 282"/>
                <a:gd name="T39" fmla="*/ 1086 h 1209"/>
                <a:gd name="T40" fmla="*/ 174 w 282"/>
                <a:gd name="T41" fmla="*/ 1118 h 1209"/>
                <a:gd name="T42" fmla="*/ 157 w 282"/>
                <a:gd name="T43" fmla="*/ 1136 h 1209"/>
                <a:gd name="T44" fmla="*/ 140 w 282"/>
                <a:gd name="T45" fmla="*/ 1155 h 1209"/>
                <a:gd name="T46" fmla="*/ 121 w 282"/>
                <a:gd name="T47" fmla="*/ 1173 h 1209"/>
                <a:gd name="T48" fmla="*/ 113 w 282"/>
                <a:gd name="T49" fmla="*/ 1173 h 1209"/>
                <a:gd name="T50" fmla="*/ 101 w 282"/>
                <a:gd name="T51" fmla="*/ 1180 h 1209"/>
                <a:gd name="T52" fmla="*/ 87 w 282"/>
                <a:gd name="T53" fmla="*/ 1186 h 1209"/>
                <a:gd name="T54" fmla="*/ 55 w 282"/>
                <a:gd name="T55" fmla="*/ 1195 h 1209"/>
                <a:gd name="T56" fmla="*/ 24 w 282"/>
                <a:gd name="T57" fmla="*/ 1205 h 1209"/>
                <a:gd name="T58" fmla="*/ 5 w 282"/>
                <a:gd name="T59" fmla="*/ 1205 h 1209"/>
                <a:gd name="T60" fmla="*/ 2 w 282"/>
                <a:gd name="T61" fmla="*/ 1192 h 1209"/>
                <a:gd name="T62" fmla="*/ 1 w 282"/>
                <a:gd name="T63" fmla="*/ 1180 h 1209"/>
                <a:gd name="T64" fmla="*/ 1 w 282"/>
                <a:gd name="T65" fmla="*/ 1168 h 1209"/>
                <a:gd name="T66" fmla="*/ 2 w 282"/>
                <a:gd name="T67" fmla="*/ 1154 h 1209"/>
                <a:gd name="T68" fmla="*/ 2 w 282"/>
                <a:gd name="T69" fmla="*/ 1138 h 1209"/>
                <a:gd name="T70" fmla="*/ 6 w 282"/>
                <a:gd name="T71" fmla="*/ 948 h 1209"/>
                <a:gd name="T72" fmla="*/ 6 w 282"/>
                <a:gd name="T73" fmla="*/ 761 h 1209"/>
                <a:gd name="T74" fmla="*/ 9 w 282"/>
                <a:gd name="T75" fmla="*/ 627 h 1209"/>
                <a:gd name="T76" fmla="*/ 9 w 282"/>
                <a:gd name="T77" fmla="*/ 605 h 1209"/>
                <a:gd name="T78" fmla="*/ 12 w 282"/>
                <a:gd name="T79" fmla="*/ 587 h 1209"/>
                <a:gd name="T80" fmla="*/ 20 w 282"/>
                <a:gd name="T81" fmla="*/ 580 h 1209"/>
                <a:gd name="T82" fmla="*/ 32 w 282"/>
                <a:gd name="T83" fmla="*/ 579 h 1209"/>
                <a:gd name="T84" fmla="*/ 42 w 282"/>
                <a:gd name="T85" fmla="*/ 565 h 1209"/>
                <a:gd name="T86" fmla="*/ 49 w 282"/>
                <a:gd name="T87" fmla="*/ 544 h 1209"/>
                <a:gd name="T88" fmla="*/ 59 w 282"/>
                <a:gd name="T89" fmla="*/ 507 h 1209"/>
                <a:gd name="T90" fmla="*/ 61 w 282"/>
                <a:gd name="T91" fmla="*/ 464 h 1209"/>
                <a:gd name="T92" fmla="*/ 64 w 282"/>
                <a:gd name="T93" fmla="*/ 417 h 1209"/>
                <a:gd name="T94" fmla="*/ 61 w 282"/>
                <a:gd name="T95" fmla="*/ 376 h 1209"/>
                <a:gd name="T96" fmla="*/ 61 w 282"/>
                <a:gd name="T97" fmla="*/ 332 h 1209"/>
                <a:gd name="T98" fmla="*/ 61 w 282"/>
                <a:gd name="T99" fmla="*/ 166 h 1209"/>
                <a:gd name="T100" fmla="*/ 63 w 282"/>
                <a:gd name="T101" fmla="*/ 141 h 1209"/>
                <a:gd name="T102" fmla="*/ 62 w 282"/>
                <a:gd name="T103" fmla="*/ 114 h 1209"/>
                <a:gd name="T104" fmla="*/ 61 w 282"/>
                <a:gd name="T105" fmla="*/ 86 h 1209"/>
                <a:gd name="T106" fmla="*/ 58 w 282"/>
                <a:gd name="T107" fmla="*/ 57 h 1209"/>
                <a:gd name="T108" fmla="*/ 56 w 282"/>
                <a:gd name="T109" fmla="*/ 29 h 1209"/>
                <a:gd name="T110" fmla="*/ 60 w 282"/>
                <a:gd name="T111" fmla="*/ 15 h 1209"/>
                <a:gd name="T112" fmla="*/ 71 w 282"/>
                <a:gd name="T113" fmla="*/ 15 h 1209"/>
                <a:gd name="T114" fmla="*/ 82 w 282"/>
                <a:gd name="T115" fmla="*/ 13 h 1209"/>
                <a:gd name="T116" fmla="*/ 137 w 282"/>
                <a:gd name="T117" fmla="*/ 1 h 1209"/>
                <a:gd name="T118" fmla="*/ 192 w 282"/>
                <a:gd name="T119" fmla="*/ 1 h 1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2" h="1209">
                  <a:moveTo>
                    <a:pt x="229" y="9"/>
                  </a:moveTo>
                  <a:lnTo>
                    <a:pt x="229" y="13"/>
                  </a:lnTo>
                  <a:lnTo>
                    <a:pt x="229" y="14"/>
                  </a:lnTo>
                  <a:lnTo>
                    <a:pt x="230" y="15"/>
                  </a:lnTo>
                  <a:lnTo>
                    <a:pt x="232" y="15"/>
                  </a:lnTo>
                  <a:lnTo>
                    <a:pt x="234" y="17"/>
                  </a:lnTo>
                  <a:lnTo>
                    <a:pt x="236" y="17"/>
                  </a:lnTo>
                  <a:lnTo>
                    <a:pt x="238" y="18"/>
                  </a:lnTo>
                  <a:lnTo>
                    <a:pt x="239" y="19"/>
                  </a:lnTo>
                  <a:lnTo>
                    <a:pt x="249" y="32"/>
                  </a:lnTo>
                  <a:lnTo>
                    <a:pt x="256" y="45"/>
                  </a:lnTo>
                  <a:lnTo>
                    <a:pt x="262" y="58"/>
                  </a:lnTo>
                  <a:lnTo>
                    <a:pt x="266" y="73"/>
                  </a:lnTo>
                  <a:lnTo>
                    <a:pt x="270" y="88"/>
                  </a:lnTo>
                  <a:lnTo>
                    <a:pt x="272" y="104"/>
                  </a:lnTo>
                  <a:lnTo>
                    <a:pt x="274" y="119"/>
                  </a:lnTo>
                  <a:lnTo>
                    <a:pt x="274" y="136"/>
                  </a:lnTo>
                  <a:lnTo>
                    <a:pt x="274" y="168"/>
                  </a:lnTo>
                  <a:lnTo>
                    <a:pt x="274" y="202"/>
                  </a:lnTo>
                  <a:lnTo>
                    <a:pt x="275" y="218"/>
                  </a:lnTo>
                  <a:lnTo>
                    <a:pt x="275" y="234"/>
                  </a:lnTo>
                  <a:lnTo>
                    <a:pt x="277" y="249"/>
                  </a:lnTo>
                  <a:lnTo>
                    <a:pt x="280" y="265"/>
                  </a:lnTo>
                  <a:lnTo>
                    <a:pt x="282" y="297"/>
                  </a:lnTo>
                  <a:lnTo>
                    <a:pt x="282" y="330"/>
                  </a:lnTo>
                  <a:lnTo>
                    <a:pt x="281" y="365"/>
                  </a:lnTo>
                  <a:lnTo>
                    <a:pt x="280" y="400"/>
                  </a:lnTo>
                  <a:lnTo>
                    <a:pt x="278" y="434"/>
                  </a:lnTo>
                  <a:lnTo>
                    <a:pt x="277" y="469"/>
                  </a:lnTo>
                  <a:lnTo>
                    <a:pt x="277" y="503"/>
                  </a:lnTo>
                  <a:lnTo>
                    <a:pt x="278" y="538"/>
                  </a:lnTo>
                  <a:lnTo>
                    <a:pt x="275" y="558"/>
                  </a:lnTo>
                  <a:lnTo>
                    <a:pt x="275" y="580"/>
                  </a:lnTo>
                  <a:lnTo>
                    <a:pt x="274" y="600"/>
                  </a:lnTo>
                  <a:lnTo>
                    <a:pt x="275" y="620"/>
                  </a:lnTo>
                  <a:lnTo>
                    <a:pt x="274" y="642"/>
                  </a:lnTo>
                  <a:lnTo>
                    <a:pt x="274" y="662"/>
                  </a:lnTo>
                  <a:lnTo>
                    <a:pt x="272" y="684"/>
                  </a:lnTo>
                  <a:lnTo>
                    <a:pt x="267" y="704"/>
                  </a:lnTo>
                  <a:lnTo>
                    <a:pt x="266" y="740"/>
                  </a:lnTo>
                  <a:lnTo>
                    <a:pt x="264" y="775"/>
                  </a:lnTo>
                  <a:lnTo>
                    <a:pt x="261" y="811"/>
                  </a:lnTo>
                  <a:lnTo>
                    <a:pt x="256" y="846"/>
                  </a:lnTo>
                  <a:lnTo>
                    <a:pt x="252" y="880"/>
                  </a:lnTo>
                  <a:lnTo>
                    <a:pt x="246" y="916"/>
                  </a:lnTo>
                  <a:lnTo>
                    <a:pt x="242" y="951"/>
                  </a:lnTo>
                  <a:lnTo>
                    <a:pt x="238" y="987"/>
                  </a:lnTo>
                  <a:lnTo>
                    <a:pt x="235" y="991"/>
                  </a:lnTo>
                  <a:lnTo>
                    <a:pt x="233" y="997"/>
                  </a:lnTo>
                  <a:lnTo>
                    <a:pt x="232" y="1003"/>
                  </a:lnTo>
                  <a:lnTo>
                    <a:pt x="230" y="1009"/>
                  </a:lnTo>
                  <a:lnTo>
                    <a:pt x="228" y="1015"/>
                  </a:lnTo>
                  <a:lnTo>
                    <a:pt x="227" y="1021"/>
                  </a:lnTo>
                  <a:lnTo>
                    <a:pt x="224" y="1027"/>
                  </a:lnTo>
                  <a:lnTo>
                    <a:pt x="223" y="1034"/>
                  </a:lnTo>
                  <a:lnTo>
                    <a:pt x="218" y="1045"/>
                  </a:lnTo>
                  <a:lnTo>
                    <a:pt x="211" y="1055"/>
                  </a:lnTo>
                  <a:lnTo>
                    <a:pt x="206" y="1065"/>
                  </a:lnTo>
                  <a:lnTo>
                    <a:pt x="198" y="1076"/>
                  </a:lnTo>
                  <a:lnTo>
                    <a:pt x="191" y="1086"/>
                  </a:lnTo>
                  <a:lnTo>
                    <a:pt x="186" y="1096"/>
                  </a:lnTo>
                  <a:lnTo>
                    <a:pt x="179" y="1107"/>
                  </a:lnTo>
                  <a:lnTo>
                    <a:pt x="174" y="1118"/>
                  </a:lnTo>
                  <a:lnTo>
                    <a:pt x="168" y="1124"/>
                  </a:lnTo>
                  <a:lnTo>
                    <a:pt x="162" y="1130"/>
                  </a:lnTo>
                  <a:lnTo>
                    <a:pt x="157" y="1136"/>
                  </a:lnTo>
                  <a:lnTo>
                    <a:pt x="151" y="1143"/>
                  </a:lnTo>
                  <a:lnTo>
                    <a:pt x="146" y="1149"/>
                  </a:lnTo>
                  <a:lnTo>
                    <a:pt x="140" y="1155"/>
                  </a:lnTo>
                  <a:lnTo>
                    <a:pt x="134" y="1160"/>
                  </a:lnTo>
                  <a:lnTo>
                    <a:pt x="126" y="1163"/>
                  </a:lnTo>
                  <a:lnTo>
                    <a:pt x="121" y="1173"/>
                  </a:lnTo>
                  <a:lnTo>
                    <a:pt x="121" y="1172"/>
                  </a:lnTo>
                  <a:lnTo>
                    <a:pt x="116" y="1172"/>
                  </a:lnTo>
                  <a:lnTo>
                    <a:pt x="113" y="1173"/>
                  </a:lnTo>
                  <a:lnTo>
                    <a:pt x="108" y="1174"/>
                  </a:lnTo>
                  <a:lnTo>
                    <a:pt x="104" y="1178"/>
                  </a:lnTo>
                  <a:lnTo>
                    <a:pt x="101" y="1180"/>
                  </a:lnTo>
                  <a:lnTo>
                    <a:pt x="96" y="1182"/>
                  </a:lnTo>
                  <a:lnTo>
                    <a:pt x="92" y="1185"/>
                  </a:lnTo>
                  <a:lnTo>
                    <a:pt x="87" y="1186"/>
                  </a:lnTo>
                  <a:lnTo>
                    <a:pt x="76" y="1188"/>
                  </a:lnTo>
                  <a:lnTo>
                    <a:pt x="66" y="1192"/>
                  </a:lnTo>
                  <a:lnTo>
                    <a:pt x="55" y="1195"/>
                  </a:lnTo>
                  <a:lnTo>
                    <a:pt x="45" y="1199"/>
                  </a:lnTo>
                  <a:lnTo>
                    <a:pt x="35" y="1203"/>
                  </a:lnTo>
                  <a:lnTo>
                    <a:pt x="24" y="1205"/>
                  </a:lnTo>
                  <a:lnTo>
                    <a:pt x="15" y="1207"/>
                  </a:lnTo>
                  <a:lnTo>
                    <a:pt x="5" y="1209"/>
                  </a:lnTo>
                  <a:lnTo>
                    <a:pt x="5" y="1205"/>
                  </a:lnTo>
                  <a:lnTo>
                    <a:pt x="5" y="1200"/>
                  </a:lnTo>
                  <a:lnTo>
                    <a:pt x="3" y="1197"/>
                  </a:lnTo>
                  <a:lnTo>
                    <a:pt x="2" y="1192"/>
                  </a:lnTo>
                  <a:lnTo>
                    <a:pt x="1" y="1188"/>
                  </a:lnTo>
                  <a:lnTo>
                    <a:pt x="0" y="1184"/>
                  </a:lnTo>
                  <a:lnTo>
                    <a:pt x="1" y="1180"/>
                  </a:lnTo>
                  <a:lnTo>
                    <a:pt x="5" y="1175"/>
                  </a:lnTo>
                  <a:lnTo>
                    <a:pt x="2" y="1172"/>
                  </a:lnTo>
                  <a:lnTo>
                    <a:pt x="1" y="1168"/>
                  </a:lnTo>
                  <a:lnTo>
                    <a:pt x="1" y="1163"/>
                  </a:lnTo>
                  <a:lnTo>
                    <a:pt x="1" y="1158"/>
                  </a:lnTo>
                  <a:lnTo>
                    <a:pt x="2" y="1154"/>
                  </a:lnTo>
                  <a:lnTo>
                    <a:pt x="2" y="1149"/>
                  </a:lnTo>
                  <a:lnTo>
                    <a:pt x="3" y="1144"/>
                  </a:lnTo>
                  <a:lnTo>
                    <a:pt x="2" y="1138"/>
                  </a:lnTo>
                  <a:lnTo>
                    <a:pt x="5" y="1075"/>
                  </a:lnTo>
                  <a:lnTo>
                    <a:pt x="6" y="1010"/>
                  </a:lnTo>
                  <a:lnTo>
                    <a:pt x="6" y="948"/>
                  </a:lnTo>
                  <a:lnTo>
                    <a:pt x="6" y="885"/>
                  </a:lnTo>
                  <a:lnTo>
                    <a:pt x="6" y="823"/>
                  </a:lnTo>
                  <a:lnTo>
                    <a:pt x="6" y="761"/>
                  </a:lnTo>
                  <a:lnTo>
                    <a:pt x="7" y="698"/>
                  </a:lnTo>
                  <a:lnTo>
                    <a:pt x="8" y="635"/>
                  </a:lnTo>
                  <a:lnTo>
                    <a:pt x="9" y="627"/>
                  </a:lnTo>
                  <a:lnTo>
                    <a:pt x="10" y="620"/>
                  </a:lnTo>
                  <a:lnTo>
                    <a:pt x="9" y="613"/>
                  </a:lnTo>
                  <a:lnTo>
                    <a:pt x="9" y="605"/>
                  </a:lnTo>
                  <a:lnTo>
                    <a:pt x="9" y="598"/>
                  </a:lnTo>
                  <a:lnTo>
                    <a:pt x="11" y="591"/>
                  </a:lnTo>
                  <a:lnTo>
                    <a:pt x="12" y="587"/>
                  </a:lnTo>
                  <a:lnTo>
                    <a:pt x="15" y="585"/>
                  </a:lnTo>
                  <a:lnTo>
                    <a:pt x="17" y="582"/>
                  </a:lnTo>
                  <a:lnTo>
                    <a:pt x="20" y="580"/>
                  </a:lnTo>
                  <a:lnTo>
                    <a:pt x="24" y="581"/>
                  </a:lnTo>
                  <a:lnTo>
                    <a:pt x="29" y="580"/>
                  </a:lnTo>
                  <a:lnTo>
                    <a:pt x="32" y="579"/>
                  </a:lnTo>
                  <a:lnTo>
                    <a:pt x="34" y="577"/>
                  </a:lnTo>
                  <a:lnTo>
                    <a:pt x="39" y="573"/>
                  </a:lnTo>
                  <a:lnTo>
                    <a:pt x="42" y="565"/>
                  </a:lnTo>
                  <a:lnTo>
                    <a:pt x="44" y="558"/>
                  </a:lnTo>
                  <a:lnTo>
                    <a:pt x="47" y="550"/>
                  </a:lnTo>
                  <a:lnTo>
                    <a:pt x="49" y="544"/>
                  </a:lnTo>
                  <a:lnTo>
                    <a:pt x="53" y="538"/>
                  </a:lnTo>
                  <a:lnTo>
                    <a:pt x="56" y="522"/>
                  </a:lnTo>
                  <a:lnTo>
                    <a:pt x="59" y="507"/>
                  </a:lnTo>
                  <a:lnTo>
                    <a:pt x="60" y="493"/>
                  </a:lnTo>
                  <a:lnTo>
                    <a:pt x="60" y="478"/>
                  </a:lnTo>
                  <a:lnTo>
                    <a:pt x="61" y="464"/>
                  </a:lnTo>
                  <a:lnTo>
                    <a:pt x="61" y="449"/>
                  </a:lnTo>
                  <a:lnTo>
                    <a:pt x="62" y="434"/>
                  </a:lnTo>
                  <a:lnTo>
                    <a:pt x="64" y="417"/>
                  </a:lnTo>
                  <a:lnTo>
                    <a:pt x="62" y="404"/>
                  </a:lnTo>
                  <a:lnTo>
                    <a:pt x="61" y="390"/>
                  </a:lnTo>
                  <a:lnTo>
                    <a:pt x="61" y="376"/>
                  </a:lnTo>
                  <a:lnTo>
                    <a:pt x="61" y="361"/>
                  </a:lnTo>
                  <a:lnTo>
                    <a:pt x="61" y="347"/>
                  </a:lnTo>
                  <a:lnTo>
                    <a:pt x="61" y="332"/>
                  </a:lnTo>
                  <a:lnTo>
                    <a:pt x="62" y="316"/>
                  </a:lnTo>
                  <a:lnTo>
                    <a:pt x="64" y="302"/>
                  </a:lnTo>
                  <a:lnTo>
                    <a:pt x="61" y="166"/>
                  </a:lnTo>
                  <a:lnTo>
                    <a:pt x="62" y="159"/>
                  </a:lnTo>
                  <a:lnTo>
                    <a:pt x="63" y="150"/>
                  </a:lnTo>
                  <a:lnTo>
                    <a:pt x="63" y="141"/>
                  </a:lnTo>
                  <a:lnTo>
                    <a:pt x="63" y="132"/>
                  </a:lnTo>
                  <a:lnTo>
                    <a:pt x="63" y="123"/>
                  </a:lnTo>
                  <a:lnTo>
                    <a:pt x="62" y="114"/>
                  </a:lnTo>
                  <a:lnTo>
                    <a:pt x="62" y="105"/>
                  </a:lnTo>
                  <a:lnTo>
                    <a:pt x="63" y="95"/>
                  </a:lnTo>
                  <a:lnTo>
                    <a:pt x="61" y="86"/>
                  </a:lnTo>
                  <a:lnTo>
                    <a:pt x="60" y="76"/>
                  </a:lnTo>
                  <a:lnTo>
                    <a:pt x="59" y="67"/>
                  </a:lnTo>
                  <a:lnTo>
                    <a:pt x="58" y="57"/>
                  </a:lnTo>
                  <a:lnTo>
                    <a:pt x="58" y="48"/>
                  </a:lnTo>
                  <a:lnTo>
                    <a:pt x="56" y="38"/>
                  </a:lnTo>
                  <a:lnTo>
                    <a:pt x="56" y="29"/>
                  </a:lnTo>
                  <a:lnTo>
                    <a:pt x="55" y="19"/>
                  </a:lnTo>
                  <a:lnTo>
                    <a:pt x="58" y="17"/>
                  </a:lnTo>
                  <a:lnTo>
                    <a:pt x="60" y="15"/>
                  </a:lnTo>
                  <a:lnTo>
                    <a:pt x="63" y="15"/>
                  </a:lnTo>
                  <a:lnTo>
                    <a:pt x="68" y="15"/>
                  </a:lnTo>
                  <a:lnTo>
                    <a:pt x="71" y="15"/>
                  </a:lnTo>
                  <a:lnTo>
                    <a:pt x="75" y="15"/>
                  </a:lnTo>
                  <a:lnTo>
                    <a:pt x="79" y="15"/>
                  </a:lnTo>
                  <a:lnTo>
                    <a:pt x="82" y="13"/>
                  </a:lnTo>
                  <a:lnTo>
                    <a:pt x="100" y="8"/>
                  </a:lnTo>
                  <a:lnTo>
                    <a:pt x="118" y="5"/>
                  </a:lnTo>
                  <a:lnTo>
                    <a:pt x="137" y="1"/>
                  </a:lnTo>
                  <a:lnTo>
                    <a:pt x="156" y="0"/>
                  </a:lnTo>
                  <a:lnTo>
                    <a:pt x="175" y="0"/>
                  </a:lnTo>
                  <a:lnTo>
                    <a:pt x="192" y="1"/>
                  </a:lnTo>
                  <a:lnTo>
                    <a:pt x="211" y="5"/>
                  </a:lnTo>
                  <a:lnTo>
                    <a:pt x="229" y="9"/>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7" name="Freeform 119">
              <a:extLst>
                <a:ext uri="{FF2B5EF4-FFF2-40B4-BE49-F238E27FC236}">
                  <a16:creationId xmlns:a16="http://schemas.microsoft.com/office/drawing/2014/main" id="{8E1FBB61-AB1A-8BFD-FBFD-CB0F64DFB456}"/>
                </a:ext>
              </a:extLst>
            </p:cNvPr>
            <p:cNvSpPr>
              <a:spLocks/>
            </p:cNvSpPr>
            <p:nvPr/>
          </p:nvSpPr>
          <p:spPr bwMode="auto">
            <a:xfrm>
              <a:off x="4083" y="3896"/>
              <a:ext cx="71" cy="222"/>
            </a:xfrm>
            <a:custGeom>
              <a:avLst/>
              <a:gdLst>
                <a:gd name="T0" fmla="*/ 384 w 430"/>
                <a:gd name="T1" fmla="*/ 56 h 1329"/>
                <a:gd name="T2" fmla="*/ 408 w 430"/>
                <a:gd name="T3" fmla="*/ 75 h 1329"/>
                <a:gd name="T4" fmla="*/ 425 w 430"/>
                <a:gd name="T5" fmla="*/ 90 h 1329"/>
                <a:gd name="T6" fmla="*/ 407 w 430"/>
                <a:gd name="T7" fmla="*/ 102 h 1329"/>
                <a:gd name="T8" fmla="*/ 342 w 430"/>
                <a:gd name="T9" fmla="*/ 139 h 1329"/>
                <a:gd name="T10" fmla="*/ 292 w 430"/>
                <a:gd name="T11" fmla="*/ 174 h 1329"/>
                <a:gd name="T12" fmla="*/ 259 w 430"/>
                <a:gd name="T13" fmla="*/ 205 h 1329"/>
                <a:gd name="T14" fmla="*/ 230 w 430"/>
                <a:gd name="T15" fmla="*/ 247 h 1329"/>
                <a:gd name="T16" fmla="*/ 211 w 430"/>
                <a:gd name="T17" fmla="*/ 303 h 1329"/>
                <a:gd name="T18" fmla="*/ 196 w 430"/>
                <a:gd name="T19" fmla="*/ 371 h 1329"/>
                <a:gd name="T20" fmla="*/ 185 w 430"/>
                <a:gd name="T21" fmla="*/ 426 h 1329"/>
                <a:gd name="T22" fmla="*/ 175 w 430"/>
                <a:gd name="T23" fmla="*/ 457 h 1329"/>
                <a:gd name="T24" fmla="*/ 174 w 430"/>
                <a:gd name="T25" fmla="*/ 476 h 1329"/>
                <a:gd name="T26" fmla="*/ 172 w 430"/>
                <a:gd name="T27" fmla="*/ 492 h 1329"/>
                <a:gd name="T28" fmla="*/ 168 w 430"/>
                <a:gd name="T29" fmla="*/ 526 h 1329"/>
                <a:gd name="T30" fmla="*/ 168 w 430"/>
                <a:gd name="T31" fmla="*/ 576 h 1329"/>
                <a:gd name="T32" fmla="*/ 158 w 430"/>
                <a:gd name="T33" fmla="*/ 687 h 1329"/>
                <a:gd name="T34" fmla="*/ 155 w 430"/>
                <a:gd name="T35" fmla="*/ 757 h 1329"/>
                <a:gd name="T36" fmla="*/ 158 w 430"/>
                <a:gd name="T37" fmla="*/ 794 h 1329"/>
                <a:gd name="T38" fmla="*/ 155 w 430"/>
                <a:gd name="T39" fmla="*/ 892 h 1329"/>
                <a:gd name="T40" fmla="*/ 147 w 430"/>
                <a:gd name="T41" fmla="*/ 969 h 1329"/>
                <a:gd name="T42" fmla="*/ 147 w 430"/>
                <a:gd name="T43" fmla="*/ 1022 h 1329"/>
                <a:gd name="T44" fmla="*/ 146 w 430"/>
                <a:gd name="T45" fmla="*/ 1173 h 1329"/>
                <a:gd name="T46" fmla="*/ 148 w 430"/>
                <a:gd name="T47" fmla="*/ 1312 h 1329"/>
                <a:gd name="T48" fmla="*/ 146 w 430"/>
                <a:gd name="T49" fmla="*/ 1324 h 1329"/>
                <a:gd name="T50" fmla="*/ 104 w 430"/>
                <a:gd name="T51" fmla="*/ 1257 h 1329"/>
                <a:gd name="T52" fmla="*/ 92 w 430"/>
                <a:gd name="T53" fmla="*/ 1196 h 1329"/>
                <a:gd name="T54" fmla="*/ 61 w 430"/>
                <a:gd name="T55" fmla="*/ 1167 h 1329"/>
                <a:gd name="T56" fmla="*/ 39 w 430"/>
                <a:gd name="T57" fmla="*/ 1168 h 1329"/>
                <a:gd name="T58" fmla="*/ 21 w 430"/>
                <a:gd name="T59" fmla="*/ 1181 h 1329"/>
                <a:gd name="T60" fmla="*/ 16 w 430"/>
                <a:gd name="T61" fmla="*/ 1202 h 1329"/>
                <a:gd name="T62" fmla="*/ 13 w 430"/>
                <a:gd name="T63" fmla="*/ 1210 h 1329"/>
                <a:gd name="T64" fmla="*/ 14 w 430"/>
                <a:gd name="T65" fmla="*/ 1214 h 1329"/>
                <a:gd name="T66" fmla="*/ 9 w 430"/>
                <a:gd name="T67" fmla="*/ 1215 h 1329"/>
                <a:gd name="T68" fmla="*/ 2 w 430"/>
                <a:gd name="T69" fmla="*/ 1143 h 1329"/>
                <a:gd name="T70" fmla="*/ 4 w 430"/>
                <a:gd name="T71" fmla="*/ 1001 h 1329"/>
                <a:gd name="T72" fmla="*/ 2 w 430"/>
                <a:gd name="T73" fmla="*/ 869 h 1329"/>
                <a:gd name="T74" fmla="*/ 9 w 430"/>
                <a:gd name="T75" fmla="*/ 736 h 1329"/>
                <a:gd name="T76" fmla="*/ 13 w 430"/>
                <a:gd name="T77" fmla="*/ 566 h 1329"/>
                <a:gd name="T78" fmla="*/ 19 w 430"/>
                <a:gd name="T79" fmla="*/ 477 h 1329"/>
                <a:gd name="T80" fmla="*/ 19 w 430"/>
                <a:gd name="T81" fmla="*/ 445 h 1329"/>
                <a:gd name="T82" fmla="*/ 23 w 430"/>
                <a:gd name="T83" fmla="*/ 307 h 1329"/>
                <a:gd name="T84" fmla="*/ 34 w 430"/>
                <a:gd name="T85" fmla="*/ 235 h 1329"/>
                <a:gd name="T86" fmla="*/ 44 w 430"/>
                <a:gd name="T87" fmla="*/ 198 h 1329"/>
                <a:gd name="T88" fmla="*/ 50 w 430"/>
                <a:gd name="T89" fmla="*/ 182 h 1329"/>
                <a:gd name="T90" fmla="*/ 92 w 430"/>
                <a:gd name="T91" fmla="*/ 117 h 1329"/>
                <a:gd name="T92" fmla="*/ 147 w 430"/>
                <a:gd name="T93" fmla="*/ 62 h 1329"/>
                <a:gd name="T94" fmla="*/ 212 w 430"/>
                <a:gd name="T95" fmla="*/ 25 h 1329"/>
                <a:gd name="T96" fmla="*/ 268 w 430"/>
                <a:gd name="T97" fmla="*/ 2 h 1329"/>
                <a:gd name="T98" fmla="*/ 294 w 430"/>
                <a:gd name="T99" fmla="*/ 1 h 1329"/>
                <a:gd name="T100" fmla="*/ 322 w 430"/>
                <a:gd name="T101" fmla="*/ 20 h 1329"/>
                <a:gd name="T102" fmla="*/ 355 w 430"/>
                <a:gd name="T103" fmla="*/ 38 h 1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30" h="1329">
                  <a:moveTo>
                    <a:pt x="362" y="43"/>
                  </a:moveTo>
                  <a:lnTo>
                    <a:pt x="366" y="47"/>
                  </a:lnTo>
                  <a:lnTo>
                    <a:pt x="371" y="51"/>
                  </a:lnTo>
                  <a:lnTo>
                    <a:pt x="378" y="53"/>
                  </a:lnTo>
                  <a:lnTo>
                    <a:pt x="384" y="56"/>
                  </a:lnTo>
                  <a:lnTo>
                    <a:pt x="389" y="59"/>
                  </a:lnTo>
                  <a:lnTo>
                    <a:pt x="395" y="63"/>
                  </a:lnTo>
                  <a:lnTo>
                    <a:pt x="399" y="68"/>
                  </a:lnTo>
                  <a:lnTo>
                    <a:pt x="404" y="74"/>
                  </a:lnTo>
                  <a:lnTo>
                    <a:pt x="408" y="75"/>
                  </a:lnTo>
                  <a:lnTo>
                    <a:pt x="411" y="77"/>
                  </a:lnTo>
                  <a:lnTo>
                    <a:pt x="415" y="80"/>
                  </a:lnTo>
                  <a:lnTo>
                    <a:pt x="419" y="83"/>
                  </a:lnTo>
                  <a:lnTo>
                    <a:pt x="421" y="87"/>
                  </a:lnTo>
                  <a:lnTo>
                    <a:pt x="425" y="90"/>
                  </a:lnTo>
                  <a:lnTo>
                    <a:pt x="428" y="95"/>
                  </a:lnTo>
                  <a:lnTo>
                    <a:pt x="430" y="99"/>
                  </a:lnTo>
                  <a:lnTo>
                    <a:pt x="422" y="99"/>
                  </a:lnTo>
                  <a:lnTo>
                    <a:pt x="415" y="100"/>
                  </a:lnTo>
                  <a:lnTo>
                    <a:pt x="407" y="102"/>
                  </a:lnTo>
                  <a:lnTo>
                    <a:pt x="399" y="105"/>
                  </a:lnTo>
                  <a:lnTo>
                    <a:pt x="384" y="111"/>
                  </a:lnTo>
                  <a:lnTo>
                    <a:pt x="369" y="119"/>
                  </a:lnTo>
                  <a:lnTo>
                    <a:pt x="356" y="129"/>
                  </a:lnTo>
                  <a:lnTo>
                    <a:pt x="342" y="139"/>
                  </a:lnTo>
                  <a:lnTo>
                    <a:pt x="327" y="149"/>
                  </a:lnTo>
                  <a:lnTo>
                    <a:pt x="314" y="157"/>
                  </a:lnTo>
                  <a:lnTo>
                    <a:pt x="306" y="163"/>
                  </a:lnTo>
                  <a:lnTo>
                    <a:pt x="300" y="169"/>
                  </a:lnTo>
                  <a:lnTo>
                    <a:pt x="292" y="174"/>
                  </a:lnTo>
                  <a:lnTo>
                    <a:pt x="284" y="179"/>
                  </a:lnTo>
                  <a:lnTo>
                    <a:pt x="278" y="185"/>
                  </a:lnTo>
                  <a:lnTo>
                    <a:pt x="270" y="191"/>
                  </a:lnTo>
                  <a:lnTo>
                    <a:pt x="264" y="197"/>
                  </a:lnTo>
                  <a:lnTo>
                    <a:pt x="259" y="205"/>
                  </a:lnTo>
                  <a:lnTo>
                    <a:pt x="247" y="217"/>
                  </a:lnTo>
                  <a:lnTo>
                    <a:pt x="248" y="218"/>
                  </a:lnTo>
                  <a:lnTo>
                    <a:pt x="242" y="228"/>
                  </a:lnTo>
                  <a:lnTo>
                    <a:pt x="236" y="237"/>
                  </a:lnTo>
                  <a:lnTo>
                    <a:pt x="230" y="247"/>
                  </a:lnTo>
                  <a:lnTo>
                    <a:pt x="224" y="257"/>
                  </a:lnTo>
                  <a:lnTo>
                    <a:pt x="219" y="267"/>
                  </a:lnTo>
                  <a:lnTo>
                    <a:pt x="215" y="279"/>
                  </a:lnTo>
                  <a:lnTo>
                    <a:pt x="212" y="290"/>
                  </a:lnTo>
                  <a:lnTo>
                    <a:pt x="211" y="303"/>
                  </a:lnTo>
                  <a:lnTo>
                    <a:pt x="208" y="316"/>
                  </a:lnTo>
                  <a:lnTo>
                    <a:pt x="205" y="329"/>
                  </a:lnTo>
                  <a:lnTo>
                    <a:pt x="201" y="343"/>
                  </a:lnTo>
                  <a:lnTo>
                    <a:pt x="199" y="356"/>
                  </a:lnTo>
                  <a:lnTo>
                    <a:pt x="196" y="371"/>
                  </a:lnTo>
                  <a:lnTo>
                    <a:pt x="193" y="384"/>
                  </a:lnTo>
                  <a:lnTo>
                    <a:pt x="189" y="398"/>
                  </a:lnTo>
                  <a:lnTo>
                    <a:pt x="185" y="410"/>
                  </a:lnTo>
                  <a:lnTo>
                    <a:pt x="186" y="418"/>
                  </a:lnTo>
                  <a:lnTo>
                    <a:pt x="185" y="426"/>
                  </a:lnTo>
                  <a:lnTo>
                    <a:pt x="183" y="432"/>
                  </a:lnTo>
                  <a:lnTo>
                    <a:pt x="179" y="439"/>
                  </a:lnTo>
                  <a:lnTo>
                    <a:pt x="177" y="445"/>
                  </a:lnTo>
                  <a:lnTo>
                    <a:pt x="176" y="451"/>
                  </a:lnTo>
                  <a:lnTo>
                    <a:pt x="175" y="457"/>
                  </a:lnTo>
                  <a:lnTo>
                    <a:pt x="176" y="464"/>
                  </a:lnTo>
                  <a:lnTo>
                    <a:pt x="175" y="467"/>
                  </a:lnTo>
                  <a:lnTo>
                    <a:pt x="175" y="470"/>
                  </a:lnTo>
                  <a:lnTo>
                    <a:pt x="174" y="472"/>
                  </a:lnTo>
                  <a:lnTo>
                    <a:pt x="174" y="476"/>
                  </a:lnTo>
                  <a:lnTo>
                    <a:pt x="174" y="478"/>
                  </a:lnTo>
                  <a:lnTo>
                    <a:pt x="173" y="481"/>
                  </a:lnTo>
                  <a:lnTo>
                    <a:pt x="173" y="483"/>
                  </a:lnTo>
                  <a:lnTo>
                    <a:pt x="173" y="485"/>
                  </a:lnTo>
                  <a:lnTo>
                    <a:pt x="172" y="492"/>
                  </a:lnTo>
                  <a:lnTo>
                    <a:pt x="172" y="498"/>
                  </a:lnTo>
                  <a:lnTo>
                    <a:pt x="171" y="506"/>
                  </a:lnTo>
                  <a:lnTo>
                    <a:pt x="171" y="513"/>
                  </a:lnTo>
                  <a:lnTo>
                    <a:pt x="169" y="519"/>
                  </a:lnTo>
                  <a:lnTo>
                    <a:pt x="168" y="526"/>
                  </a:lnTo>
                  <a:lnTo>
                    <a:pt x="167" y="532"/>
                  </a:lnTo>
                  <a:lnTo>
                    <a:pt x="165" y="539"/>
                  </a:lnTo>
                  <a:lnTo>
                    <a:pt x="167" y="551"/>
                  </a:lnTo>
                  <a:lnTo>
                    <a:pt x="168" y="564"/>
                  </a:lnTo>
                  <a:lnTo>
                    <a:pt x="168" y="576"/>
                  </a:lnTo>
                  <a:lnTo>
                    <a:pt x="168" y="589"/>
                  </a:lnTo>
                  <a:lnTo>
                    <a:pt x="166" y="613"/>
                  </a:lnTo>
                  <a:lnTo>
                    <a:pt x="164" y="638"/>
                  </a:lnTo>
                  <a:lnTo>
                    <a:pt x="161" y="662"/>
                  </a:lnTo>
                  <a:lnTo>
                    <a:pt x="158" y="687"/>
                  </a:lnTo>
                  <a:lnTo>
                    <a:pt x="157" y="711"/>
                  </a:lnTo>
                  <a:lnTo>
                    <a:pt x="158" y="735"/>
                  </a:lnTo>
                  <a:lnTo>
                    <a:pt x="156" y="742"/>
                  </a:lnTo>
                  <a:lnTo>
                    <a:pt x="155" y="749"/>
                  </a:lnTo>
                  <a:lnTo>
                    <a:pt x="155" y="757"/>
                  </a:lnTo>
                  <a:lnTo>
                    <a:pt x="155" y="764"/>
                  </a:lnTo>
                  <a:lnTo>
                    <a:pt x="156" y="772"/>
                  </a:lnTo>
                  <a:lnTo>
                    <a:pt x="157" y="779"/>
                  </a:lnTo>
                  <a:lnTo>
                    <a:pt x="158" y="787"/>
                  </a:lnTo>
                  <a:lnTo>
                    <a:pt x="158" y="794"/>
                  </a:lnTo>
                  <a:lnTo>
                    <a:pt x="156" y="815"/>
                  </a:lnTo>
                  <a:lnTo>
                    <a:pt x="155" y="834"/>
                  </a:lnTo>
                  <a:lnTo>
                    <a:pt x="155" y="854"/>
                  </a:lnTo>
                  <a:lnTo>
                    <a:pt x="155" y="873"/>
                  </a:lnTo>
                  <a:lnTo>
                    <a:pt x="155" y="892"/>
                  </a:lnTo>
                  <a:lnTo>
                    <a:pt x="154" y="910"/>
                  </a:lnTo>
                  <a:lnTo>
                    <a:pt x="153" y="929"/>
                  </a:lnTo>
                  <a:lnTo>
                    <a:pt x="150" y="947"/>
                  </a:lnTo>
                  <a:lnTo>
                    <a:pt x="148" y="958"/>
                  </a:lnTo>
                  <a:lnTo>
                    <a:pt x="147" y="969"/>
                  </a:lnTo>
                  <a:lnTo>
                    <a:pt x="148" y="979"/>
                  </a:lnTo>
                  <a:lnTo>
                    <a:pt x="148" y="990"/>
                  </a:lnTo>
                  <a:lnTo>
                    <a:pt x="148" y="1001"/>
                  </a:lnTo>
                  <a:lnTo>
                    <a:pt x="148" y="1011"/>
                  </a:lnTo>
                  <a:lnTo>
                    <a:pt x="147" y="1022"/>
                  </a:lnTo>
                  <a:lnTo>
                    <a:pt x="146" y="1033"/>
                  </a:lnTo>
                  <a:lnTo>
                    <a:pt x="146" y="1068"/>
                  </a:lnTo>
                  <a:lnTo>
                    <a:pt x="146" y="1102"/>
                  </a:lnTo>
                  <a:lnTo>
                    <a:pt x="146" y="1138"/>
                  </a:lnTo>
                  <a:lnTo>
                    <a:pt x="146" y="1173"/>
                  </a:lnTo>
                  <a:lnTo>
                    <a:pt x="146" y="1207"/>
                  </a:lnTo>
                  <a:lnTo>
                    <a:pt x="146" y="1242"/>
                  </a:lnTo>
                  <a:lnTo>
                    <a:pt x="147" y="1276"/>
                  </a:lnTo>
                  <a:lnTo>
                    <a:pt x="150" y="1311"/>
                  </a:lnTo>
                  <a:lnTo>
                    <a:pt x="148" y="1312"/>
                  </a:lnTo>
                  <a:lnTo>
                    <a:pt x="147" y="1315"/>
                  </a:lnTo>
                  <a:lnTo>
                    <a:pt x="146" y="1317"/>
                  </a:lnTo>
                  <a:lnTo>
                    <a:pt x="146" y="1319"/>
                  </a:lnTo>
                  <a:lnTo>
                    <a:pt x="146" y="1322"/>
                  </a:lnTo>
                  <a:lnTo>
                    <a:pt x="146" y="1324"/>
                  </a:lnTo>
                  <a:lnTo>
                    <a:pt x="146" y="1326"/>
                  </a:lnTo>
                  <a:lnTo>
                    <a:pt x="146" y="1329"/>
                  </a:lnTo>
                  <a:lnTo>
                    <a:pt x="103" y="1292"/>
                  </a:lnTo>
                  <a:lnTo>
                    <a:pt x="104" y="1275"/>
                  </a:lnTo>
                  <a:lnTo>
                    <a:pt x="104" y="1257"/>
                  </a:lnTo>
                  <a:lnTo>
                    <a:pt x="103" y="1239"/>
                  </a:lnTo>
                  <a:lnTo>
                    <a:pt x="101" y="1221"/>
                  </a:lnTo>
                  <a:lnTo>
                    <a:pt x="99" y="1212"/>
                  </a:lnTo>
                  <a:lnTo>
                    <a:pt x="95" y="1204"/>
                  </a:lnTo>
                  <a:lnTo>
                    <a:pt x="92" y="1196"/>
                  </a:lnTo>
                  <a:lnTo>
                    <a:pt x="88" y="1188"/>
                  </a:lnTo>
                  <a:lnTo>
                    <a:pt x="82" y="1182"/>
                  </a:lnTo>
                  <a:lnTo>
                    <a:pt x="77" y="1176"/>
                  </a:lnTo>
                  <a:lnTo>
                    <a:pt x="70" y="1170"/>
                  </a:lnTo>
                  <a:lnTo>
                    <a:pt x="61" y="1167"/>
                  </a:lnTo>
                  <a:lnTo>
                    <a:pt x="57" y="1164"/>
                  </a:lnTo>
                  <a:lnTo>
                    <a:pt x="52" y="1164"/>
                  </a:lnTo>
                  <a:lnTo>
                    <a:pt x="48" y="1164"/>
                  </a:lnTo>
                  <a:lnTo>
                    <a:pt x="44" y="1165"/>
                  </a:lnTo>
                  <a:lnTo>
                    <a:pt x="39" y="1168"/>
                  </a:lnTo>
                  <a:lnTo>
                    <a:pt x="36" y="1169"/>
                  </a:lnTo>
                  <a:lnTo>
                    <a:pt x="31" y="1171"/>
                  </a:lnTo>
                  <a:lnTo>
                    <a:pt x="28" y="1174"/>
                  </a:lnTo>
                  <a:lnTo>
                    <a:pt x="24" y="1176"/>
                  </a:lnTo>
                  <a:lnTo>
                    <a:pt x="21" y="1181"/>
                  </a:lnTo>
                  <a:lnTo>
                    <a:pt x="20" y="1186"/>
                  </a:lnTo>
                  <a:lnTo>
                    <a:pt x="20" y="1189"/>
                  </a:lnTo>
                  <a:lnTo>
                    <a:pt x="19" y="1194"/>
                  </a:lnTo>
                  <a:lnTo>
                    <a:pt x="18" y="1199"/>
                  </a:lnTo>
                  <a:lnTo>
                    <a:pt x="16" y="1202"/>
                  </a:lnTo>
                  <a:lnTo>
                    <a:pt x="12" y="1206"/>
                  </a:lnTo>
                  <a:lnTo>
                    <a:pt x="12" y="1207"/>
                  </a:lnTo>
                  <a:lnTo>
                    <a:pt x="13" y="1208"/>
                  </a:lnTo>
                  <a:lnTo>
                    <a:pt x="13" y="1208"/>
                  </a:lnTo>
                  <a:lnTo>
                    <a:pt x="13" y="1210"/>
                  </a:lnTo>
                  <a:lnTo>
                    <a:pt x="14" y="1211"/>
                  </a:lnTo>
                  <a:lnTo>
                    <a:pt x="14" y="1212"/>
                  </a:lnTo>
                  <a:lnTo>
                    <a:pt x="14" y="1212"/>
                  </a:lnTo>
                  <a:lnTo>
                    <a:pt x="14" y="1213"/>
                  </a:lnTo>
                  <a:lnTo>
                    <a:pt x="14" y="1214"/>
                  </a:lnTo>
                  <a:lnTo>
                    <a:pt x="13" y="1215"/>
                  </a:lnTo>
                  <a:lnTo>
                    <a:pt x="12" y="1215"/>
                  </a:lnTo>
                  <a:lnTo>
                    <a:pt x="12" y="1215"/>
                  </a:lnTo>
                  <a:lnTo>
                    <a:pt x="10" y="1215"/>
                  </a:lnTo>
                  <a:lnTo>
                    <a:pt x="9" y="1215"/>
                  </a:lnTo>
                  <a:lnTo>
                    <a:pt x="9" y="1215"/>
                  </a:lnTo>
                  <a:lnTo>
                    <a:pt x="8" y="1215"/>
                  </a:lnTo>
                  <a:lnTo>
                    <a:pt x="3" y="1202"/>
                  </a:lnTo>
                  <a:lnTo>
                    <a:pt x="3" y="1173"/>
                  </a:lnTo>
                  <a:lnTo>
                    <a:pt x="2" y="1143"/>
                  </a:lnTo>
                  <a:lnTo>
                    <a:pt x="2" y="1114"/>
                  </a:lnTo>
                  <a:lnTo>
                    <a:pt x="0" y="1087"/>
                  </a:lnTo>
                  <a:lnTo>
                    <a:pt x="2" y="1058"/>
                  </a:lnTo>
                  <a:lnTo>
                    <a:pt x="2" y="1029"/>
                  </a:lnTo>
                  <a:lnTo>
                    <a:pt x="4" y="1001"/>
                  </a:lnTo>
                  <a:lnTo>
                    <a:pt x="7" y="972"/>
                  </a:lnTo>
                  <a:lnTo>
                    <a:pt x="4" y="946"/>
                  </a:lnTo>
                  <a:lnTo>
                    <a:pt x="2" y="921"/>
                  </a:lnTo>
                  <a:lnTo>
                    <a:pt x="2" y="895"/>
                  </a:lnTo>
                  <a:lnTo>
                    <a:pt x="2" y="869"/>
                  </a:lnTo>
                  <a:lnTo>
                    <a:pt x="3" y="844"/>
                  </a:lnTo>
                  <a:lnTo>
                    <a:pt x="4" y="818"/>
                  </a:lnTo>
                  <a:lnTo>
                    <a:pt x="6" y="794"/>
                  </a:lnTo>
                  <a:lnTo>
                    <a:pt x="8" y="769"/>
                  </a:lnTo>
                  <a:lnTo>
                    <a:pt x="9" y="736"/>
                  </a:lnTo>
                  <a:lnTo>
                    <a:pt x="9" y="701"/>
                  </a:lnTo>
                  <a:lnTo>
                    <a:pt x="10" y="668"/>
                  </a:lnTo>
                  <a:lnTo>
                    <a:pt x="12" y="634"/>
                  </a:lnTo>
                  <a:lnTo>
                    <a:pt x="13" y="600"/>
                  </a:lnTo>
                  <a:lnTo>
                    <a:pt x="13" y="566"/>
                  </a:lnTo>
                  <a:lnTo>
                    <a:pt x="15" y="531"/>
                  </a:lnTo>
                  <a:lnTo>
                    <a:pt x="16" y="495"/>
                  </a:lnTo>
                  <a:lnTo>
                    <a:pt x="18" y="489"/>
                  </a:lnTo>
                  <a:lnTo>
                    <a:pt x="19" y="483"/>
                  </a:lnTo>
                  <a:lnTo>
                    <a:pt x="19" y="477"/>
                  </a:lnTo>
                  <a:lnTo>
                    <a:pt x="18" y="471"/>
                  </a:lnTo>
                  <a:lnTo>
                    <a:pt x="17" y="464"/>
                  </a:lnTo>
                  <a:lnTo>
                    <a:pt x="17" y="458"/>
                  </a:lnTo>
                  <a:lnTo>
                    <a:pt x="17" y="452"/>
                  </a:lnTo>
                  <a:lnTo>
                    <a:pt x="19" y="445"/>
                  </a:lnTo>
                  <a:lnTo>
                    <a:pt x="21" y="415"/>
                  </a:lnTo>
                  <a:lnTo>
                    <a:pt x="23" y="384"/>
                  </a:lnTo>
                  <a:lnTo>
                    <a:pt x="23" y="353"/>
                  </a:lnTo>
                  <a:lnTo>
                    <a:pt x="23" y="323"/>
                  </a:lnTo>
                  <a:lnTo>
                    <a:pt x="23" y="307"/>
                  </a:lnTo>
                  <a:lnTo>
                    <a:pt x="24" y="292"/>
                  </a:lnTo>
                  <a:lnTo>
                    <a:pt x="25" y="278"/>
                  </a:lnTo>
                  <a:lnTo>
                    <a:pt x="27" y="263"/>
                  </a:lnTo>
                  <a:lnTo>
                    <a:pt x="30" y="248"/>
                  </a:lnTo>
                  <a:lnTo>
                    <a:pt x="34" y="235"/>
                  </a:lnTo>
                  <a:lnTo>
                    <a:pt x="39" y="220"/>
                  </a:lnTo>
                  <a:lnTo>
                    <a:pt x="46" y="207"/>
                  </a:lnTo>
                  <a:lnTo>
                    <a:pt x="44" y="204"/>
                  </a:lnTo>
                  <a:lnTo>
                    <a:pt x="44" y="200"/>
                  </a:lnTo>
                  <a:lnTo>
                    <a:pt x="44" y="198"/>
                  </a:lnTo>
                  <a:lnTo>
                    <a:pt x="45" y="194"/>
                  </a:lnTo>
                  <a:lnTo>
                    <a:pt x="47" y="191"/>
                  </a:lnTo>
                  <a:lnTo>
                    <a:pt x="48" y="188"/>
                  </a:lnTo>
                  <a:lnTo>
                    <a:pt x="49" y="185"/>
                  </a:lnTo>
                  <a:lnTo>
                    <a:pt x="50" y="182"/>
                  </a:lnTo>
                  <a:lnTo>
                    <a:pt x="58" y="169"/>
                  </a:lnTo>
                  <a:lnTo>
                    <a:pt x="66" y="155"/>
                  </a:lnTo>
                  <a:lnTo>
                    <a:pt x="73" y="142"/>
                  </a:lnTo>
                  <a:lnTo>
                    <a:pt x="83" y="130"/>
                  </a:lnTo>
                  <a:lnTo>
                    <a:pt x="92" y="117"/>
                  </a:lnTo>
                  <a:lnTo>
                    <a:pt x="103" y="105"/>
                  </a:lnTo>
                  <a:lnTo>
                    <a:pt x="113" y="93"/>
                  </a:lnTo>
                  <a:lnTo>
                    <a:pt x="124" y="82"/>
                  </a:lnTo>
                  <a:lnTo>
                    <a:pt x="136" y="71"/>
                  </a:lnTo>
                  <a:lnTo>
                    <a:pt x="147" y="62"/>
                  </a:lnTo>
                  <a:lnTo>
                    <a:pt x="161" y="52"/>
                  </a:lnTo>
                  <a:lnTo>
                    <a:pt x="173" y="44"/>
                  </a:lnTo>
                  <a:lnTo>
                    <a:pt x="186" y="37"/>
                  </a:lnTo>
                  <a:lnTo>
                    <a:pt x="198" y="29"/>
                  </a:lnTo>
                  <a:lnTo>
                    <a:pt x="212" y="25"/>
                  </a:lnTo>
                  <a:lnTo>
                    <a:pt x="226" y="20"/>
                  </a:lnTo>
                  <a:lnTo>
                    <a:pt x="236" y="16"/>
                  </a:lnTo>
                  <a:lnTo>
                    <a:pt x="246" y="12"/>
                  </a:lnTo>
                  <a:lnTo>
                    <a:pt x="257" y="7"/>
                  </a:lnTo>
                  <a:lnTo>
                    <a:pt x="268" y="2"/>
                  </a:lnTo>
                  <a:lnTo>
                    <a:pt x="273" y="1"/>
                  </a:lnTo>
                  <a:lnTo>
                    <a:pt x="279" y="0"/>
                  </a:lnTo>
                  <a:lnTo>
                    <a:pt x="284" y="0"/>
                  </a:lnTo>
                  <a:lnTo>
                    <a:pt x="289" y="0"/>
                  </a:lnTo>
                  <a:lnTo>
                    <a:pt x="294" y="1"/>
                  </a:lnTo>
                  <a:lnTo>
                    <a:pt x="299" y="4"/>
                  </a:lnTo>
                  <a:lnTo>
                    <a:pt x="304" y="8"/>
                  </a:lnTo>
                  <a:lnTo>
                    <a:pt x="309" y="14"/>
                  </a:lnTo>
                  <a:lnTo>
                    <a:pt x="315" y="18"/>
                  </a:lnTo>
                  <a:lnTo>
                    <a:pt x="322" y="20"/>
                  </a:lnTo>
                  <a:lnTo>
                    <a:pt x="330" y="22"/>
                  </a:lnTo>
                  <a:lnTo>
                    <a:pt x="336" y="26"/>
                  </a:lnTo>
                  <a:lnTo>
                    <a:pt x="343" y="29"/>
                  </a:lnTo>
                  <a:lnTo>
                    <a:pt x="349" y="33"/>
                  </a:lnTo>
                  <a:lnTo>
                    <a:pt x="355" y="38"/>
                  </a:lnTo>
                  <a:lnTo>
                    <a:pt x="362" y="43"/>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8" name="Freeform 120">
              <a:extLst>
                <a:ext uri="{FF2B5EF4-FFF2-40B4-BE49-F238E27FC236}">
                  <a16:creationId xmlns:a16="http://schemas.microsoft.com/office/drawing/2014/main" id="{2315DFCD-2DC8-B1C8-2484-0ECAC538A1A3}"/>
                </a:ext>
              </a:extLst>
            </p:cNvPr>
            <p:cNvSpPr>
              <a:spLocks/>
            </p:cNvSpPr>
            <p:nvPr/>
          </p:nvSpPr>
          <p:spPr bwMode="auto">
            <a:xfrm>
              <a:off x="4206" y="3904"/>
              <a:ext cx="159" cy="236"/>
            </a:xfrm>
            <a:custGeom>
              <a:avLst/>
              <a:gdLst>
                <a:gd name="T0" fmla="*/ 893 w 955"/>
                <a:gd name="T1" fmla="*/ 35 h 1415"/>
                <a:gd name="T2" fmla="*/ 896 w 955"/>
                <a:gd name="T3" fmla="*/ 127 h 1415"/>
                <a:gd name="T4" fmla="*/ 897 w 955"/>
                <a:gd name="T5" fmla="*/ 180 h 1415"/>
                <a:gd name="T6" fmla="*/ 900 w 955"/>
                <a:gd name="T7" fmla="*/ 248 h 1415"/>
                <a:gd name="T8" fmla="*/ 903 w 955"/>
                <a:gd name="T9" fmla="*/ 408 h 1415"/>
                <a:gd name="T10" fmla="*/ 915 w 955"/>
                <a:gd name="T11" fmla="*/ 503 h 1415"/>
                <a:gd name="T12" fmla="*/ 930 w 955"/>
                <a:gd name="T13" fmla="*/ 541 h 1415"/>
                <a:gd name="T14" fmla="*/ 946 w 955"/>
                <a:gd name="T15" fmla="*/ 551 h 1415"/>
                <a:gd name="T16" fmla="*/ 955 w 955"/>
                <a:gd name="T17" fmla="*/ 560 h 1415"/>
                <a:gd name="T18" fmla="*/ 953 w 955"/>
                <a:gd name="T19" fmla="*/ 772 h 1415"/>
                <a:gd name="T20" fmla="*/ 947 w 955"/>
                <a:gd name="T21" fmla="*/ 954 h 1415"/>
                <a:gd name="T22" fmla="*/ 941 w 955"/>
                <a:gd name="T23" fmla="*/ 1088 h 1415"/>
                <a:gd name="T24" fmla="*/ 937 w 955"/>
                <a:gd name="T25" fmla="*/ 1150 h 1415"/>
                <a:gd name="T26" fmla="*/ 928 w 955"/>
                <a:gd name="T27" fmla="*/ 1187 h 1415"/>
                <a:gd name="T28" fmla="*/ 909 w 955"/>
                <a:gd name="T29" fmla="*/ 1197 h 1415"/>
                <a:gd name="T30" fmla="*/ 891 w 955"/>
                <a:gd name="T31" fmla="*/ 1206 h 1415"/>
                <a:gd name="T32" fmla="*/ 872 w 955"/>
                <a:gd name="T33" fmla="*/ 1214 h 1415"/>
                <a:gd name="T34" fmla="*/ 823 w 955"/>
                <a:gd name="T35" fmla="*/ 1223 h 1415"/>
                <a:gd name="T36" fmla="*/ 784 w 955"/>
                <a:gd name="T37" fmla="*/ 1234 h 1415"/>
                <a:gd name="T38" fmla="*/ 761 w 955"/>
                <a:gd name="T39" fmla="*/ 1236 h 1415"/>
                <a:gd name="T40" fmla="*/ 747 w 955"/>
                <a:gd name="T41" fmla="*/ 1242 h 1415"/>
                <a:gd name="T42" fmla="*/ 728 w 955"/>
                <a:gd name="T43" fmla="*/ 1248 h 1415"/>
                <a:gd name="T44" fmla="*/ 685 w 955"/>
                <a:gd name="T45" fmla="*/ 1257 h 1415"/>
                <a:gd name="T46" fmla="*/ 636 w 955"/>
                <a:gd name="T47" fmla="*/ 1271 h 1415"/>
                <a:gd name="T48" fmla="*/ 575 w 955"/>
                <a:gd name="T49" fmla="*/ 1283 h 1415"/>
                <a:gd name="T50" fmla="*/ 564 w 955"/>
                <a:gd name="T51" fmla="*/ 1286 h 1415"/>
                <a:gd name="T52" fmla="*/ 527 w 955"/>
                <a:gd name="T53" fmla="*/ 1295 h 1415"/>
                <a:gd name="T54" fmla="*/ 456 w 955"/>
                <a:gd name="T55" fmla="*/ 1313 h 1415"/>
                <a:gd name="T56" fmla="*/ 422 w 955"/>
                <a:gd name="T57" fmla="*/ 1321 h 1415"/>
                <a:gd name="T58" fmla="*/ 397 w 955"/>
                <a:gd name="T59" fmla="*/ 1329 h 1415"/>
                <a:gd name="T60" fmla="*/ 368 w 955"/>
                <a:gd name="T61" fmla="*/ 1337 h 1415"/>
                <a:gd name="T62" fmla="*/ 335 w 955"/>
                <a:gd name="T63" fmla="*/ 1344 h 1415"/>
                <a:gd name="T64" fmla="*/ 303 w 955"/>
                <a:gd name="T65" fmla="*/ 1353 h 1415"/>
                <a:gd name="T66" fmla="*/ 282 w 955"/>
                <a:gd name="T67" fmla="*/ 1358 h 1415"/>
                <a:gd name="T68" fmla="*/ 266 w 955"/>
                <a:gd name="T69" fmla="*/ 1360 h 1415"/>
                <a:gd name="T70" fmla="*/ 252 w 955"/>
                <a:gd name="T71" fmla="*/ 1364 h 1415"/>
                <a:gd name="T72" fmla="*/ 129 w 955"/>
                <a:gd name="T73" fmla="*/ 1391 h 1415"/>
                <a:gd name="T74" fmla="*/ 4 w 955"/>
                <a:gd name="T75" fmla="*/ 1409 h 1415"/>
                <a:gd name="T76" fmla="*/ 2 w 955"/>
                <a:gd name="T77" fmla="*/ 1379 h 1415"/>
                <a:gd name="T78" fmla="*/ 0 w 955"/>
                <a:gd name="T79" fmla="*/ 777 h 1415"/>
                <a:gd name="T80" fmla="*/ 25 w 955"/>
                <a:gd name="T81" fmla="*/ 763 h 1415"/>
                <a:gd name="T82" fmla="*/ 32 w 955"/>
                <a:gd name="T83" fmla="*/ 746 h 1415"/>
                <a:gd name="T84" fmla="*/ 51 w 955"/>
                <a:gd name="T85" fmla="*/ 696 h 1415"/>
                <a:gd name="T86" fmla="*/ 64 w 955"/>
                <a:gd name="T87" fmla="*/ 625 h 1415"/>
                <a:gd name="T88" fmla="*/ 67 w 955"/>
                <a:gd name="T89" fmla="*/ 526 h 1415"/>
                <a:gd name="T90" fmla="*/ 60 w 955"/>
                <a:gd name="T91" fmla="*/ 384 h 1415"/>
                <a:gd name="T92" fmla="*/ 60 w 955"/>
                <a:gd name="T93" fmla="*/ 247 h 1415"/>
                <a:gd name="T94" fmla="*/ 56 w 955"/>
                <a:gd name="T95" fmla="*/ 165 h 1415"/>
                <a:gd name="T96" fmla="*/ 111 w 955"/>
                <a:gd name="T97" fmla="*/ 122 h 1415"/>
                <a:gd name="T98" fmla="*/ 201 w 955"/>
                <a:gd name="T99" fmla="*/ 104 h 1415"/>
                <a:gd name="T100" fmla="*/ 272 w 955"/>
                <a:gd name="T101" fmla="*/ 91 h 1415"/>
                <a:gd name="T102" fmla="*/ 324 w 955"/>
                <a:gd name="T103" fmla="*/ 79 h 1415"/>
                <a:gd name="T104" fmla="*/ 345 w 955"/>
                <a:gd name="T105" fmla="*/ 78 h 1415"/>
                <a:gd name="T106" fmla="*/ 411 w 955"/>
                <a:gd name="T107" fmla="*/ 62 h 1415"/>
                <a:gd name="T108" fmla="*/ 573 w 955"/>
                <a:gd name="T109" fmla="*/ 49 h 1415"/>
                <a:gd name="T110" fmla="*/ 680 w 955"/>
                <a:gd name="T111" fmla="*/ 30 h 1415"/>
                <a:gd name="T112" fmla="*/ 768 w 955"/>
                <a:gd name="T113" fmla="*/ 17 h 1415"/>
                <a:gd name="T114" fmla="*/ 848 w 955"/>
                <a:gd name="T115" fmla="*/ 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55" h="1415">
                  <a:moveTo>
                    <a:pt x="882" y="0"/>
                  </a:moveTo>
                  <a:lnTo>
                    <a:pt x="886" y="9"/>
                  </a:lnTo>
                  <a:lnTo>
                    <a:pt x="890" y="18"/>
                  </a:lnTo>
                  <a:lnTo>
                    <a:pt x="892" y="26"/>
                  </a:lnTo>
                  <a:lnTo>
                    <a:pt x="893" y="35"/>
                  </a:lnTo>
                  <a:lnTo>
                    <a:pt x="895" y="53"/>
                  </a:lnTo>
                  <a:lnTo>
                    <a:pt x="895" y="71"/>
                  </a:lnTo>
                  <a:lnTo>
                    <a:pt x="895" y="90"/>
                  </a:lnTo>
                  <a:lnTo>
                    <a:pt x="895" y="109"/>
                  </a:lnTo>
                  <a:lnTo>
                    <a:pt x="896" y="127"/>
                  </a:lnTo>
                  <a:lnTo>
                    <a:pt x="898" y="146"/>
                  </a:lnTo>
                  <a:lnTo>
                    <a:pt x="898" y="155"/>
                  </a:lnTo>
                  <a:lnTo>
                    <a:pt x="898" y="164"/>
                  </a:lnTo>
                  <a:lnTo>
                    <a:pt x="897" y="172"/>
                  </a:lnTo>
                  <a:lnTo>
                    <a:pt x="897" y="180"/>
                  </a:lnTo>
                  <a:lnTo>
                    <a:pt x="896" y="190"/>
                  </a:lnTo>
                  <a:lnTo>
                    <a:pt x="896" y="198"/>
                  </a:lnTo>
                  <a:lnTo>
                    <a:pt x="897" y="207"/>
                  </a:lnTo>
                  <a:lnTo>
                    <a:pt x="900" y="216"/>
                  </a:lnTo>
                  <a:lnTo>
                    <a:pt x="900" y="248"/>
                  </a:lnTo>
                  <a:lnTo>
                    <a:pt x="900" y="279"/>
                  </a:lnTo>
                  <a:lnTo>
                    <a:pt x="900" y="312"/>
                  </a:lnTo>
                  <a:lnTo>
                    <a:pt x="901" y="344"/>
                  </a:lnTo>
                  <a:lnTo>
                    <a:pt x="902" y="376"/>
                  </a:lnTo>
                  <a:lnTo>
                    <a:pt x="903" y="408"/>
                  </a:lnTo>
                  <a:lnTo>
                    <a:pt x="904" y="440"/>
                  </a:lnTo>
                  <a:lnTo>
                    <a:pt x="905" y="471"/>
                  </a:lnTo>
                  <a:lnTo>
                    <a:pt x="909" y="481"/>
                  </a:lnTo>
                  <a:lnTo>
                    <a:pt x="913" y="492"/>
                  </a:lnTo>
                  <a:lnTo>
                    <a:pt x="915" y="503"/>
                  </a:lnTo>
                  <a:lnTo>
                    <a:pt x="917" y="512"/>
                  </a:lnTo>
                  <a:lnTo>
                    <a:pt x="919" y="523"/>
                  </a:lnTo>
                  <a:lnTo>
                    <a:pt x="924" y="532"/>
                  </a:lnTo>
                  <a:lnTo>
                    <a:pt x="927" y="537"/>
                  </a:lnTo>
                  <a:lnTo>
                    <a:pt x="930" y="541"/>
                  </a:lnTo>
                  <a:lnTo>
                    <a:pt x="934" y="544"/>
                  </a:lnTo>
                  <a:lnTo>
                    <a:pt x="939" y="548"/>
                  </a:lnTo>
                  <a:lnTo>
                    <a:pt x="940" y="550"/>
                  </a:lnTo>
                  <a:lnTo>
                    <a:pt x="943" y="551"/>
                  </a:lnTo>
                  <a:lnTo>
                    <a:pt x="946" y="551"/>
                  </a:lnTo>
                  <a:lnTo>
                    <a:pt x="948" y="553"/>
                  </a:lnTo>
                  <a:lnTo>
                    <a:pt x="950" y="554"/>
                  </a:lnTo>
                  <a:lnTo>
                    <a:pt x="953" y="555"/>
                  </a:lnTo>
                  <a:lnTo>
                    <a:pt x="954" y="556"/>
                  </a:lnTo>
                  <a:lnTo>
                    <a:pt x="955" y="560"/>
                  </a:lnTo>
                  <a:lnTo>
                    <a:pt x="954" y="604"/>
                  </a:lnTo>
                  <a:lnTo>
                    <a:pt x="953" y="647"/>
                  </a:lnTo>
                  <a:lnTo>
                    <a:pt x="953" y="689"/>
                  </a:lnTo>
                  <a:lnTo>
                    <a:pt x="953" y="730"/>
                  </a:lnTo>
                  <a:lnTo>
                    <a:pt x="953" y="772"/>
                  </a:lnTo>
                  <a:lnTo>
                    <a:pt x="953" y="815"/>
                  </a:lnTo>
                  <a:lnTo>
                    <a:pt x="953" y="857"/>
                  </a:lnTo>
                  <a:lnTo>
                    <a:pt x="951" y="901"/>
                  </a:lnTo>
                  <a:lnTo>
                    <a:pt x="948" y="927"/>
                  </a:lnTo>
                  <a:lnTo>
                    <a:pt x="947" y="954"/>
                  </a:lnTo>
                  <a:lnTo>
                    <a:pt x="946" y="981"/>
                  </a:lnTo>
                  <a:lnTo>
                    <a:pt x="945" y="1007"/>
                  </a:lnTo>
                  <a:lnTo>
                    <a:pt x="945" y="1035"/>
                  </a:lnTo>
                  <a:lnTo>
                    <a:pt x="944" y="1062"/>
                  </a:lnTo>
                  <a:lnTo>
                    <a:pt x="941" y="1088"/>
                  </a:lnTo>
                  <a:lnTo>
                    <a:pt x="939" y="1115"/>
                  </a:lnTo>
                  <a:lnTo>
                    <a:pt x="938" y="1123"/>
                  </a:lnTo>
                  <a:lnTo>
                    <a:pt x="938" y="1133"/>
                  </a:lnTo>
                  <a:lnTo>
                    <a:pt x="938" y="1141"/>
                  </a:lnTo>
                  <a:lnTo>
                    <a:pt x="937" y="1150"/>
                  </a:lnTo>
                  <a:lnTo>
                    <a:pt x="937" y="1159"/>
                  </a:lnTo>
                  <a:lnTo>
                    <a:pt x="936" y="1168"/>
                  </a:lnTo>
                  <a:lnTo>
                    <a:pt x="935" y="1177"/>
                  </a:lnTo>
                  <a:lnTo>
                    <a:pt x="934" y="1186"/>
                  </a:lnTo>
                  <a:lnTo>
                    <a:pt x="928" y="1187"/>
                  </a:lnTo>
                  <a:lnTo>
                    <a:pt x="924" y="1189"/>
                  </a:lnTo>
                  <a:lnTo>
                    <a:pt x="920" y="1191"/>
                  </a:lnTo>
                  <a:lnTo>
                    <a:pt x="917" y="1193"/>
                  </a:lnTo>
                  <a:lnTo>
                    <a:pt x="914" y="1196"/>
                  </a:lnTo>
                  <a:lnTo>
                    <a:pt x="909" y="1197"/>
                  </a:lnTo>
                  <a:lnTo>
                    <a:pt x="905" y="1198"/>
                  </a:lnTo>
                  <a:lnTo>
                    <a:pt x="900" y="1198"/>
                  </a:lnTo>
                  <a:lnTo>
                    <a:pt x="897" y="1203"/>
                  </a:lnTo>
                  <a:lnTo>
                    <a:pt x="894" y="1206"/>
                  </a:lnTo>
                  <a:lnTo>
                    <a:pt x="891" y="1206"/>
                  </a:lnTo>
                  <a:lnTo>
                    <a:pt x="886" y="1206"/>
                  </a:lnTo>
                  <a:lnTo>
                    <a:pt x="883" y="1206"/>
                  </a:lnTo>
                  <a:lnTo>
                    <a:pt x="879" y="1208"/>
                  </a:lnTo>
                  <a:lnTo>
                    <a:pt x="875" y="1209"/>
                  </a:lnTo>
                  <a:lnTo>
                    <a:pt x="872" y="1214"/>
                  </a:lnTo>
                  <a:lnTo>
                    <a:pt x="862" y="1215"/>
                  </a:lnTo>
                  <a:lnTo>
                    <a:pt x="853" y="1216"/>
                  </a:lnTo>
                  <a:lnTo>
                    <a:pt x="843" y="1218"/>
                  </a:lnTo>
                  <a:lnTo>
                    <a:pt x="833" y="1221"/>
                  </a:lnTo>
                  <a:lnTo>
                    <a:pt x="823" y="1223"/>
                  </a:lnTo>
                  <a:lnTo>
                    <a:pt x="812" y="1226"/>
                  </a:lnTo>
                  <a:lnTo>
                    <a:pt x="802" y="1228"/>
                  </a:lnTo>
                  <a:lnTo>
                    <a:pt x="792" y="1229"/>
                  </a:lnTo>
                  <a:lnTo>
                    <a:pt x="788" y="1232"/>
                  </a:lnTo>
                  <a:lnTo>
                    <a:pt x="784" y="1234"/>
                  </a:lnTo>
                  <a:lnTo>
                    <a:pt x="779" y="1234"/>
                  </a:lnTo>
                  <a:lnTo>
                    <a:pt x="775" y="1234"/>
                  </a:lnTo>
                  <a:lnTo>
                    <a:pt x="770" y="1234"/>
                  </a:lnTo>
                  <a:lnTo>
                    <a:pt x="766" y="1235"/>
                  </a:lnTo>
                  <a:lnTo>
                    <a:pt x="761" y="1236"/>
                  </a:lnTo>
                  <a:lnTo>
                    <a:pt x="757" y="1240"/>
                  </a:lnTo>
                  <a:lnTo>
                    <a:pt x="755" y="1241"/>
                  </a:lnTo>
                  <a:lnTo>
                    <a:pt x="752" y="1241"/>
                  </a:lnTo>
                  <a:lnTo>
                    <a:pt x="749" y="1241"/>
                  </a:lnTo>
                  <a:lnTo>
                    <a:pt x="747" y="1242"/>
                  </a:lnTo>
                  <a:lnTo>
                    <a:pt x="745" y="1242"/>
                  </a:lnTo>
                  <a:lnTo>
                    <a:pt x="742" y="1242"/>
                  </a:lnTo>
                  <a:lnTo>
                    <a:pt x="738" y="1243"/>
                  </a:lnTo>
                  <a:lnTo>
                    <a:pt x="736" y="1243"/>
                  </a:lnTo>
                  <a:lnTo>
                    <a:pt x="728" y="1248"/>
                  </a:lnTo>
                  <a:lnTo>
                    <a:pt x="720" y="1251"/>
                  </a:lnTo>
                  <a:lnTo>
                    <a:pt x="711" y="1252"/>
                  </a:lnTo>
                  <a:lnTo>
                    <a:pt x="703" y="1253"/>
                  </a:lnTo>
                  <a:lnTo>
                    <a:pt x="694" y="1255"/>
                  </a:lnTo>
                  <a:lnTo>
                    <a:pt x="685" y="1257"/>
                  </a:lnTo>
                  <a:lnTo>
                    <a:pt x="678" y="1260"/>
                  </a:lnTo>
                  <a:lnTo>
                    <a:pt x="671" y="1265"/>
                  </a:lnTo>
                  <a:lnTo>
                    <a:pt x="659" y="1267"/>
                  </a:lnTo>
                  <a:lnTo>
                    <a:pt x="648" y="1270"/>
                  </a:lnTo>
                  <a:lnTo>
                    <a:pt x="636" y="1271"/>
                  </a:lnTo>
                  <a:lnTo>
                    <a:pt x="623" y="1273"/>
                  </a:lnTo>
                  <a:lnTo>
                    <a:pt x="611" y="1276"/>
                  </a:lnTo>
                  <a:lnTo>
                    <a:pt x="599" y="1278"/>
                  </a:lnTo>
                  <a:lnTo>
                    <a:pt x="587" y="1280"/>
                  </a:lnTo>
                  <a:lnTo>
                    <a:pt x="575" y="1283"/>
                  </a:lnTo>
                  <a:lnTo>
                    <a:pt x="574" y="1284"/>
                  </a:lnTo>
                  <a:lnTo>
                    <a:pt x="572" y="1285"/>
                  </a:lnTo>
                  <a:lnTo>
                    <a:pt x="569" y="1286"/>
                  </a:lnTo>
                  <a:lnTo>
                    <a:pt x="567" y="1286"/>
                  </a:lnTo>
                  <a:lnTo>
                    <a:pt x="564" y="1286"/>
                  </a:lnTo>
                  <a:lnTo>
                    <a:pt x="562" y="1286"/>
                  </a:lnTo>
                  <a:lnTo>
                    <a:pt x="559" y="1286"/>
                  </a:lnTo>
                  <a:lnTo>
                    <a:pt x="557" y="1288"/>
                  </a:lnTo>
                  <a:lnTo>
                    <a:pt x="543" y="1292"/>
                  </a:lnTo>
                  <a:lnTo>
                    <a:pt x="527" y="1295"/>
                  </a:lnTo>
                  <a:lnTo>
                    <a:pt x="513" y="1298"/>
                  </a:lnTo>
                  <a:lnTo>
                    <a:pt x="499" y="1301"/>
                  </a:lnTo>
                  <a:lnTo>
                    <a:pt x="484" y="1304"/>
                  </a:lnTo>
                  <a:lnTo>
                    <a:pt x="470" y="1308"/>
                  </a:lnTo>
                  <a:lnTo>
                    <a:pt x="456" y="1313"/>
                  </a:lnTo>
                  <a:lnTo>
                    <a:pt x="442" y="1319"/>
                  </a:lnTo>
                  <a:lnTo>
                    <a:pt x="438" y="1317"/>
                  </a:lnTo>
                  <a:lnTo>
                    <a:pt x="434" y="1317"/>
                  </a:lnTo>
                  <a:lnTo>
                    <a:pt x="428" y="1319"/>
                  </a:lnTo>
                  <a:lnTo>
                    <a:pt x="422" y="1321"/>
                  </a:lnTo>
                  <a:lnTo>
                    <a:pt x="418" y="1323"/>
                  </a:lnTo>
                  <a:lnTo>
                    <a:pt x="413" y="1326"/>
                  </a:lnTo>
                  <a:lnTo>
                    <a:pt x="407" y="1327"/>
                  </a:lnTo>
                  <a:lnTo>
                    <a:pt x="403" y="1326"/>
                  </a:lnTo>
                  <a:lnTo>
                    <a:pt x="397" y="1329"/>
                  </a:lnTo>
                  <a:lnTo>
                    <a:pt x="392" y="1331"/>
                  </a:lnTo>
                  <a:lnTo>
                    <a:pt x="386" y="1333"/>
                  </a:lnTo>
                  <a:lnTo>
                    <a:pt x="379" y="1334"/>
                  </a:lnTo>
                  <a:lnTo>
                    <a:pt x="374" y="1335"/>
                  </a:lnTo>
                  <a:lnTo>
                    <a:pt x="368" y="1337"/>
                  </a:lnTo>
                  <a:lnTo>
                    <a:pt x="362" y="1339"/>
                  </a:lnTo>
                  <a:lnTo>
                    <a:pt x="356" y="1341"/>
                  </a:lnTo>
                  <a:lnTo>
                    <a:pt x="348" y="1341"/>
                  </a:lnTo>
                  <a:lnTo>
                    <a:pt x="342" y="1343"/>
                  </a:lnTo>
                  <a:lnTo>
                    <a:pt x="335" y="1344"/>
                  </a:lnTo>
                  <a:lnTo>
                    <a:pt x="330" y="1346"/>
                  </a:lnTo>
                  <a:lnTo>
                    <a:pt x="323" y="1347"/>
                  </a:lnTo>
                  <a:lnTo>
                    <a:pt x="316" y="1350"/>
                  </a:lnTo>
                  <a:lnTo>
                    <a:pt x="311" y="1352"/>
                  </a:lnTo>
                  <a:lnTo>
                    <a:pt x="303" y="1353"/>
                  </a:lnTo>
                  <a:lnTo>
                    <a:pt x="299" y="1352"/>
                  </a:lnTo>
                  <a:lnTo>
                    <a:pt x="294" y="1353"/>
                  </a:lnTo>
                  <a:lnTo>
                    <a:pt x="290" y="1354"/>
                  </a:lnTo>
                  <a:lnTo>
                    <a:pt x="287" y="1356"/>
                  </a:lnTo>
                  <a:lnTo>
                    <a:pt x="282" y="1358"/>
                  </a:lnTo>
                  <a:lnTo>
                    <a:pt x="279" y="1359"/>
                  </a:lnTo>
                  <a:lnTo>
                    <a:pt x="274" y="1359"/>
                  </a:lnTo>
                  <a:lnTo>
                    <a:pt x="270" y="1358"/>
                  </a:lnTo>
                  <a:lnTo>
                    <a:pt x="268" y="1360"/>
                  </a:lnTo>
                  <a:lnTo>
                    <a:pt x="266" y="1360"/>
                  </a:lnTo>
                  <a:lnTo>
                    <a:pt x="262" y="1362"/>
                  </a:lnTo>
                  <a:lnTo>
                    <a:pt x="260" y="1362"/>
                  </a:lnTo>
                  <a:lnTo>
                    <a:pt x="258" y="1362"/>
                  </a:lnTo>
                  <a:lnTo>
                    <a:pt x="255" y="1363"/>
                  </a:lnTo>
                  <a:lnTo>
                    <a:pt x="252" y="1364"/>
                  </a:lnTo>
                  <a:lnTo>
                    <a:pt x="250" y="1366"/>
                  </a:lnTo>
                  <a:lnTo>
                    <a:pt x="219" y="1370"/>
                  </a:lnTo>
                  <a:lnTo>
                    <a:pt x="189" y="1376"/>
                  </a:lnTo>
                  <a:lnTo>
                    <a:pt x="159" y="1384"/>
                  </a:lnTo>
                  <a:lnTo>
                    <a:pt x="129" y="1391"/>
                  </a:lnTo>
                  <a:lnTo>
                    <a:pt x="99" y="1400"/>
                  </a:lnTo>
                  <a:lnTo>
                    <a:pt x="68" y="1407"/>
                  </a:lnTo>
                  <a:lnTo>
                    <a:pt x="37" y="1413"/>
                  </a:lnTo>
                  <a:lnTo>
                    <a:pt x="5" y="1415"/>
                  </a:lnTo>
                  <a:lnTo>
                    <a:pt x="4" y="1409"/>
                  </a:lnTo>
                  <a:lnTo>
                    <a:pt x="3" y="1403"/>
                  </a:lnTo>
                  <a:lnTo>
                    <a:pt x="2" y="1397"/>
                  </a:lnTo>
                  <a:lnTo>
                    <a:pt x="2" y="1391"/>
                  </a:lnTo>
                  <a:lnTo>
                    <a:pt x="2" y="1385"/>
                  </a:lnTo>
                  <a:lnTo>
                    <a:pt x="2" y="1379"/>
                  </a:lnTo>
                  <a:lnTo>
                    <a:pt x="3" y="1372"/>
                  </a:lnTo>
                  <a:lnTo>
                    <a:pt x="5" y="1366"/>
                  </a:lnTo>
                  <a:lnTo>
                    <a:pt x="2" y="1360"/>
                  </a:lnTo>
                  <a:lnTo>
                    <a:pt x="0" y="1242"/>
                  </a:lnTo>
                  <a:lnTo>
                    <a:pt x="0" y="777"/>
                  </a:lnTo>
                  <a:lnTo>
                    <a:pt x="4" y="773"/>
                  </a:lnTo>
                  <a:lnTo>
                    <a:pt x="8" y="771"/>
                  </a:lnTo>
                  <a:lnTo>
                    <a:pt x="14" y="769"/>
                  </a:lnTo>
                  <a:lnTo>
                    <a:pt x="19" y="766"/>
                  </a:lnTo>
                  <a:lnTo>
                    <a:pt x="25" y="763"/>
                  </a:lnTo>
                  <a:lnTo>
                    <a:pt x="28" y="759"/>
                  </a:lnTo>
                  <a:lnTo>
                    <a:pt x="29" y="757"/>
                  </a:lnTo>
                  <a:lnTo>
                    <a:pt x="30" y="753"/>
                  </a:lnTo>
                  <a:lnTo>
                    <a:pt x="32" y="751"/>
                  </a:lnTo>
                  <a:lnTo>
                    <a:pt x="32" y="746"/>
                  </a:lnTo>
                  <a:lnTo>
                    <a:pt x="36" y="736"/>
                  </a:lnTo>
                  <a:lnTo>
                    <a:pt x="40" y="727"/>
                  </a:lnTo>
                  <a:lnTo>
                    <a:pt x="45" y="716"/>
                  </a:lnTo>
                  <a:lnTo>
                    <a:pt x="48" y="707"/>
                  </a:lnTo>
                  <a:lnTo>
                    <a:pt x="51" y="696"/>
                  </a:lnTo>
                  <a:lnTo>
                    <a:pt x="55" y="685"/>
                  </a:lnTo>
                  <a:lnTo>
                    <a:pt x="56" y="674"/>
                  </a:lnTo>
                  <a:lnTo>
                    <a:pt x="56" y="664"/>
                  </a:lnTo>
                  <a:lnTo>
                    <a:pt x="60" y="645"/>
                  </a:lnTo>
                  <a:lnTo>
                    <a:pt x="64" y="625"/>
                  </a:lnTo>
                  <a:lnTo>
                    <a:pt x="66" y="606"/>
                  </a:lnTo>
                  <a:lnTo>
                    <a:pt x="67" y="586"/>
                  </a:lnTo>
                  <a:lnTo>
                    <a:pt x="68" y="567"/>
                  </a:lnTo>
                  <a:lnTo>
                    <a:pt x="68" y="547"/>
                  </a:lnTo>
                  <a:lnTo>
                    <a:pt x="67" y="526"/>
                  </a:lnTo>
                  <a:lnTo>
                    <a:pt x="65" y="506"/>
                  </a:lnTo>
                  <a:lnTo>
                    <a:pt x="61" y="475"/>
                  </a:lnTo>
                  <a:lnTo>
                    <a:pt x="60" y="444"/>
                  </a:lnTo>
                  <a:lnTo>
                    <a:pt x="60" y="414"/>
                  </a:lnTo>
                  <a:lnTo>
                    <a:pt x="60" y="384"/>
                  </a:lnTo>
                  <a:lnTo>
                    <a:pt x="61" y="353"/>
                  </a:lnTo>
                  <a:lnTo>
                    <a:pt x="61" y="324"/>
                  </a:lnTo>
                  <a:lnTo>
                    <a:pt x="61" y="294"/>
                  </a:lnTo>
                  <a:lnTo>
                    <a:pt x="59" y="264"/>
                  </a:lnTo>
                  <a:lnTo>
                    <a:pt x="60" y="247"/>
                  </a:lnTo>
                  <a:lnTo>
                    <a:pt x="60" y="230"/>
                  </a:lnTo>
                  <a:lnTo>
                    <a:pt x="59" y="215"/>
                  </a:lnTo>
                  <a:lnTo>
                    <a:pt x="58" y="198"/>
                  </a:lnTo>
                  <a:lnTo>
                    <a:pt x="57" y="182"/>
                  </a:lnTo>
                  <a:lnTo>
                    <a:pt x="56" y="165"/>
                  </a:lnTo>
                  <a:lnTo>
                    <a:pt x="56" y="149"/>
                  </a:lnTo>
                  <a:lnTo>
                    <a:pt x="56" y="133"/>
                  </a:lnTo>
                  <a:lnTo>
                    <a:pt x="75" y="128"/>
                  </a:lnTo>
                  <a:lnTo>
                    <a:pt x="93" y="124"/>
                  </a:lnTo>
                  <a:lnTo>
                    <a:pt x="111" y="122"/>
                  </a:lnTo>
                  <a:lnTo>
                    <a:pt x="129" y="120"/>
                  </a:lnTo>
                  <a:lnTo>
                    <a:pt x="148" y="116"/>
                  </a:lnTo>
                  <a:lnTo>
                    <a:pt x="165" y="112"/>
                  </a:lnTo>
                  <a:lnTo>
                    <a:pt x="183" y="109"/>
                  </a:lnTo>
                  <a:lnTo>
                    <a:pt x="201" y="104"/>
                  </a:lnTo>
                  <a:lnTo>
                    <a:pt x="216" y="104"/>
                  </a:lnTo>
                  <a:lnTo>
                    <a:pt x="230" y="102"/>
                  </a:lnTo>
                  <a:lnTo>
                    <a:pt x="244" y="99"/>
                  </a:lnTo>
                  <a:lnTo>
                    <a:pt x="258" y="96"/>
                  </a:lnTo>
                  <a:lnTo>
                    <a:pt x="272" y="91"/>
                  </a:lnTo>
                  <a:lnTo>
                    <a:pt x="287" y="87"/>
                  </a:lnTo>
                  <a:lnTo>
                    <a:pt x="301" y="85"/>
                  </a:lnTo>
                  <a:lnTo>
                    <a:pt x="315" y="83"/>
                  </a:lnTo>
                  <a:lnTo>
                    <a:pt x="320" y="80"/>
                  </a:lnTo>
                  <a:lnTo>
                    <a:pt x="324" y="79"/>
                  </a:lnTo>
                  <a:lnTo>
                    <a:pt x="328" y="79"/>
                  </a:lnTo>
                  <a:lnTo>
                    <a:pt x="332" y="79"/>
                  </a:lnTo>
                  <a:lnTo>
                    <a:pt x="336" y="79"/>
                  </a:lnTo>
                  <a:lnTo>
                    <a:pt x="341" y="79"/>
                  </a:lnTo>
                  <a:lnTo>
                    <a:pt x="345" y="78"/>
                  </a:lnTo>
                  <a:lnTo>
                    <a:pt x="350" y="77"/>
                  </a:lnTo>
                  <a:lnTo>
                    <a:pt x="364" y="72"/>
                  </a:lnTo>
                  <a:lnTo>
                    <a:pt x="379" y="68"/>
                  </a:lnTo>
                  <a:lnTo>
                    <a:pt x="396" y="65"/>
                  </a:lnTo>
                  <a:lnTo>
                    <a:pt x="411" y="62"/>
                  </a:lnTo>
                  <a:lnTo>
                    <a:pt x="443" y="59"/>
                  </a:lnTo>
                  <a:lnTo>
                    <a:pt x="475" y="56"/>
                  </a:lnTo>
                  <a:lnTo>
                    <a:pt x="507" y="55"/>
                  </a:lnTo>
                  <a:lnTo>
                    <a:pt x="541" y="53"/>
                  </a:lnTo>
                  <a:lnTo>
                    <a:pt x="573" y="49"/>
                  </a:lnTo>
                  <a:lnTo>
                    <a:pt x="605" y="43"/>
                  </a:lnTo>
                  <a:lnTo>
                    <a:pt x="623" y="41"/>
                  </a:lnTo>
                  <a:lnTo>
                    <a:pt x="642" y="37"/>
                  </a:lnTo>
                  <a:lnTo>
                    <a:pt x="661" y="34"/>
                  </a:lnTo>
                  <a:lnTo>
                    <a:pt x="680" y="30"/>
                  </a:lnTo>
                  <a:lnTo>
                    <a:pt x="697" y="26"/>
                  </a:lnTo>
                  <a:lnTo>
                    <a:pt x="716" y="24"/>
                  </a:lnTo>
                  <a:lnTo>
                    <a:pt x="734" y="22"/>
                  </a:lnTo>
                  <a:lnTo>
                    <a:pt x="752" y="19"/>
                  </a:lnTo>
                  <a:lnTo>
                    <a:pt x="768" y="17"/>
                  </a:lnTo>
                  <a:lnTo>
                    <a:pt x="785" y="15"/>
                  </a:lnTo>
                  <a:lnTo>
                    <a:pt x="800" y="11"/>
                  </a:lnTo>
                  <a:lnTo>
                    <a:pt x="816" y="9"/>
                  </a:lnTo>
                  <a:lnTo>
                    <a:pt x="832" y="5"/>
                  </a:lnTo>
                  <a:lnTo>
                    <a:pt x="848" y="3"/>
                  </a:lnTo>
                  <a:lnTo>
                    <a:pt x="864" y="1"/>
                  </a:lnTo>
                  <a:lnTo>
                    <a:pt x="882" y="0"/>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69" name="Freeform 121">
              <a:extLst>
                <a:ext uri="{FF2B5EF4-FFF2-40B4-BE49-F238E27FC236}">
                  <a16:creationId xmlns:a16="http://schemas.microsoft.com/office/drawing/2014/main" id="{DC9FE54D-0C3F-03C4-7398-71C5E9DD2012}"/>
                </a:ext>
              </a:extLst>
            </p:cNvPr>
            <p:cNvSpPr>
              <a:spLocks/>
            </p:cNvSpPr>
            <p:nvPr/>
          </p:nvSpPr>
          <p:spPr bwMode="auto">
            <a:xfrm>
              <a:off x="4174" y="3908"/>
              <a:ext cx="18" cy="7"/>
            </a:xfrm>
            <a:custGeom>
              <a:avLst/>
              <a:gdLst>
                <a:gd name="T0" fmla="*/ 106 w 106"/>
                <a:gd name="T1" fmla="*/ 4 h 42"/>
                <a:gd name="T2" fmla="*/ 105 w 106"/>
                <a:gd name="T3" fmla="*/ 7 h 42"/>
                <a:gd name="T4" fmla="*/ 104 w 106"/>
                <a:gd name="T5" fmla="*/ 11 h 42"/>
                <a:gd name="T6" fmla="*/ 102 w 106"/>
                <a:gd name="T7" fmla="*/ 15 h 42"/>
                <a:gd name="T8" fmla="*/ 100 w 106"/>
                <a:gd name="T9" fmla="*/ 17 h 42"/>
                <a:gd name="T10" fmla="*/ 98 w 106"/>
                <a:gd name="T11" fmla="*/ 19 h 42"/>
                <a:gd name="T12" fmla="*/ 94 w 106"/>
                <a:gd name="T13" fmla="*/ 21 h 42"/>
                <a:gd name="T14" fmla="*/ 92 w 106"/>
                <a:gd name="T15" fmla="*/ 23 h 42"/>
                <a:gd name="T16" fmla="*/ 89 w 106"/>
                <a:gd name="T17" fmla="*/ 25 h 42"/>
                <a:gd name="T18" fmla="*/ 78 w 106"/>
                <a:gd name="T19" fmla="*/ 29 h 42"/>
                <a:gd name="T20" fmla="*/ 67 w 106"/>
                <a:gd name="T21" fmla="*/ 34 h 42"/>
                <a:gd name="T22" fmla="*/ 56 w 106"/>
                <a:gd name="T23" fmla="*/ 37 h 42"/>
                <a:gd name="T24" fmla="*/ 45 w 106"/>
                <a:gd name="T25" fmla="*/ 41 h 42"/>
                <a:gd name="T26" fmla="*/ 34 w 106"/>
                <a:gd name="T27" fmla="*/ 42 h 42"/>
                <a:gd name="T28" fmla="*/ 22 w 106"/>
                <a:gd name="T29" fmla="*/ 42 h 42"/>
                <a:gd name="T30" fmla="*/ 17 w 106"/>
                <a:gd name="T31" fmla="*/ 41 h 42"/>
                <a:gd name="T32" fmla="*/ 11 w 106"/>
                <a:gd name="T33" fmla="*/ 38 h 42"/>
                <a:gd name="T34" fmla="*/ 6 w 106"/>
                <a:gd name="T35" fmla="*/ 36 h 42"/>
                <a:gd name="T36" fmla="*/ 0 w 106"/>
                <a:gd name="T37" fmla="*/ 32 h 42"/>
                <a:gd name="T38" fmla="*/ 3 w 106"/>
                <a:gd name="T39" fmla="*/ 25 h 42"/>
                <a:gd name="T40" fmla="*/ 16 w 106"/>
                <a:gd name="T41" fmla="*/ 23 h 42"/>
                <a:gd name="T42" fmla="*/ 29 w 106"/>
                <a:gd name="T43" fmla="*/ 19 h 42"/>
                <a:gd name="T44" fmla="*/ 41 w 106"/>
                <a:gd name="T45" fmla="*/ 13 h 42"/>
                <a:gd name="T46" fmla="*/ 54 w 106"/>
                <a:gd name="T47" fmla="*/ 9 h 42"/>
                <a:gd name="T48" fmla="*/ 67 w 106"/>
                <a:gd name="T49" fmla="*/ 4 h 42"/>
                <a:gd name="T50" fmla="*/ 79 w 106"/>
                <a:gd name="T51" fmla="*/ 0 h 42"/>
                <a:gd name="T52" fmla="*/ 85 w 106"/>
                <a:gd name="T53" fmla="*/ 0 h 42"/>
                <a:gd name="T54" fmla="*/ 92 w 106"/>
                <a:gd name="T55" fmla="*/ 0 h 42"/>
                <a:gd name="T56" fmla="*/ 99 w 106"/>
                <a:gd name="T57" fmla="*/ 1 h 42"/>
                <a:gd name="T58" fmla="*/ 106 w 106"/>
                <a:gd name="T59" fmla="*/ 4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6" h="42">
                  <a:moveTo>
                    <a:pt x="106" y="4"/>
                  </a:moveTo>
                  <a:lnTo>
                    <a:pt x="105" y="7"/>
                  </a:lnTo>
                  <a:lnTo>
                    <a:pt x="104" y="11"/>
                  </a:lnTo>
                  <a:lnTo>
                    <a:pt x="102" y="15"/>
                  </a:lnTo>
                  <a:lnTo>
                    <a:pt x="100" y="17"/>
                  </a:lnTo>
                  <a:lnTo>
                    <a:pt x="98" y="19"/>
                  </a:lnTo>
                  <a:lnTo>
                    <a:pt x="94" y="21"/>
                  </a:lnTo>
                  <a:lnTo>
                    <a:pt x="92" y="23"/>
                  </a:lnTo>
                  <a:lnTo>
                    <a:pt x="89" y="25"/>
                  </a:lnTo>
                  <a:lnTo>
                    <a:pt x="78" y="29"/>
                  </a:lnTo>
                  <a:lnTo>
                    <a:pt x="67" y="34"/>
                  </a:lnTo>
                  <a:lnTo>
                    <a:pt x="56" y="37"/>
                  </a:lnTo>
                  <a:lnTo>
                    <a:pt x="45" y="41"/>
                  </a:lnTo>
                  <a:lnTo>
                    <a:pt x="34" y="42"/>
                  </a:lnTo>
                  <a:lnTo>
                    <a:pt x="22" y="42"/>
                  </a:lnTo>
                  <a:lnTo>
                    <a:pt x="17" y="41"/>
                  </a:lnTo>
                  <a:lnTo>
                    <a:pt x="11" y="38"/>
                  </a:lnTo>
                  <a:lnTo>
                    <a:pt x="6" y="36"/>
                  </a:lnTo>
                  <a:lnTo>
                    <a:pt x="0" y="32"/>
                  </a:lnTo>
                  <a:lnTo>
                    <a:pt x="3" y="25"/>
                  </a:lnTo>
                  <a:lnTo>
                    <a:pt x="16" y="23"/>
                  </a:lnTo>
                  <a:lnTo>
                    <a:pt x="29" y="19"/>
                  </a:lnTo>
                  <a:lnTo>
                    <a:pt x="41" y="13"/>
                  </a:lnTo>
                  <a:lnTo>
                    <a:pt x="54" y="9"/>
                  </a:lnTo>
                  <a:lnTo>
                    <a:pt x="67" y="4"/>
                  </a:lnTo>
                  <a:lnTo>
                    <a:pt x="79" y="0"/>
                  </a:lnTo>
                  <a:lnTo>
                    <a:pt x="85" y="0"/>
                  </a:lnTo>
                  <a:lnTo>
                    <a:pt x="92" y="0"/>
                  </a:lnTo>
                  <a:lnTo>
                    <a:pt x="99" y="1"/>
                  </a:lnTo>
                  <a:lnTo>
                    <a:pt x="106" y="4"/>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0" name="Freeform 122">
              <a:extLst>
                <a:ext uri="{FF2B5EF4-FFF2-40B4-BE49-F238E27FC236}">
                  <a16:creationId xmlns:a16="http://schemas.microsoft.com/office/drawing/2014/main" id="{54724ED8-F258-BB73-36E2-F5795AA82894}"/>
                </a:ext>
              </a:extLst>
            </p:cNvPr>
            <p:cNvSpPr>
              <a:spLocks/>
            </p:cNvSpPr>
            <p:nvPr/>
          </p:nvSpPr>
          <p:spPr bwMode="auto">
            <a:xfrm>
              <a:off x="4178" y="3914"/>
              <a:ext cx="28" cy="231"/>
            </a:xfrm>
            <a:custGeom>
              <a:avLst/>
              <a:gdLst>
                <a:gd name="T0" fmla="*/ 147 w 164"/>
                <a:gd name="T1" fmla="*/ 111 h 1382"/>
                <a:gd name="T2" fmla="*/ 151 w 164"/>
                <a:gd name="T3" fmla="*/ 167 h 1382"/>
                <a:gd name="T4" fmla="*/ 155 w 164"/>
                <a:gd name="T5" fmla="*/ 221 h 1382"/>
                <a:gd name="T6" fmla="*/ 158 w 164"/>
                <a:gd name="T7" fmla="*/ 295 h 1382"/>
                <a:gd name="T8" fmla="*/ 160 w 164"/>
                <a:gd name="T9" fmla="*/ 370 h 1382"/>
                <a:gd name="T10" fmla="*/ 164 w 164"/>
                <a:gd name="T11" fmla="*/ 443 h 1382"/>
                <a:gd name="T12" fmla="*/ 164 w 164"/>
                <a:gd name="T13" fmla="*/ 524 h 1382"/>
                <a:gd name="T14" fmla="*/ 162 w 164"/>
                <a:gd name="T15" fmla="*/ 603 h 1382"/>
                <a:gd name="T16" fmla="*/ 161 w 164"/>
                <a:gd name="T17" fmla="*/ 647 h 1382"/>
                <a:gd name="T18" fmla="*/ 160 w 164"/>
                <a:gd name="T19" fmla="*/ 674 h 1382"/>
                <a:gd name="T20" fmla="*/ 152 w 164"/>
                <a:gd name="T21" fmla="*/ 702 h 1382"/>
                <a:gd name="T22" fmla="*/ 152 w 164"/>
                <a:gd name="T23" fmla="*/ 844 h 1382"/>
                <a:gd name="T24" fmla="*/ 154 w 164"/>
                <a:gd name="T25" fmla="*/ 982 h 1382"/>
                <a:gd name="T26" fmla="*/ 154 w 164"/>
                <a:gd name="T27" fmla="*/ 1104 h 1382"/>
                <a:gd name="T28" fmla="*/ 153 w 164"/>
                <a:gd name="T29" fmla="*/ 1186 h 1382"/>
                <a:gd name="T30" fmla="*/ 155 w 164"/>
                <a:gd name="T31" fmla="*/ 1270 h 1382"/>
                <a:gd name="T32" fmla="*/ 154 w 164"/>
                <a:gd name="T33" fmla="*/ 1302 h 1382"/>
                <a:gd name="T34" fmla="*/ 155 w 164"/>
                <a:gd name="T35" fmla="*/ 1308 h 1382"/>
                <a:gd name="T36" fmla="*/ 158 w 164"/>
                <a:gd name="T37" fmla="*/ 1314 h 1382"/>
                <a:gd name="T38" fmla="*/ 154 w 164"/>
                <a:gd name="T39" fmla="*/ 1329 h 1382"/>
                <a:gd name="T40" fmla="*/ 154 w 164"/>
                <a:gd name="T41" fmla="*/ 1344 h 1382"/>
                <a:gd name="T42" fmla="*/ 159 w 164"/>
                <a:gd name="T43" fmla="*/ 1356 h 1382"/>
                <a:gd name="T44" fmla="*/ 150 w 164"/>
                <a:gd name="T45" fmla="*/ 1364 h 1382"/>
                <a:gd name="T46" fmla="*/ 126 w 164"/>
                <a:gd name="T47" fmla="*/ 1372 h 1382"/>
                <a:gd name="T48" fmla="*/ 102 w 164"/>
                <a:gd name="T49" fmla="*/ 1381 h 1382"/>
                <a:gd name="T50" fmla="*/ 83 w 164"/>
                <a:gd name="T51" fmla="*/ 1381 h 1382"/>
                <a:gd name="T52" fmla="*/ 64 w 164"/>
                <a:gd name="T53" fmla="*/ 1382 h 1382"/>
                <a:gd name="T54" fmla="*/ 52 w 164"/>
                <a:gd name="T55" fmla="*/ 1362 h 1382"/>
                <a:gd name="T56" fmla="*/ 53 w 164"/>
                <a:gd name="T57" fmla="*/ 1312 h 1382"/>
                <a:gd name="T58" fmla="*/ 52 w 164"/>
                <a:gd name="T59" fmla="*/ 1259 h 1382"/>
                <a:gd name="T60" fmla="*/ 47 w 164"/>
                <a:gd name="T61" fmla="*/ 1112 h 1382"/>
                <a:gd name="T62" fmla="*/ 53 w 164"/>
                <a:gd name="T63" fmla="*/ 925 h 1382"/>
                <a:gd name="T64" fmla="*/ 53 w 164"/>
                <a:gd name="T65" fmla="*/ 732 h 1382"/>
                <a:gd name="T66" fmla="*/ 58 w 164"/>
                <a:gd name="T67" fmla="*/ 635 h 1382"/>
                <a:gd name="T68" fmla="*/ 56 w 164"/>
                <a:gd name="T69" fmla="*/ 535 h 1382"/>
                <a:gd name="T70" fmla="*/ 56 w 164"/>
                <a:gd name="T71" fmla="*/ 461 h 1382"/>
                <a:gd name="T72" fmla="*/ 55 w 164"/>
                <a:gd name="T73" fmla="*/ 436 h 1382"/>
                <a:gd name="T74" fmla="*/ 58 w 164"/>
                <a:gd name="T75" fmla="*/ 409 h 1382"/>
                <a:gd name="T76" fmla="*/ 56 w 164"/>
                <a:gd name="T77" fmla="*/ 319 h 1382"/>
                <a:gd name="T78" fmla="*/ 54 w 164"/>
                <a:gd name="T79" fmla="*/ 196 h 1382"/>
                <a:gd name="T80" fmla="*/ 44 w 164"/>
                <a:gd name="T81" fmla="*/ 116 h 1382"/>
                <a:gd name="T82" fmla="*/ 0 w 164"/>
                <a:gd name="T83" fmla="*/ 26 h 1382"/>
                <a:gd name="T84" fmla="*/ 31 w 164"/>
                <a:gd name="T85" fmla="*/ 21 h 1382"/>
                <a:gd name="T86" fmla="*/ 60 w 164"/>
                <a:gd name="T87" fmla="*/ 6 h 1382"/>
                <a:gd name="T88" fmla="*/ 88 w 164"/>
                <a:gd name="T89" fmla="*/ 10 h 1382"/>
                <a:gd name="T90" fmla="*/ 109 w 164"/>
                <a:gd name="T91" fmla="*/ 40 h 1382"/>
                <a:gd name="T92" fmla="*/ 130 w 164"/>
                <a:gd name="T93" fmla="*/ 67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4" h="1382">
                  <a:moveTo>
                    <a:pt x="139" y="75"/>
                  </a:moveTo>
                  <a:lnTo>
                    <a:pt x="143" y="93"/>
                  </a:lnTo>
                  <a:lnTo>
                    <a:pt x="147" y="111"/>
                  </a:lnTo>
                  <a:lnTo>
                    <a:pt x="149" y="129"/>
                  </a:lnTo>
                  <a:lnTo>
                    <a:pt x="150" y="148"/>
                  </a:lnTo>
                  <a:lnTo>
                    <a:pt x="151" y="167"/>
                  </a:lnTo>
                  <a:lnTo>
                    <a:pt x="152" y="185"/>
                  </a:lnTo>
                  <a:lnTo>
                    <a:pt x="153" y="203"/>
                  </a:lnTo>
                  <a:lnTo>
                    <a:pt x="155" y="221"/>
                  </a:lnTo>
                  <a:lnTo>
                    <a:pt x="156" y="245"/>
                  </a:lnTo>
                  <a:lnTo>
                    <a:pt x="156" y="270"/>
                  </a:lnTo>
                  <a:lnTo>
                    <a:pt x="158" y="295"/>
                  </a:lnTo>
                  <a:lnTo>
                    <a:pt x="158" y="320"/>
                  </a:lnTo>
                  <a:lnTo>
                    <a:pt x="159" y="345"/>
                  </a:lnTo>
                  <a:lnTo>
                    <a:pt x="160" y="370"/>
                  </a:lnTo>
                  <a:lnTo>
                    <a:pt x="161" y="394"/>
                  </a:lnTo>
                  <a:lnTo>
                    <a:pt x="164" y="418"/>
                  </a:lnTo>
                  <a:lnTo>
                    <a:pt x="164" y="443"/>
                  </a:lnTo>
                  <a:lnTo>
                    <a:pt x="164" y="470"/>
                  </a:lnTo>
                  <a:lnTo>
                    <a:pt x="164" y="497"/>
                  </a:lnTo>
                  <a:lnTo>
                    <a:pt x="164" y="524"/>
                  </a:lnTo>
                  <a:lnTo>
                    <a:pt x="164" y="551"/>
                  </a:lnTo>
                  <a:lnTo>
                    <a:pt x="163" y="578"/>
                  </a:lnTo>
                  <a:lnTo>
                    <a:pt x="162" y="603"/>
                  </a:lnTo>
                  <a:lnTo>
                    <a:pt x="159" y="627"/>
                  </a:lnTo>
                  <a:lnTo>
                    <a:pt x="160" y="637"/>
                  </a:lnTo>
                  <a:lnTo>
                    <a:pt x="161" y="647"/>
                  </a:lnTo>
                  <a:lnTo>
                    <a:pt x="161" y="656"/>
                  </a:lnTo>
                  <a:lnTo>
                    <a:pt x="161" y="666"/>
                  </a:lnTo>
                  <a:lnTo>
                    <a:pt x="160" y="674"/>
                  </a:lnTo>
                  <a:lnTo>
                    <a:pt x="158" y="684"/>
                  </a:lnTo>
                  <a:lnTo>
                    <a:pt x="155" y="692"/>
                  </a:lnTo>
                  <a:lnTo>
                    <a:pt x="152" y="702"/>
                  </a:lnTo>
                  <a:lnTo>
                    <a:pt x="151" y="750"/>
                  </a:lnTo>
                  <a:lnTo>
                    <a:pt x="151" y="796"/>
                  </a:lnTo>
                  <a:lnTo>
                    <a:pt x="152" y="844"/>
                  </a:lnTo>
                  <a:lnTo>
                    <a:pt x="153" y="890"/>
                  </a:lnTo>
                  <a:lnTo>
                    <a:pt x="153" y="937"/>
                  </a:lnTo>
                  <a:lnTo>
                    <a:pt x="154" y="982"/>
                  </a:lnTo>
                  <a:lnTo>
                    <a:pt x="154" y="1029"/>
                  </a:lnTo>
                  <a:lnTo>
                    <a:pt x="153" y="1075"/>
                  </a:lnTo>
                  <a:lnTo>
                    <a:pt x="154" y="1104"/>
                  </a:lnTo>
                  <a:lnTo>
                    <a:pt x="153" y="1133"/>
                  </a:lnTo>
                  <a:lnTo>
                    <a:pt x="153" y="1160"/>
                  </a:lnTo>
                  <a:lnTo>
                    <a:pt x="153" y="1186"/>
                  </a:lnTo>
                  <a:lnTo>
                    <a:pt x="153" y="1214"/>
                  </a:lnTo>
                  <a:lnTo>
                    <a:pt x="154" y="1241"/>
                  </a:lnTo>
                  <a:lnTo>
                    <a:pt x="155" y="1270"/>
                  </a:lnTo>
                  <a:lnTo>
                    <a:pt x="158" y="1298"/>
                  </a:lnTo>
                  <a:lnTo>
                    <a:pt x="155" y="1300"/>
                  </a:lnTo>
                  <a:lnTo>
                    <a:pt x="154" y="1302"/>
                  </a:lnTo>
                  <a:lnTo>
                    <a:pt x="154" y="1303"/>
                  </a:lnTo>
                  <a:lnTo>
                    <a:pt x="154" y="1306"/>
                  </a:lnTo>
                  <a:lnTo>
                    <a:pt x="155" y="1308"/>
                  </a:lnTo>
                  <a:lnTo>
                    <a:pt x="155" y="1309"/>
                  </a:lnTo>
                  <a:lnTo>
                    <a:pt x="156" y="1312"/>
                  </a:lnTo>
                  <a:lnTo>
                    <a:pt x="158" y="1314"/>
                  </a:lnTo>
                  <a:lnTo>
                    <a:pt x="156" y="1319"/>
                  </a:lnTo>
                  <a:lnTo>
                    <a:pt x="156" y="1323"/>
                  </a:lnTo>
                  <a:lnTo>
                    <a:pt x="154" y="1329"/>
                  </a:lnTo>
                  <a:lnTo>
                    <a:pt x="153" y="1334"/>
                  </a:lnTo>
                  <a:lnTo>
                    <a:pt x="153" y="1339"/>
                  </a:lnTo>
                  <a:lnTo>
                    <a:pt x="154" y="1344"/>
                  </a:lnTo>
                  <a:lnTo>
                    <a:pt x="156" y="1349"/>
                  </a:lnTo>
                  <a:lnTo>
                    <a:pt x="161" y="1352"/>
                  </a:lnTo>
                  <a:lnTo>
                    <a:pt x="159" y="1356"/>
                  </a:lnTo>
                  <a:lnTo>
                    <a:pt x="155" y="1359"/>
                  </a:lnTo>
                  <a:lnTo>
                    <a:pt x="153" y="1362"/>
                  </a:lnTo>
                  <a:lnTo>
                    <a:pt x="150" y="1364"/>
                  </a:lnTo>
                  <a:lnTo>
                    <a:pt x="142" y="1368"/>
                  </a:lnTo>
                  <a:lnTo>
                    <a:pt x="134" y="1370"/>
                  </a:lnTo>
                  <a:lnTo>
                    <a:pt x="126" y="1372"/>
                  </a:lnTo>
                  <a:lnTo>
                    <a:pt x="118" y="1374"/>
                  </a:lnTo>
                  <a:lnTo>
                    <a:pt x="110" y="1377"/>
                  </a:lnTo>
                  <a:lnTo>
                    <a:pt x="102" y="1381"/>
                  </a:lnTo>
                  <a:lnTo>
                    <a:pt x="96" y="1380"/>
                  </a:lnTo>
                  <a:lnTo>
                    <a:pt x="89" y="1380"/>
                  </a:lnTo>
                  <a:lnTo>
                    <a:pt x="83" y="1381"/>
                  </a:lnTo>
                  <a:lnTo>
                    <a:pt x="76" y="1382"/>
                  </a:lnTo>
                  <a:lnTo>
                    <a:pt x="69" y="1382"/>
                  </a:lnTo>
                  <a:lnTo>
                    <a:pt x="64" y="1382"/>
                  </a:lnTo>
                  <a:lnTo>
                    <a:pt x="57" y="1381"/>
                  </a:lnTo>
                  <a:lnTo>
                    <a:pt x="52" y="1378"/>
                  </a:lnTo>
                  <a:lnTo>
                    <a:pt x="52" y="1362"/>
                  </a:lnTo>
                  <a:lnTo>
                    <a:pt x="53" y="1345"/>
                  </a:lnTo>
                  <a:lnTo>
                    <a:pt x="53" y="1328"/>
                  </a:lnTo>
                  <a:lnTo>
                    <a:pt x="53" y="1312"/>
                  </a:lnTo>
                  <a:lnTo>
                    <a:pt x="53" y="1294"/>
                  </a:lnTo>
                  <a:lnTo>
                    <a:pt x="53" y="1276"/>
                  </a:lnTo>
                  <a:lnTo>
                    <a:pt x="52" y="1259"/>
                  </a:lnTo>
                  <a:lnTo>
                    <a:pt x="49" y="1241"/>
                  </a:lnTo>
                  <a:lnTo>
                    <a:pt x="47" y="1176"/>
                  </a:lnTo>
                  <a:lnTo>
                    <a:pt x="47" y="1112"/>
                  </a:lnTo>
                  <a:lnTo>
                    <a:pt x="48" y="1049"/>
                  </a:lnTo>
                  <a:lnTo>
                    <a:pt x="50" y="987"/>
                  </a:lnTo>
                  <a:lnTo>
                    <a:pt x="53" y="925"/>
                  </a:lnTo>
                  <a:lnTo>
                    <a:pt x="54" y="862"/>
                  </a:lnTo>
                  <a:lnTo>
                    <a:pt x="54" y="797"/>
                  </a:lnTo>
                  <a:lnTo>
                    <a:pt x="53" y="732"/>
                  </a:lnTo>
                  <a:lnTo>
                    <a:pt x="56" y="699"/>
                  </a:lnTo>
                  <a:lnTo>
                    <a:pt x="58" y="667"/>
                  </a:lnTo>
                  <a:lnTo>
                    <a:pt x="58" y="635"/>
                  </a:lnTo>
                  <a:lnTo>
                    <a:pt x="57" y="602"/>
                  </a:lnTo>
                  <a:lnTo>
                    <a:pt x="57" y="568"/>
                  </a:lnTo>
                  <a:lnTo>
                    <a:pt x="56" y="535"/>
                  </a:lnTo>
                  <a:lnTo>
                    <a:pt x="56" y="501"/>
                  </a:lnTo>
                  <a:lnTo>
                    <a:pt x="58" y="469"/>
                  </a:lnTo>
                  <a:lnTo>
                    <a:pt x="56" y="461"/>
                  </a:lnTo>
                  <a:lnTo>
                    <a:pt x="55" y="452"/>
                  </a:lnTo>
                  <a:lnTo>
                    <a:pt x="55" y="444"/>
                  </a:lnTo>
                  <a:lnTo>
                    <a:pt x="55" y="436"/>
                  </a:lnTo>
                  <a:lnTo>
                    <a:pt x="56" y="427"/>
                  </a:lnTo>
                  <a:lnTo>
                    <a:pt x="57" y="418"/>
                  </a:lnTo>
                  <a:lnTo>
                    <a:pt x="58" y="409"/>
                  </a:lnTo>
                  <a:lnTo>
                    <a:pt x="58" y="400"/>
                  </a:lnTo>
                  <a:lnTo>
                    <a:pt x="57" y="361"/>
                  </a:lnTo>
                  <a:lnTo>
                    <a:pt x="56" y="319"/>
                  </a:lnTo>
                  <a:lnTo>
                    <a:pt x="56" y="278"/>
                  </a:lnTo>
                  <a:lnTo>
                    <a:pt x="56" y="238"/>
                  </a:lnTo>
                  <a:lnTo>
                    <a:pt x="54" y="196"/>
                  </a:lnTo>
                  <a:lnTo>
                    <a:pt x="50" y="157"/>
                  </a:lnTo>
                  <a:lnTo>
                    <a:pt x="47" y="136"/>
                  </a:lnTo>
                  <a:lnTo>
                    <a:pt x="44" y="116"/>
                  </a:lnTo>
                  <a:lnTo>
                    <a:pt x="39" y="97"/>
                  </a:lnTo>
                  <a:lnTo>
                    <a:pt x="34" y="78"/>
                  </a:lnTo>
                  <a:lnTo>
                    <a:pt x="0" y="26"/>
                  </a:lnTo>
                  <a:lnTo>
                    <a:pt x="11" y="26"/>
                  </a:lnTo>
                  <a:lnTo>
                    <a:pt x="21" y="24"/>
                  </a:lnTo>
                  <a:lnTo>
                    <a:pt x="31" y="21"/>
                  </a:lnTo>
                  <a:lnTo>
                    <a:pt x="41" y="16"/>
                  </a:lnTo>
                  <a:lnTo>
                    <a:pt x="50" y="11"/>
                  </a:lnTo>
                  <a:lnTo>
                    <a:pt x="60" y="6"/>
                  </a:lnTo>
                  <a:lnTo>
                    <a:pt x="70" y="3"/>
                  </a:lnTo>
                  <a:lnTo>
                    <a:pt x="81" y="0"/>
                  </a:lnTo>
                  <a:lnTo>
                    <a:pt x="88" y="10"/>
                  </a:lnTo>
                  <a:lnTo>
                    <a:pt x="96" y="19"/>
                  </a:lnTo>
                  <a:lnTo>
                    <a:pt x="102" y="29"/>
                  </a:lnTo>
                  <a:lnTo>
                    <a:pt x="109" y="40"/>
                  </a:lnTo>
                  <a:lnTo>
                    <a:pt x="116" y="49"/>
                  </a:lnTo>
                  <a:lnTo>
                    <a:pt x="122" y="59"/>
                  </a:lnTo>
                  <a:lnTo>
                    <a:pt x="130" y="67"/>
                  </a:lnTo>
                  <a:lnTo>
                    <a:pt x="139" y="75"/>
                  </a:lnTo>
                  <a:close/>
                </a:path>
              </a:pathLst>
            </a:custGeom>
            <a:solidFill>
              <a:srgbClr val="999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1" name="Freeform 123">
              <a:extLst>
                <a:ext uri="{FF2B5EF4-FFF2-40B4-BE49-F238E27FC236}">
                  <a16:creationId xmlns:a16="http://schemas.microsoft.com/office/drawing/2014/main" id="{29457984-112E-5E94-8A7A-E1A0F4BB0222}"/>
                </a:ext>
              </a:extLst>
            </p:cNvPr>
            <p:cNvSpPr>
              <a:spLocks/>
            </p:cNvSpPr>
            <p:nvPr/>
          </p:nvSpPr>
          <p:spPr bwMode="auto">
            <a:xfrm>
              <a:off x="4109" y="3915"/>
              <a:ext cx="63" cy="230"/>
            </a:xfrm>
            <a:custGeom>
              <a:avLst/>
              <a:gdLst>
                <a:gd name="T0" fmla="*/ 358 w 383"/>
                <a:gd name="T1" fmla="*/ 71 h 1378"/>
                <a:gd name="T2" fmla="*/ 379 w 383"/>
                <a:gd name="T3" fmla="*/ 102 h 1378"/>
                <a:gd name="T4" fmla="*/ 358 w 383"/>
                <a:gd name="T5" fmla="*/ 122 h 1378"/>
                <a:gd name="T6" fmla="*/ 326 w 383"/>
                <a:gd name="T7" fmla="*/ 142 h 1378"/>
                <a:gd name="T8" fmla="*/ 309 w 383"/>
                <a:gd name="T9" fmla="*/ 149 h 1378"/>
                <a:gd name="T10" fmla="*/ 292 w 383"/>
                <a:gd name="T11" fmla="*/ 165 h 1378"/>
                <a:gd name="T12" fmla="*/ 271 w 383"/>
                <a:gd name="T13" fmla="*/ 182 h 1378"/>
                <a:gd name="T14" fmla="*/ 243 w 383"/>
                <a:gd name="T15" fmla="*/ 213 h 1378"/>
                <a:gd name="T16" fmla="*/ 221 w 383"/>
                <a:gd name="T17" fmla="*/ 248 h 1378"/>
                <a:gd name="T18" fmla="*/ 208 w 383"/>
                <a:gd name="T19" fmla="*/ 300 h 1378"/>
                <a:gd name="T20" fmla="*/ 196 w 383"/>
                <a:gd name="T21" fmla="*/ 346 h 1378"/>
                <a:gd name="T22" fmla="*/ 190 w 383"/>
                <a:gd name="T23" fmla="*/ 381 h 1378"/>
                <a:gd name="T24" fmla="*/ 183 w 383"/>
                <a:gd name="T25" fmla="*/ 432 h 1378"/>
                <a:gd name="T26" fmla="*/ 178 w 383"/>
                <a:gd name="T27" fmla="*/ 536 h 1378"/>
                <a:gd name="T28" fmla="*/ 174 w 383"/>
                <a:gd name="T29" fmla="*/ 633 h 1378"/>
                <a:gd name="T30" fmla="*/ 172 w 383"/>
                <a:gd name="T31" fmla="*/ 721 h 1378"/>
                <a:gd name="T32" fmla="*/ 168 w 383"/>
                <a:gd name="T33" fmla="*/ 809 h 1378"/>
                <a:gd name="T34" fmla="*/ 166 w 383"/>
                <a:gd name="T35" fmla="*/ 832 h 1378"/>
                <a:gd name="T36" fmla="*/ 168 w 383"/>
                <a:gd name="T37" fmla="*/ 853 h 1378"/>
                <a:gd name="T38" fmla="*/ 165 w 383"/>
                <a:gd name="T39" fmla="*/ 986 h 1378"/>
                <a:gd name="T40" fmla="*/ 161 w 383"/>
                <a:gd name="T41" fmla="*/ 1118 h 1378"/>
                <a:gd name="T42" fmla="*/ 161 w 383"/>
                <a:gd name="T43" fmla="*/ 1191 h 1378"/>
                <a:gd name="T44" fmla="*/ 168 w 383"/>
                <a:gd name="T45" fmla="*/ 1264 h 1378"/>
                <a:gd name="T46" fmla="*/ 168 w 383"/>
                <a:gd name="T47" fmla="*/ 1275 h 1378"/>
                <a:gd name="T48" fmla="*/ 169 w 383"/>
                <a:gd name="T49" fmla="*/ 1286 h 1378"/>
                <a:gd name="T50" fmla="*/ 176 w 383"/>
                <a:gd name="T51" fmla="*/ 1317 h 1378"/>
                <a:gd name="T52" fmla="*/ 182 w 383"/>
                <a:gd name="T53" fmla="*/ 1354 h 1378"/>
                <a:gd name="T54" fmla="*/ 176 w 383"/>
                <a:gd name="T55" fmla="*/ 1368 h 1378"/>
                <a:gd name="T56" fmla="*/ 150 w 383"/>
                <a:gd name="T57" fmla="*/ 1348 h 1378"/>
                <a:gd name="T58" fmla="*/ 138 w 383"/>
                <a:gd name="T59" fmla="*/ 1332 h 1378"/>
                <a:gd name="T60" fmla="*/ 135 w 383"/>
                <a:gd name="T61" fmla="*/ 1319 h 1378"/>
                <a:gd name="T62" fmla="*/ 133 w 383"/>
                <a:gd name="T63" fmla="*/ 1289 h 1378"/>
                <a:gd name="T64" fmla="*/ 129 w 383"/>
                <a:gd name="T65" fmla="*/ 1243 h 1378"/>
                <a:gd name="T66" fmla="*/ 111 w 383"/>
                <a:gd name="T67" fmla="*/ 1214 h 1378"/>
                <a:gd name="T68" fmla="*/ 86 w 383"/>
                <a:gd name="T69" fmla="*/ 1202 h 1378"/>
                <a:gd name="T70" fmla="*/ 60 w 383"/>
                <a:gd name="T71" fmla="*/ 1215 h 1378"/>
                <a:gd name="T72" fmla="*/ 43 w 383"/>
                <a:gd name="T73" fmla="*/ 1247 h 1378"/>
                <a:gd name="T74" fmla="*/ 33 w 383"/>
                <a:gd name="T75" fmla="*/ 1255 h 1378"/>
                <a:gd name="T76" fmla="*/ 12 w 383"/>
                <a:gd name="T77" fmla="*/ 1240 h 1378"/>
                <a:gd name="T78" fmla="*/ 2 w 383"/>
                <a:gd name="T79" fmla="*/ 1154 h 1378"/>
                <a:gd name="T80" fmla="*/ 2 w 383"/>
                <a:gd name="T81" fmla="*/ 931 h 1378"/>
                <a:gd name="T82" fmla="*/ 11 w 383"/>
                <a:gd name="T83" fmla="*/ 629 h 1378"/>
                <a:gd name="T84" fmla="*/ 16 w 383"/>
                <a:gd name="T85" fmla="*/ 536 h 1378"/>
                <a:gd name="T86" fmla="*/ 20 w 383"/>
                <a:gd name="T87" fmla="*/ 442 h 1378"/>
                <a:gd name="T88" fmla="*/ 28 w 383"/>
                <a:gd name="T89" fmla="*/ 359 h 1378"/>
                <a:gd name="T90" fmla="*/ 43 w 383"/>
                <a:gd name="T91" fmla="*/ 284 h 1378"/>
                <a:gd name="T92" fmla="*/ 52 w 383"/>
                <a:gd name="T93" fmla="*/ 252 h 1378"/>
                <a:gd name="T94" fmla="*/ 55 w 383"/>
                <a:gd name="T95" fmla="*/ 232 h 1378"/>
                <a:gd name="T96" fmla="*/ 64 w 383"/>
                <a:gd name="T97" fmla="*/ 185 h 1378"/>
                <a:gd name="T98" fmla="*/ 86 w 383"/>
                <a:gd name="T99" fmla="*/ 135 h 1378"/>
                <a:gd name="T100" fmla="*/ 121 w 383"/>
                <a:gd name="T101" fmla="*/ 93 h 1378"/>
                <a:gd name="T102" fmla="*/ 162 w 383"/>
                <a:gd name="T103" fmla="*/ 60 h 1378"/>
                <a:gd name="T104" fmla="*/ 211 w 383"/>
                <a:gd name="T105" fmla="*/ 28 h 1378"/>
                <a:gd name="T106" fmla="*/ 256 w 383"/>
                <a:gd name="T107" fmla="*/ 5 h 1378"/>
                <a:gd name="T108" fmla="*/ 282 w 383"/>
                <a:gd name="T109" fmla="*/ 0 h 1378"/>
                <a:gd name="T110" fmla="*/ 298 w 383"/>
                <a:gd name="T111" fmla="*/ 5 h 1378"/>
                <a:gd name="T112" fmla="*/ 313 w 383"/>
                <a:gd name="T113" fmla="*/ 18 h 1378"/>
                <a:gd name="T114" fmla="*/ 328 w 383"/>
                <a:gd name="T115" fmla="*/ 36 h 1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3" h="1378">
                  <a:moveTo>
                    <a:pt x="342" y="47"/>
                  </a:moveTo>
                  <a:lnTo>
                    <a:pt x="348" y="55"/>
                  </a:lnTo>
                  <a:lnTo>
                    <a:pt x="354" y="62"/>
                  </a:lnTo>
                  <a:lnTo>
                    <a:pt x="358" y="71"/>
                  </a:lnTo>
                  <a:lnTo>
                    <a:pt x="363" y="78"/>
                  </a:lnTo>
                  <a:lnTo>
                    <a:pt x="369" y="86"/>
                  </a:lnTo>
                  <a:lnTo>
                    <a:pt x="373" y="93"/>
                  </a:lnTo>
                  <a:lnTo>
                    <a:pt x="379" y="102"/>
                  </a:lnTo>
                  <a:lnTo>
                    <a:pt x="383" y="110"/>
                  </a:lnTo>
                  <a:lnTo>
                    <a:pt x="375" y="114"/>
                  </a:lnTo>
                  <a:lnTo>
                    <a:pt x="366" y="117"/>
                  </a:lnTo>
                  <a:lnTo>
                    <a:pt x="358" y="122"/>
                  </a:lnTo>
                  <a:lnTo>
                    <a:pt x="349" y="125"/>
                  </a:lnTo>
                  <a:lnTo>
                    <a:pt x="341" y="131"/>
                  </a:lnTo>
                  <a:lnTo>
                    <a:pt x="334" y="136"/>
                  </a:lnTo>
                  <a:lnTo>
                    <a:pt x="326" y="142"/>
                  </a:lnTo>
                  <a:lnTo>
                    <a:pt x="318" y="148"/>
                  </a:lnTo>
                  <a:lnTo>
                    <a:pt x="315" y="148"/>
                  </a:lnTo>
                  <a:lnTo>
                    <a:pt x="312" y="148"/>
                  </a:lnTo>
                  <a:lnTo>
                    <a:pt x="309" y="149"/>
                  </a:lnTo>
                  <a:lnTo>
                    <a:pt x="306" y="151"/>
                  </a:lnTo>
                  <a:lnTo>
                    <a:pt x="302" y="155"/>
                  </a:lnTo>
                  <a:lnTo>
                    <a:pt x="297" y="160"/>
                  </a:lnTo>
                  <a:lnTo>
                    <a:pt x="292" y="165"/>
                  </a:lnTo>
                  <a:lnTo>
                    <a:pt x="287" y="170"/>
                  </a:lnTo>
                  <a:lnTo>
                    <a:pt x="283" y="173"/>
                  </a:lnTo>
                  <a:lnTo>
                    <a:pt x="277" y="174"/>
                  </a:lnTo>
                  <a:lnTo>
                    <a:pt x="271" y="182"/>
                  </a:lnTo>
                  <a:lnTo>
                    <a:pt x="263" y="189"/>
                  </a:lnTo>
                  <a:lnTo>
                    <a:pt x="256" y="196"/>
                  </a:lnTo>
                  <a:lnTo>
                    <a:pt x="250" y="204"/>
                  </a:lnTo>
                  <a:lnTo>
                    <a:pt x="243" y="213"/>
                  </a:lnTo>
                  <a:lnTo>
                    <a:pt x="236" y="220"/>
                  </a:lnTo>
                  <a:lnTo>
                    <a:pt x="231" y="228"/>
                  </a:lnTo>
                  <a:lnTo>
                    <a:pt x="224" y="235"/>
                  </a:lnTo>
                  <a:lnTo>
                    <a:pt x="221" y="248"/>
                  </a:lnTo>
                  <a:lnTo>
                    <a:pt x="218" y="262"/>
                  </a:lnTo>
                  <a:lnTo>
                    <a:pt x="214" y="275"/>
                  </a:lnTo>
                  <a:lnTo>
                    <a:pt x="211" y="288"/>
                  </a:lnTo>
                  <a:lnTo>
                    <a:pt x="208" y="300"/>
                  </a:lnTo>
                  <a:lnTo>
                    <a:pt x="204" y="313"/>
                  </a:lnTo>
                  <a:lnTo>
                    <a:pt x="201" y="326"/>
                  </a:lnTo>
                  <a:lnTo>
                    <a:pt x="199" y="339"/>
                  </a:lnTo>
                  <a:lnTo>
                    <a:pt x="196" y="346"/>
                  </a:lnTo>
                  <a:lnTo>
                    <a:pt x="195" y="355"/>
                  </a:lnTo>
                  <a:lnTo>
                    <a:pt x="192" y="364"/>
                  </a:lnTo>
                  <a:lnTo>
                    <a:pt x="191" y="372"/>
                  </a:lnTo>
                  <a:lnTo>
                    <a:pt x="190" y="381"/>
                  </a:lnTo>
                  <a:lnTo>
                    <a:pt x="188" y="389"/>
                  </a:lnTo>
                  <a:lnTo>
                    <a:pt x="187" y="398"/>
                  </a:lnTo>
                  <a:lnTo>
                    <a:pt x="185" y="406"/>
                  </a:lnTo>
                  <a:lnTo>
                    <a:pt x="183" y="432"/>
                  </a:lnTo>
                  <a:lnTo>
                    <a:pt x="181" y="458"/>
                  </a:lnTo>
                  <a:lnTo>
                    <a:pt x="180" y="485"/>
                  </a:lnTo>
                  <a:lnTo>
                    <a:pt x="179" y="511"/>
                  </a:lnTo>
                  <a:lnTo>
                    <a:pt x="178" y="536"/>
                  </a:lnTo>
                  <a:lnTo>
                    <a:pt x="177" y="562"/>
                  </a:lnTo>
                  <a:lnTo>
                    <a:pt x="177" y="590"/>
                  </a:lnTo>
                  <a:lnTo>
                    <a:pt x="177" y="617"/>
                  </a:lnTo>
                  <a:lnTo>
                    <a:pt x="174" y="633"/>
                  </a:lnTo>
                  <a:lnTo>
                    <a:pt x="174" y="654"/>
                  </a:lnTo>
                  <a:lnTo>
                    <a:pt x="174" y="677"/>
                  </a:lnTo>
                  <a:lnTo>
                    <a:pt x="174" y="698"/>
                  </a:lnTo>
                  <a:lnTo>
                    <a:pt x="172" y="721"/>
                  </a:lnTo>
                  <a:lnTo>
                    <a:pt x="172" y="742"/>
                  </a:lnTo>
                  <a:lnTo>
                    <a:pt x="171" y="765"/>
                  </a:lnTo>
                  <a:lnTo>
                    <a:pt x="170" y="788"/>
                  </a:lnTo>
                  <a:lnTo>
                    <a:pt x="168" y="809"/>
                  </a:lnTo>
                  <a:lnTo>
                    <a:pt x="167" y="815"/>
                  </a:lnTo>
                  <a:lnTo>
                    <a:pt x="166" y="820"/>
                  </a:lnTo>
                  <a:lnTo>
                    <a:pt x="166" y="826"/>
                  </a:lnTo>
                  <a:lnTo>
                    <a:pt x="166" y="832"/>
                  </a:lnTo>
                  <a:lnTo>
                    <a:pt x="166" y="838"/>
                  </a:lnTo>
                  <a:lnTo>
                    <a:pt x="167" y="844"/>
                  </a:lnTo>
                  <a:lnTo>
                    <a:pt x="168" y="849"/>
                  </a:lnTo>
                  <a:lnTo>
                    <a:pt x="168" y="853"/>
                  </a:lnTo>
                  <a:lnTo>
                    <a:pt x="166" y="888"/>
                  </a:lnTo>
                  <a:lnTo>
                    <a:pt x="165" y="921"/>
                  </a:lnTo>
                  <a:lnTo>
                    <a:pt x="165" y="954"/>
                  </a:lnTo>
                  <a:lnTo>
                    <a:pt x="165" y="986"/>
                  </a:lnTo>
                  <a:lnTo>
                    <a:pt x="165" y="1019"/>
                  </a:lnTo>
                  <a:lnTo>
                    <a:pt x="165" y="1051"/>
                  </a:lnTo>
                  <a:lnTo>
                    <a:pt x="164" y="1085"/>
                  </a:lnTo>
                  <a:lnTo>
                    <a:pt x="161" y="1118"/>
                  </a:lnTo>
                  <a:lnTo>
                    <a:pt x="161" y="1136"/>
                  </a:lnTo>
                  <a:lnTo>
                    <a:pt x="161" y="1154"/>
                  </a:lnTo>
                  <a:lnTo>
                    <a:pt x="161" y="1173"/>
                  </a:lnTo>
                  <a:lnTo>
                    <a:pt x="161" y="1191"/>
                  </a:lnTo>
                  <a:lnTo>
                    <a:pt x="162" y="1209"/>
                  </a:lnTo>
                  <a:lnTo>
                    <a:pt x="164" y="1227"/>
                  </a:lnTo>
                  <a:lnTo>
                    <a:pt x="166" y="1246"/>
                  </a:lnTo>
                  <a:lnTo>
                    <a:pt x="168" y="1264"/>
                  </a:lnTo>
                  <a:lnTo>
                    <a:pt x="165" y="1267"/>
                  </a:lnTo>
                  <a:lnTo>
                    <a:pt x="167" y="1270"/>
                  </a:lnTo>
                  <a:lnTo>
                    <a:pt x="168" y="1272"/>
                  </a:lnTo>
                  <a:lnTo>
                    <a:pt x="168" y="1275"/>
                  </a:lnTo>
                  <a:lnTo>
                    <a:pt x="168" y="1278"/>
                  </a:lnTo>
                  <a:lnTo>
                    <a:pt x="167" y="1280"/>
                  </a:lnTo>
                  <a:lnTo>
                    <a:pt x="167" y="1283"/>
                  </a:lnTo>
                  <a:lnTo>
                    <a:pt x="169" y="1286"/>
                  </a:lnTo>
                  <a:lnTo>
                    <a:pt x="171" y="1289"/>
                  </a:lnTo>
                  <a:lnTo>
                    <a:pt x="172" y="1298"/>
                  </a:lnTo>
                  <a:lnTo>
                    <a:pt x="174" y="1308"/>
                  </a:lnTo>
                  <a:lnTo>
                    <a:pt x="176" y="1317"/>
                  </a:lnTo>
                  <a:lnTo>
                    <a:pt x="178" y="1326"/>
                  </a:lnTo>
                  <a:lnTo>
                    <a:pt x="180" y="1335"/>
                  </a:lnTo>
                  <a:lnTo>
                    <a:pt x="181" y="1345"/>
                  </a:lnTo>
                  <a:lnTo>
                    <a:pt x="182" y="1354"/>
                  </a:lnTo>
                  <a:lnTo>
                    <a:pt x="182" y="1365"/>
                  </a:lnTo>
                  <a:lnTo>
                    <a:pt x="190" y="1378"/>
                  </a:lnTo>
                  <a:lnTo>
                    <a:pt x="182" y="1374"/>
                  </a:lnTo>
                  <a:lnTo>
                    <a:pt x="176" y="1368"/>
                  </a:lnTo>
                  <a:lnTo>
                    <a:pt x="170" y="1363"/>
                  </a:lnTo>
                  <a:lnTo>
                    <a:pt x="164" y="1358"/>
                  </a:lnTo>
                  <a:lnTo>
                    <a:pt x="157" y="1353"/>
                  </a:lnTo>
                  <a:lnTo>
                    <a:pt x="150" y="1348"/>
                  </a:lnTo>
                  <a:lnTo>
                    <a:pt x="144" y="1344"/>
                  </a:lnTo>
                  <a:lnTo>
                    <a:pt x="137" y="1338"/>
                  </a:lnTo>
                  <a:lnTo>
                    <a:pt x="138" y="1334"/>
                  </a:lnTo>
                  <a:lnTo>
                    <a:pt x="138" y="1332"/>
                  </a:lnTo>
                  <a:lnTo>
                    <a:pt x="138" y="1328"/>
                  </a:lnTo>
                  <a:lnTo>
                    <a:pt x="137" y="1325"/>
                  </a:lnTo>
                  <a:lnTo>
                    <a:pt x="136" y="1321"/>
                  </a:lnTo>
                  <a:lnTo>
                    <a:pt x="135" y="1319"/>
                  </a:lnTo>
                  <a:lnTo>
                    <a:pt x="134" y="1315"/>
                  </a:lnTo>
                  <a:lnTo>
                    <a:pt x="133" y="1311"/>
                  </a:lnTo>
                  <a:lnTo>
                    <a:pt x="133" y="1301"/>
                  </a:lnTo>
                  <a:lnTo>
                    <a:pt x="133" y="1289"/>
                  </a:lnTo>
                  <a:lnTo>
                    <a:pt x="134" y="1277"/>
                  </a:lnTo>
                  <a:lnTo>
                    <a:pt x="133" y="1265"/>
                  </a:lnTo>
                  <a:lnTo>
                    <a:pt x="132" y="1254"/>
                  </a:lnTo>
                  <a:lnTo>
                    <a:pt x="129" y="1243"/>
                  </a:lnTo>
                  <a:lnTo>
                    <a:pt x="126" y="1233"/>
                  </a:lnTo>
                  <a:lnTo>
                    <a:pt x="121" y="1223"/>
                  </a:lnTo>
                  <a:lnTo>
                    <a:pt x="116" y="1218"/>
                  </a:lnTo>
                  <a:lnTo>
                    <a:pt x="111" y="1214"/>
                  </a:lnTo>
                  <a:lnTo>
                    <a:pt x="105" y="1210"/>
                  </a:lnTo>
                  <a:lnTo>
                    <a:pt x="100" y="1206"/>
                  </a:lnTo>
                  <a:lnTo>
                    <a:pt x="93" y="1203"/>
                  </a:lnTo>
                  <a:lnTo>
                    <a:pt x="86" y="1202"/>
                  </a:lnTo>
                  <a:lnTo>
                    <a:pt x="80" y="1202"/>
                  </a:lnTo>
                  <a:lnTo>
                    <a:pt x="73" y="1203"/>
                  </a:lnTo>
                  <a:lnTo>
                    <a:pt x="66" y="1208"/>
                  </a:lnTo>
                  <a:lnTo>
                    <a:pt x="60" y="1215"/>
                  </a:lnTo>
                  <a:lnTo>
                    <a:pt x="54" y="1222"/>
                  </a:lnTo>
                  <a:lnTo>
                    <a:pt x="49" y="1229"/>
                  </a:lnTo>
                  <a:lnTo>
                    <a:pt x="45" y="1238"/>
                  </a:lnTo>
                  <a:lnTo>
                    <a:pt x="43" y="1247"/>
                  </a:lnTo>
                  <a:lnTo>
                    <a:pt x="42" y="1257"/>
                  </a:lnTo>
                  <a:lnTo>
                    <a:pt x="43" y="1266"/>
                  </a:lnTo>
                  <a:lnTo>
                    <a:pt x="39" y="1260"/>
                  </a:lnTo>
                  <a:lnTo>
                    <a:pt x="33" y="1255"/>
                  </a:lnTo>
                  <a:lnTo>
                    <a:pt x="28" y="1252"/>
                  </a:lnTo>
                  <a:lnTo>
                    <a:pt x="22" y="1248"/>
                  </a:lnTo>
                  <a:lnTo>
                    <a:pt x="17" y="1245"/>
                  </a:lnTo>
                  <a:lnTo>
                    <a:pt x="12" y="1240"/>
                  </a:lnTo>
                  <a:lnTo>
                    <a:pt x="8" y="1235"/>
                  </a:lnTo>
                  <a:lnTo>
                    <a:pt x="6" y="1228"/>
                  </a:lnTo>
                  <a:lnTo>
                    <a:pt x="3" y="1191"/>
                  </a:lnTo>
                  <a:lnTo>
                    <a:pt x="2" y="1154"/>
                  </a:lnTo>
                  <a:lnTo>
                    <a:pt x="1" y="1117"/>
                  </a:lnTo>
                  <a:lnTo>
                    <a:pt x="0" y="1080"/>
                  </a:lnTo>
                  <a:lnTo>
                    <a:pt x="1" y="1006"/>
                  </a:lnTo>
                  <a:lnTo>
                    <a:pt x="2" y="931"/>
                  </a:lnTo>
                  <a:lnTo>
                    <a:pt x="5" y="856"/>
                  </a:lnTo>
                  <a:lnTo>
                    <a:pt x="8" y="781"/>
                  </a:lnTo>
                  <a:lnTo>
                    <a:pt x="10" y="704"/>
                  </a:lnTo>
                  <a:lnTo>
                    <a:pt x="11" y="629"/>
                  </a:lnTo>
                  <a:lnTo>
                    <a:pt x="15" y="610"/>
                  </a:lnTo>
                  <a:lnTo>
                    <a:pt x="15" y="584"/>
                  </a:lnTo>
                  <a:lnTo>
                    <a:pt x="15" y="560"/>
                  </a:lnTo>
                  <a:lnTo>
                    <a:pt x="16" y="536"/>
                  </a:lnTo>
                  <a:lnTo>
                    <a:pt x="17" y="513"/>
                  </a:lnTo>
                  <a:lnTo>
                    <a:pt x="18" y="489"/>
                  </a:lnTo>
                  <a:lnTo>
                    <a:pt x="19" y="466"/>
                  </a:lnTo>
                  <a:lnTo>
                    <a:pt x="20" y="442"/>
                  </a:lnTo>
                  <a:lnTo>
                    <a:pt x="20" y="418"/>
                  </a:lnTo>
                  <a:lnTo>
                    <a:pt x="22" y="398"/>
                  </a:lnTo>
                  <a:lnTo>
                    <a:pt x="24" y="378"/>
                  </a:lnTo>
                  <a:lnTo>
                    <a:pt x="28" y="359"/>
                  </a:lnTo>
                  <a:lnTo>
                    <a:pt x="32" y="340"/>
                  </a:lnTo>
                  <a:lnTo>
                    <a:pt x="37" y="321"/>
                  </a:lnTo>
                  <a:lnTo>
                    <a:pt x="40" y="303"/>
                  </a:lnTo>
                  <a:lnTo>
                    <a:pt x="43" y="284"/>
                  </a:lnTo>
                  <a:lnTo>
                    <a:pt x="47" y="265"/>
                  </a:lnTo>
                  <a:lnTo>
                    <a:pt x="49" y="260"/>
                  </a:lnTo>
                  <a:lnTo>
                    <a:pt x="51" y="257"/>
                  </a:lnTo>
                  <a:lnTo>
                    <a:pt x="52" y="252"/>
                  </a:lnTo>
                  <a:lnTo>
                    <a:pt x="52" y="246"/>
                  </a:lnTo>
                  <a:lnTo>
                    <a:pt x="53" y="241"/>
                  </a:lnTo>
                  <a:lnTo>
                    <a:pt x="54" y="236"/>
                  </a:lnTo>
                  <a:lnTo>
                    <a:pt x="55" y="232"/>
                  </a:lnTo>
                  <a:lnTo>
                    <a:pt x="59" y="228"/>
                  </a:lnTo>
                  <a:lnTo>
                    <a:pt x="60" y="214"/>
                  </a:lnTo>
                  <a:lnTo>
                    <a:pt x="61" y="199"/>
                  </a:lnTo>
                  <a:lnTo>
                    <a:pt x="64" y="185"/>
                  </a:lnTo>
                  <a:lnTo>
                    <a:pt x="69" y="172"/>
                  </a:lnTo>
                  <a:lnTo>
                    <a:pt x="73" y="159"/>
                  </a:lnTo>
                  <a:lnTo>
                    <a:pt x="80" y="147"/>
                  </a:lnTo>
                  <a:lnTo>
                    <a:pt x="86" y="135"/>
                  </a:lnTo>
                  <a:lnTo>
                    <a:pt x="94" y="124"/>
                  </a:lnTo>
                  <a:lnTo>
                    <a:pt x="102" y="114"/>
                  </a:lnTo>
                  <a:lnTo>
                    <a:pt x="111" y="103"/>
                  </a:lnTo>
                  <a:lnTo>
                    <a:pt x="121" y="93"/>
                  </a:lnTo>
                  <a:lnTo>
                    <a:pt x="130" y="84"/>
                  </a:lnTo>
                  <a:lnTo>
                    <a:pt x="140" y="75"/>
                  </a:lnTo>
                  <a:lnTo>
                    <a:pt x="151" y="67"/>
                  </a:lnTo>
                  <a:lnTo>
                    <a:pt x="162" y="60"/>
                  </a:lnTo>
                  <a:lnTo>
                    <a:pt x="174" y="53"/>
                  </a:lnTo>
                  <a:lnTo>
                    <a:pt x="186" y="44"/>
                  </a:lnTo>
                  <a:lnTo>
                    <a:pt x="198" y="36"/>
                  </a:lnTo>
                  <a:lnTo>
                    <a:pt x="211" y="28"/>
                  </a:lnTo>
                  <a:lnTo>
                    <a:pt x="223" y="19"/>
                  </a:lnTo>
                  <a:lnTo>
                    <a:pt x="236" y="13"/>
                  </a:lnTo>
                  <a:lnTo>
                    <a:pt x="250" y="7"/>
                  </a:lnTo>
                  <a:lnTo>
                    <a:pt x="256" y="5"/>
                  </a:lnTo>
                  <a:lnTo>
                    <a:pt x="263" y="4"/>
                  </a:lnTo>
                  <a:lnTo>
                    <a:pt x="271" y="3"/>
                  </a:lnTo>
                  <a:lnTo>
                    <a:pt x="277" y="3"/>
                  </a:lnTo>
                  <a:lnTo>
                    <a:pt x="282" y="0"/>
                  </a:lnTo>
                  <a:lnTo>
                    <a:pt x="286" y="0"/>
                  </a:lnTo>
                  <a:lnTo>
                    <a:pt x="291" y="0"/>
                  </a:lnTo>
                  <a:lnTo>
                    <a:pt x="294" y="3"/>
                  </a:lnTo>
                  <a:lnTo>
                    <a:pt x="298" y="5"/>
                  </a:lnTo>
                  <a:lnTo>
                    <a:pt x="302" y="7"/>
                  </a:lnTo>
                  <a:lnTo>
                    <a:pt x="306" y="10"/>
                  </a:lnTo>
                  <a:lnTo>
                    <a:pt x="309" y="12"/>
                  </a:lnTo>
                  <a:lnTo>
                    <a:pt x="313" y="18"/>
                  </a:lnTo>
                  <a:lnTo>
                    <a:pt x="316" y="23"/>
                  </a:lnTo>
                  <a:lnTo>
                    <a:pt x="319" y="28"/>
                  </a:lnTo>
                  <a:lnTo>
                    <a:pt x="324" y="32"/>
                  </a:lnTo>
                  <a:lnTo>
                    <a:pt x="328" y="36"/>
                  </a:lnTo>
                  <a:lnTo>
                    <a:pt x="334" y="40"/>
                  </a:lnTo>
                  <a:lnTo>
                    <a:pt x="338" y="43"/>
                  </a:lnTo>
                  <a:lnTo>
                    <a:pt x="342" y="47"/>
                  </a:lnTo>
                  <a:close/>
                </a:path>
              </a:pathLst>
            </a:custGeom>
            <a:solidFill>
              <a:srgbClr val="99CC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2" name="Freeform 124">
              <a:extLst>
                <a:ext uri="{FF2B5EF4-FFF2-40B4-BE49-F238E27FC236}">
                  <a16:creationId xmlns:a16="http://schemas.microsoft.com/office/drawing/2014/main" id="{CC489262-1384-7DAA-CD6C-E2B68024C395}"/>
                </a:ext>
              </a:extLst>
            </p:cNvPr>
            <p:cNvSpPr>
              <a:spLocks/>
            </p:cNvSpPr>
            <p:nvPr/>
          </p:nvSpPr>
          <p:spPr bwMode="auto">
            <a:xfrm>
              <a:off x="4137" y="3937"/>
              <a:ext cx="48" cy="214"/>
            </a:xfrm>
            <a:custGeom>
              <a:avLst/>
              <a:gdLst>
                <a:gd name="T0" fmla="*/ 225 w 286"/>
                <a:gd name="T1" fmla="*/ 50 h 1286"/>
                <a:gd name="T2" fmla="*/ 228 w 286"/>
                <a:gd name="T3" fmla="*/ 105 h 1286"/>
                <a:gd name="T4" fmla="*/ 235 w 286"/>
                <a:gd name="T5" fmla="*/ 161 h 1286"/>
                <a:gd name="T6" fmla="*/ 233 w 286"/>
                <a:gd name="T7" fmla="*/ 186 h 1286"/>
                <a:gd name="T8" fmla="*/ 237 w 286"/>
                <a:gd name="T9" fmla="*/ 211 h 1286"/>
                <a:gd name="T10" fmla="*/ 238 w 286"/>
                <a:gd name="T11" fmla="*/ 252 h 1286"/>
                <a:gd name="T12" fmla="*/ 238 w 286"/>
                <a:gd name="T13" fmla="*/ 322 h 1286"/>
                <a:gd name="T14" fmla="*/ 237 w 286"/>
                <a:gd name="T15" fmla="*/ 392 h 1286"/>
                <a:gd name="T16" fmla="*/ 231 w 286"/>
                <a:gd name="T17" fmla="*/ 439 h 1286"/>
                <a:gd name="T18" fmla="*/ 231 w 286"/>
                <a:gd name="T19" fmla="*/ 475 h 1286"/>
                <a:gd name="T20" fmla="*/ 235 w 286"/>
                <a:gd name="T21" fmla="*/ 512 h 1286"/>
                <a:gd name="T22" fmla="*/ 237 w 286"/>
                <a:gd name="T23" fmla="*/ 545 h 1286"/>
                <a:gd name="T24" fmla="*/ 246 w 286"/>
                <a:gd name="T25" fmla="*/ 576 h 1286"/>
                <a:gd name="T26" fmla="*/ 257 w 286"/>
                <a:gd name="T27" fmla="*/ 587 h 1286"/>
                <a:gd name="T28" fmla="*/ 267 w 286"/>
                <a:gd name="T29" fmla="*/ 593 h 1286"/>
                <a:gd name="T30" fmla="*/ 276 w 286"/>
                <a:gd name="T31" fmla="*/ 598 h 1286"/>
                <a:gd name="T32" fmla="*/ 286 w 286"/>
                <a:gd name="T33" fmla="*/ 596 h 1286"/>
                <a:gd name="T34" fmla="*/ 283 w 286"/>
                <a:gd name="T35" fmla="*/ 697 h 1286"/>
                <a:gd name="T36" fmla="*/ 283 w 286"/>
                <a:gd name="T37" fmla="*/ 796 h 1286"/>
                <a:gd name="T38" fmla="*/ 281 w 286"/>
                <a:gd name="T39" fmla="*/ 874 h 1286"/>
                <a:gd name="T40" fmla="*/ 280 w 286"/>
                <a:gd name="T41" fmla="*/ 911 h 1286"/>
                <a:gd name="T42" fmla="*/ 281 w 286"/>
                <a:gd name="T43" fmla="*/ 948 h 1286"/>
                <a:gd name="T44" fmla="*/ 282 w 286"/>
                <a:gd name="T45" fmla="*/ 1014 h 1286"/>
                <a:gd name="T46" fmla="*/ 282 w 286"/>
                <a:gd name="T47" fmla="*/ 1098 h 1286"/>
                <a:gd name="T48" fmla="*/ 286 w 286"/>
                <a:gd name="T49" fmla="*/ 1180 h 1286"/>
                <a:gd name="T50" fmla="*/ 283 w 286"/>
                <a:gd name="T51" fmla="*/ 1200 h 1286"/>
                <a:gd name="T52" fmla="*/ 283 w 286"/>
                <a:gd name="T53" fmla="*/ 1220 h 1286"/>
                <a:gd name="T54" fmla="*/ 281 w 286"/>
                <a:gd name="T55" fmla="*/ 1235 h 1286"/>
                <a:gd name="T56" fmla="*/ 279 w 286"/>
                <a:gd name="T57" fmla="*/ 1236 h 1286"/>
                <a:gd name="T58" fmla="*/ 277 w 286"/>
                <a:gd name="T59" fmla="*/ 1238 h 1286"/>
                <a:gd name="T60" fmla="*/ 276 w 286"/>
                <a:gd name="T61" fmla="*/ 1247 h 1286"/>
                <a:gd name="T62" fmla="*/ 267 w 286"/>
                <a:gd name="T63" fmla="*/ 1255 h 1286"/>
                <a:gd name="T64" fmla="*/ 256 w 286"/>
                <a:gd name="T65" fmla="*/ 1260 h 1286"/>
                <a:gd name="T66" fmla="*/ 178 w 286"/>
                <a:gd name="T67" fmla="*/ 1278 h 1286"/>
                <a:gd name="T68" fmla="*/ 125 w 286"/>
                <a:gd name="T69" fmla="*/ 1286 h 1286"/>
                <a:gd name="T70" fmla="*/ 87 w 286"/>
                <a:gd name="T71" fmla="*/ 1285 h 1286"/>
                <a:gd name="T72" fmla="*/ 49 w 286"/>
                <a:gd name="T73" fmla="*/ 1273 h 1286"/>
                <a:gd name="T74" fmla="*/ 35 w 286"/>
                <a:gd name="T75" fmla="*/ 1259 h 1286"/>
                <a:gd name="T76" fmla="*/ 23 w 286"/>
                <a:gd name="T77" fmla="*/ 1230 h 1286"/>
                <a:gd name="T78" fmla="*/ 16 w 286"/>
                <a:gd name="T79" fmla="*/ 1192 h 1286"/>
                <a:gd name="T80" fmla="*/ 5 w 286"/>
                <a:gd name="T81" fmla="*/ 1129 h 1286"/>
                <a:gd name="T82" fmla="*/ 0 w 286"/>
                <a:gd name="T83" fmla="*/ 1030 h 1286"/>
                <a:gd name="T84" fmla="*/ 2 w 286"/>
                <a:gd name="T85" fmla="*/ 884 h 1286"/>
                <a:gd name="T86" fmla="*/ 2 w 286"/>
                <a:gd name="T87" fmla="*/ 760 h 1286"/>
                <a:gd name="T88" fmla="*/ 7 w 286"/>
                <a:gd name="T89" fmla="*/ 694 h 1286"/>
                <a:gd name="T90" fmla="*/ 9 w 286"/>
                <a:gd name="T91" fmla="*/ 626 h 1286"/>
                <a:gd name="T92" fmla="*/ 14 w 286"/>
                <a:gd name="T93" fmla="*/ 549 h 1286"/>
                <a:gd name="T94" fmla="*/ 15 w 286"/>
                <a:gd name="T95" fmla="*/ 440 h 1286"/>
                <a:gd name="T96" fmla="*/ 18 w 286"/>
                <a:gd name="T97" fmla="*/ 330 h 1286"/>
                <a:gd name="T98" fmla="*/ 27 w 286"/>
                <a:gd name="T99" fmla="*/ 252 h 1286"/>
                <a:gd name="T100" fmla="*/ 47 w 286"/>
                <a:gd name="T101" fmla="*/ 176 h 1286"/>
                <a:gd name="T102" fmla="*/ 51 w 286"/>
                <a:gd name="T103" fmla="*/ 155 h 1286"/>
                <a:gd name="T104" fmla="*/ 59 w 286"/>
                <a:gd name="T105" fmla="*/ 136 h 1286"/>
                <a:gd name="T106" fmla="*/ 69 w 286"/>
                <a:gd name="T107" fmla="*/ 111 h 1286"/>
                <a:gd name="T108" fmla="*/ 93 w 286"/>
                <a:gd name="T109" fmla="*/ 81 h 1286"/>
                <a:gd name="T110" fmla="*/ 153 w 286"/>
                <a:gd name="T111" fmla="*/ 34 h 1286"/>
                <a:gd name="T112" fmla="*/ 218 w 286"/>
                <a:gd name="T113" fmla="*/ 0 h 1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86" h="1286">
                  <a:moveTo>
                    <a:pt x="224" y="13"/>
                  </a:moveTo>
                  <a:lnTo>
                    <a:pt x="224" y="31"/>
                  </a:lnTo>
                  <a:lnTo>
                    <a:pt x="225" y="50"/>
                  </a:lnTo>
                  <a:lnTo>
                    <a:pt x="226" y="69"/>
                  </a:lnTo>
                  <a:lnTo>
                    <a:pt x="227" y="87"/>
                  </a:lnTo>
                  <a:lnTo>
                    <a:pt x="228" y="105"/>
                  </a:lnTo>
                  <a:lnTo>
                    <a:pt x="230" y="124"/>
                  </a:lnTo>
                  <a:lnTo>
                    <a:pt x="233" y="142"/>
                  </a:lnTo>
                  <a:lnTo>
                    <a:pt x="235" y="161"/>
                  </a:lnTo>
                  <a:lnTo>
                    <a:pt x="233" y="169"/>
                  </a:lnTo>
                  <a:lnTo>
                    <a:pt x="233" y="178"/>
                  </a:lnTo>
                  <a:lnTo>
                    <a:pt x="233" y="186"/>
                  </a:lnTo>
                  <a:lnTo>
                    <a:pt x="234" y="193"/>
                  </a:lnTo>
                  <a:lnTo>
                    <a:pt x="236" y="203"/>
                  </a:lnTo>
                  <a:lnTo>
                    <a:pt x="237" y="211"/>
                  </a:lnTo>
                  <a:lnTo>
                    <a:pt x="238" y="219"/>
                  </a:lnTo>
                  <a:lnTo>
                    <a:pt x="238" y="228"/>
                  </a:lnTo>
                  <a:lnTo>
                    <a:pt x="238" y="252"/>
                  </a:lnTo>
                  <a:lnTo>
                    <a:pt x="238" y="275"/>
                  </a:lnTo>
                  <a:lnTo>
                    <a:pt x="238" y="299"/>
                  </a:lnTo>
                  <a:lnTo>
                    <a:pt x="238" y="322"/>
                  </a:lnTo>
                  <a:lnTo>
                    <a:pt x="238" y="346"/>
                  </a:lnTo>
                  <a:lnTo>
                    <a:pt x="237" y="369"/>
                  </a:lnTo>
                  <a:lnTo>
                    <a:pt x="237" y="392"/>
                  </a:lnTo>
                  <a:lnTo>
                    <a:pt x="236" y="415"/>
                  </a:lnTo>
                  <a:lnTo>
                    <a:pt x="234" y="427"/>
                  </a:lnTo>
                  <a:lnTo>
                    <a:pt x="231" y="439"/>
                  </a:lnTo>
                  <a:lnTo>
                    <a:pt x="230" y="451"/>
                  </a:lnTo>
                  <a:lnTo>
                    <a:pt x="230" y="463"/>
                  </a:lnTo>
                  <a:lnTo>
                    <a:pt x="231" y="475"/>
                  </a:lnTo>
                  <a:lnTo>
                    <a:pt x="233" y="487"/>
                  </a:lnTo>
                  <a:lnTo>
                    <a:pt x="234" y="500"/>
                  </a:lnTo>
                  <a:lnTo>
                    <a:pt x="235" y="512"/>
                  </a:lnTo>
                  <a:lnTo>
                    <a:pt x="235" y="524"/>
                  </a:lnTo>
                  <a:lnTo>
                    <a:pt x="236" y="534"/>
                  </a:lnTo>
                  <a:lnTo>
                    <a:pt x="237" y="545"/>
                  </a:lnTo>
                  <a:lnTo>
                    <a:pt x="239" y="556"/>
                  </a:lnTo>
                  <a:lnTo>
                    <a:pt x="241" y="567"/>
                  </a:lnTo>
                  <a:lnTo>
                    <a:pt x="246" y="576"/>
                  </a:lnTo>
                  <a:lnTo>
                    <a:pt x="249" y="580"/>
                  </a:lnTo>
                  <a:lnTo>
                    <a:pt x="252" y="583"/>
                  </a:lnTo>
                  <a:lnTo>
                    <a:pt x="257" y="587"/>
                  </a:lnTo>
                  <a:lnTo>
                    <a:pt x="261" y="590"/>
                  </a:lnTo>
                  <a:lnTo>
                    <a:pt x="263" y="590"/>
                  </a:lnTo>
                  <a:lnTo>
                    <a:pt x="267" y="593"/>
                  </a:lnTo>
                  <a:lnTo>
                    <a:pt x="270" y="594"/>
                  </a:lnTo>
                  <a:lnTo>
                    <a:pt x="272" y="596"/>
                  </a:lnTo>
                  <a:lnTo>
                    <a:pt x="276" y="598"/>
                  </a:lnTo>
                  <a:lnTo>
                    <a:pt x="279" y="599"/>
                  </a:lnTo>
                  <a:lnTo>
                    <a:pt x="282" y="598"/>
                  </a:lnTo>
                  <a:lnTo>
                    <a:pt x="286" y="596"/>
                  </a:lnTo>
                  <a:lnTo>
                    <a:pt x="284" y="630"/>
                  </a:lnTo>
                  <a:lnTo>
                    <a:pt x="283" y="663"/>
                  </a:lnTo>
                  <a:lnTo>
                    <a:pt x="283" y="697"/>
                  </a:lnTo>
                  <a:lnTo>
                    <a:pt x="283" y="730"/>
                  </a:lnTo>
                  <a:lnTo>
                    <a:pt x="283" y="762"/>
                  </a:lnTo>
                  <a:lnTo>
                    <a:pt x="283" y="796"/>
                  </a:lnTo>
                  <a:lnTo>
                    <a:pt x="283" y="829"/>
                  </a:lnTo>
                  <a:lnTo>
                    <a:pt x="282" y="864"/>
                  </a:lnTo>
                  <a:lnTo>
                    <a:pt x="281" y="874"/>
                  </a:lnTo>
                  <a:lnTo>
                    <a:pt x="280" y="886"/>
                  </a:lnTo>
                  <a:lnTo>
                    <a:pt x="280" y="898"/>
                  </a:lnTo>
                  <a:lnTo>
                    <a:pt x="280" y="911"/>
                  </a:lnTo>
                  <a:lnTo>
                    <a:pt x="280" y="925"/>
                  </a:lnTo>
                  <a:lnTo>
                    <a:pt x="280" y="937"/>
                  </a:lnTo>
                  <a:lnTo>
                    <a:pt x="281" y="948"/>
                  </a:lnTo>
                  <a:lnTo>
                    <a:pt x="282" y="960"/>
                  </a:lnTo>
                  <a:lnTo>
                    <a:pt x="282" y="987"/>
                  </a:lnTo>
                  <a:lnTo>
                    <a:pt x="282" y="1014"/>
                  </a:lnTo>
                  <a:lnTo>
                    <a:pt x="282" y="1042"/>
                  </a:lnTo>
                  <a:lnTo>
                    <a:pt x="282" y="1070"/>
                  </a:lnTo>
                  <a:lnTo>
                    <a:pt x="282" y="1098"/>
                  </a:lnTo>
                  <a:lnTo>
                    <a:pt x="282" y="1125"/>
                  </a:lnTo>
                  <a:lnTo>
                    <a:pt x="283" y="1152"/>
                  </a:lnTo>
                  <a:lnTo>
                    <a:pt x="286" y="1180"/>
                  </a:lnTo>
                  <a:lnTo>
                    <a:pt x="284" y="1187"/>
                  </a:lnTo>
                  <a:lnTo>
                    <a:pt x="283" y="1194"/>
                  </a:lnTo>
                  <a:lnTo>
                    <a:pt x="283" y="1200"/>
                  </a:lnTo>
                  <a:lnTo>
                    <a:pt x="283" y="1207"/>
                  </a:lnTo>
                  <a:lnTo>
                    <a:pt x="283" y="1213"/>
                  </a:lnTo>
                  <a:lnTo>
                    <a:pt x="283" y="1220"/>
                  </a:lnTo>
                  <a:lnTo>
                    <a:pt x="283" y="1228"/>
                  </a:lnTo>
                  <a:lnTo>
                    <a:pt x="282" y="1235"/>
                  </a:lnTo>
                  <a:lnTo>
                    <a:pt x="281" y="1235"/>
                  </a:lnTo>
                  <a:lnTo>
                    <a:pt x="280" y="1235"/>
                  </a:lnTo>
                  <a:lnTo>
                    <a:pt x="280" y="1235"/>
                  </a:lnTo>
                  <a:lnTo>
                    <a:pt x="279" y="1236"/>
                  </a:lnTo>
                  <a:lnTo>
                    <a:pt x="279" y="1236"/>
                  </a:lnTo>
                  <a:lnTo>
                    <a:pt x="278" y="1237"/>
                  </a:lnTo>
                  <a:lnTo>
                    <a:pt x="277" y="1238"/>
                  </a:lnTo>
                  <a:lnTo>
                    <a:pt x="277" y="1238"/>
                  </a:lnTo>
                  <a:lnTo>
                    <a:pt x="277" y="1243"/>
                  </a:lnTo>
                  <a:lnTo>
                    <a:pt x="276" y="1247"/>
                  </a:lnTo>
                  <a:lnTo>
                    <a:pt x="273" y="1250"/>
                  </a:lnTo>
                  <a:lnTo>
                    <a:pt x="270" y="1253"/>
                  </a:lnTo>
                  <a:lnTo>
                    <a:pt x="267" y="1255"/>
                  </a:lnTo>
                  <a:lnTo>
                    <a:pt x="262" y="1256"/>
                  </a:lnTo>
                  <a:lnTo>
                    <a:pt x="259" y="1257"/>
                  </a:lnTo>
                  <a:lnTo>
                    <a:pt x="256" y="1260"/>
                  </a:lnTo>
                  <a:lnTo>
                    <a:pt x="230" y="1266"/>
                  </a:lnTo>
                  <a:lnTo>
                    <a:pt x="205" y="1272"/>
                  </a:lnTo>
                  <a:lnTo>
                    <a:pt x="178" y="1278"/>
                  </a:lnTo>
                  <a:lnTo>
                    <a:pt x="152" y="1284"/>
                  </a:lnTo>
                  <a:lnTo>
                    <a:pt x="139" y="1285"/>
                  </a:lnTo>
                  <a:lnTo>
                    <a:pt x="125" y="1286"/>
                  </a:lnTo>
                  <a:lnTo>
                    <a:pt x="112" y="1286"/>
                  </a:lnTo>
                  <a:lnTo>
                    <a:pt x="100" y="1286"/>
                  </a:lnTo>
                  <a:lnTo>
                    <a:pt x="87" y="1285"/>
                  </a:lnTo>
                  <a:lnTo>
                    <a:pt x="74" y="1283"/>
                  </a:lnTo>
                  <a:lnTo>
                    <a:pt x="61" y="1278"/>
                  </a:lnTo>
                  <a:lnTo>
                    <a:pt x="49" y="1273"/>
                  </a:lnTo>
                  <a:lnTo>
                    <a:pt x="44" y="1268"/>
                  </a:lnTo>
                  <a:lnTo>
                    <a:pt x="39" y="1263"/>
                  </a:lnTo>
                  <a:lnTo>
                    <a:pt x="35" y="1259"/>
                  </a:lnTo>
                  <a:lnTo>
                    <a:pt x="32" y="1254"/>
                  </a:lnTo>
                  <a:lnTo>
                    <a:pt x="26" y="1242"/>
                  </a:lnTo>
                  <a:lnTo>
                    <a:pt x="23" y="1230"/>
                  </a:lnTo>
                  <a:lnTo>
                    <a:pt x="21" y="1217"/>
                  </a:lnTo>
                  <a:lnTo>
                    <a:pt x="18" y="1204"/>
                  </a:lnTo>
                  <a:lnTo>
                    <a:pt x="16" y="1192"/>
                  </a:lnTo>
                  <a:lnTo>
                    <a:pt x="12" y="1180"/>
                  </a:lnTo>
                  <a:lnTo>
                    <a:pt x="8" y="1154"/>
                  </a:lnTo>
                  <a:lnTo>
                    <a:pt x="5" y="1129"/>
                  </a:lnTo>
                  <a:lnTo>
                    <a:pt x="3" y="1104"/>
                  </a:lnTo>
                  <a:lnTo>
                    <a:pt x="1" y="1080"/>
                  </a:lnTo>
                  <a:lnTo>
                    <a:pt x="0" y="1030"/>
                  </a:lnTo>
                  <a:lnTo>
                    <a:pt x="0" y="982"/>
                  </a:lnTo>
                  <a:lnTo>
                    <a:pt x="1" y="933"/>
                  </a:lnTo>
                  <a:lnTo>
                    <a:pt x="2" y="884"/>
                  </a:lnTo>
                  <a:lnTo>
                    <a:pt x="2" y="834"/>
                  </a:lnTo>
                  <a:lnTo>
                    <a:pt x="0" y="783"/>
                  </a:lnTo>
                  <a:lnTo>
                    <a:pt x="2" y="760"/>
                  </a:lnTo>
                  <a:lnTo>
                    <a:pt x="4" y="737"/>
                  </a:lnTo>
                  <a:lnTo>
                    <a:pt x="5" y="716"/>
                  </a:lnTo>
                  <a:lnTo>
                    <a:pt x="7" y="694"/>
                  </a:lnTo>
                  <a:lnTo>
                    <a:pt x="7" y="673"/>
                  </a:lnTo>
                  <a:lnTo>
                    <a:pt x="8" y="650"/>
                  </a:lnTo>
                  <a:lnTo>
                    <a:pt x="9" y="626"/>
                  </a:lnTo>
                  <a:lnTo>
                    <a:pt x="11" y="601"/>
                  </a:lnTo>
                  <a:lnTo>
                    <a:pt x="13" y="575"/>
                  </a:lnTo>
                  <a:lnTo>
                    <a:pt x="14" y="549"/>
                  </a:lnTo>
                  <a:lnTo>
                    <a:pt x="15" y="522"/>
                  </a:lnTo>
                  <a:lnTo>
                    <a:pt x="15" y="495"/>
                  </a:lnTo>
                  <a:lnTo>
                    <a:pt x="15" y="440"/>
                  </a:lnTo>
                  <a:lnTo>
                    <a:pt x="16" y="385"/>
                  </a:lnTo>
                  <a:lnTo>
                    <a:pt x="16" y="358"/>
                  </a:lnTo>
                  <a:lnTo>
                    <a:pt x="18" y="330"/>
                  </a:lnTo>
                  <a:lnTo>
                    <a:pt x="19" y="304"/>
                  </a:lnTo>
                  <a:lnTo>
                    <a:pt x="23" y="278"/>
                  </a:lnTo>
                  <a:lnTo>
                    <a:pt x="27" y="252"/>
                  </a:lnTo>
                  <a:lnTo>
                    <a:pt x="32" y="225"/>
                  </a:lnTo>
                  <a:lnTo>
                    <a:pt x="39" y="200"/>
                  </a:lnTo>
                  <a:lnTo>
                    <a:pt x="47" y="176"/>
                  </a:lnTo>
                  <a:lnTo>
                    <a:pt x="48" y="169"/>
                  </a:lnTo>
                  <a:lnTo>
                    <a:pt x="49" y="162"/>
                  </a:lnTo>
                  <a:lnTo>
                    <a:pt x="51" y="155"/>
                  </a:lnTo>
                  <a:lnTo>
                    <a:pt x="55" y="149"/>
                  </a:lnTo>
                  <a:lnTo>
                    <a:pt x="57" y="142"/>
                  </a:lnTo>
                  <a:lnTo>
                    <a:pt x="59" y="136"/>
                  </a:lnTo>
                  <a:lnTo>
                    <a:pt x="61" y="129"/>
                  </a:lnTo>
                  <a:lnTo>
                    <a:pt x="61" y="122"/>
                  </a:lnTo>
                  <a:lnTo>
                    <a:pt x="69" y="111"/>
                  </a:lnTo>
                  <a:lnTo>
                    <a:pt x="77" y="100"/>
                  </a:lnTo>
                  <a:lnTo>
                    <a:pt x="85" y="91"/>
                  </a:lnTo>
                  <a:lnTo>
                    <a:pt x="93" y="81"/>
                  </a:lnTo>
                  <a:lnTo>
                    <a:pt x="112" y="64"/>
                  </a:lnTo>
                  <a:lnTo>
                    <a:pt x="132" y="49"/>
                  </a:lnTo>
                  <a:lnTo>
                    <a:pt x="153" y="34"/>
                  </a:lnTo>
                  <a:lnTo>
                    <a:pt x="174" y="21"/>
                  </a:lnTo>
                  <a:lnTo>
                    <a:pt x="196" y="11"/>
                  </a:lnTo>
                  <a:lnTo>
                    <a:pt x="218" y="0"/>
                  </a:lnTo>
                  <a:lnTo>
                    <a:pt x="224" y="13"/>
                  </a:lnTo>
                  <a:close/>
                </a:path>
              </a:pathLst>
            </a:custGeom>
            <a:solidFill>
              <a:srgbClr val="82B8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3" name="Freeform 125">
              <a:extLst>
                <a:ext uri="{FF2B5EF4-FFF2-40B4-BE49-F238E27FC236}">
                  <a16:creationId xmlns:a16="http://schemas.microsoft.com/office/drawing/2014/main" id="{A603FE28-8338-4D25-BB89-6017DC43BE51}"/>
                </a:ext>
              </a:extLst>
            </p:cNvPr>
            <p:cNvSpPr>
              <a:spLocks/>
            </p:cNvSpPr>
            <p:nvPr/>
          </p:nvSpPr>
          <p:spPr bwMode="auto">
            <a:xfrm>
              <a:off x="4087" y="4093"/>
              <a:ext cx="11" cy="16"/>
            </a:xfrm>
            <a:custGeom>
              <a:avLst/>
              <a:gdLst>
                <a:gd name="T0" fmla="*/ 56 w 67"/>
                <a:gd name="T1" fmla="*/ 27 h 98"/>
                <a:gd name="T2" fmla="*/ 58 w 67"/>
                <a:gd name="T3" fmla="*/ 36 h 98"/>
                <a:gd name="T4" fmla="*/ 61 w 67"/>
                <a:gd name="T5" fmla="*/ 44 h 98"/>
                <a:gd name="T6" fmla="*/ 63 w 67"/>
                <a:gd name="T7" fmla="*/ 52 h 98"/>
                <a:gd name="T8" fmla="*/ 65 w 67"/>
                <a:gd name="T9" fmla="*/ 61 h 98"/>
                <a:gd name="T10" fmla="*/ 66 w 67"/>
                <a:gd name="T11" fmla="*/ 69 h 98"/>
                <a:gd name="T12" fmla="*/ 67 w 67"/>
                <a:gd name="T13" fmla="*/ 77 h 98"/>
                <a:gd name="T14" fmla="*/ 67 w 67"/>
                <a:gd name="T15" fmla="*/ 86 h 98"/>
                <a:gd name="T16" fmla="*/ 65 w 67"/>
                <a:gd name="T17" fmla="*/ 94 h 98"/>
                <a:gd name="T18" fmla="*/ 65 w 67"/>
                <a:gd name="T19" fmla="*/ 98 h 98"/>
                <a:gd name="T20" fmla="*/ 62 w 67"/>
                <a:gd name="T21" fmla="*/ 94 h 98"/>
                <a:gd name="T22" fmla="*/ 58 w 67"/>
                <a:gd name="T23" fmla="*/ 91 h 98"/>
                <a:gd name="T24" fmla="*/ 55 w 67"/>
                <a:gd name="T25" fmla="*/ 87 h 98"/>
                <a:gd name="T26" fmla="*/ 52 w 67"/>
                <a:gd name="T27" fmla="*/ 83 h 98"/>
                <a:gd name="T28" fmla="*/ 47 w 67"/>
                <a:gd name="T29" fmla="*/ 81 h 98"/>
                <a:gd name="T30" fmla="*/ 43 w 67"/>
                <a:gd name="T31" fmla="*/ 79 h 98"/>
                <a:gd name="T32" fmla="*/ 39 w 67"/>
                <a:gd name="T33" fmla="*/ 77 h 98"/>
                <a:gd name="T34" fmla="*/ 33 w 67"/>
                <a:gd name="T35" fmla="*/ 76 h 98"/>
                <a:gd name="T36" fmla="*/ 29 w 67"/>
                <a:gd name="T37" fmla="*/ 74 h 98"/>
                <a:gd name="T38" fmla="*/ 24 w 67"/>
                <a:gd name="T39" fmla="*/ 71 h 98"/>
                <a:gd name="T40" fmla="*/ 20 w 67"/>
                <a:gd name="T41" fmla="*/ 68 h 98"/>
                <a:gd name="T42" fmla="*/ 16 w 67"/>
                <a:gd name="T43" fmla="*/ 63 h 98"/>
                <a:gd name="T44" fmla="*/ 12 w 67"/>
                <a:gd name="T45" fmla="*/ 58 h 98"/>
                <a:gd name="T46" fmla="*/ 9 w 67"/>
                <a:gd name="T47" fmla="*/ 55 h 98"/>
                <a:gd name="T48" fmla="*/ 4 w 67"/>
                <a:gd name="T49" fmla="*/ 51 h 98"/>
                <a:gd name="T50" fmla="*/ 0 w 67"/>
                <a:gd name="T51" fmla="*/ 50 h 98"/>
                <a:gd name="T52" fmla="*/ 0 w 67"/>
                <a:gd name="T53" fmla="*/ 43 h 98"/>
                <a:gd name="T54" fmla="*/ 1 w 67"/>
                <a:gd name="T55" fmla="*/ 36 h 98"/>
                <a:gd name="T56" fmla="*/ 2 w 67"/>
                <a:gd name="T57" fmla="*/ 29 h 98"/>
                <a:gd name="T58" fmla="*/ 4 w 67"/>
                <a:gd name="T59" fmla="*/ 23 h 98"/>
                <a:gd name="T60" fmla="*/ 6 w 67"/>
                <a:gd name="T61" fmla="*/ 17 h 98"/>
                <a:gd name="T62" fmla="*/ 10 w 67"/>
                <a:gd name="T63" fmla="*/ 11 h 98"/>
                <a:gd name="T64" fmla="*/ 13 w 67"/>
                <a:gd name="T65" fmla="*/ 6 h 98"/>
                <a:gd name="T66" fmla="*/ 18 w 67"/>
                <a:gd name="T67" fmla="*/ 2 h 98"/>
                <a:gd name="T68" fmla="*/ 24 w 67"/>
                <a:gd name="T69" fmla="*/ 0 h 98"/>
                <a:gd name="T70" fmla="*/ 30 w 67"/>
                <a:gd name="T71" fmla="*/ 1 h 98"/>
                <a:gd name="T72" fmla="*/ 35 w 67"/>
                <a:gd name="T73" fmla="*/ 3 h 98"/>
                <a:gd name="T74" fmla="*/ 40 w 67"/>
                <a:gd name="T75" fmla="*/ 7 h 98"/>
                <a:gd name="T76" fmla="*/ 44 w 67"/>
                <a:gd name="T77" fmla="*/ 12 h 98"/>
                <a:gd name="T78" fmla="*/ 48 w 67"/>
                <a:gd name="T79" fmla="*/ 17 h 98"/>
                <a:gd name="T80" fmla="*/ 53 w 67"/>
                <a:gd name="T81" fmla="*/ 23 h 98"/>
                <a:gd name="T82" fmla="*/ 56 w 67"/>
                <a:gd name="T83" fmla="*/ 2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7" h="98">
                  <a:moveTo>
                    <a:pt x="56" y="27"/>
                  </a:moveTo>
                  <a:lnTo>
                    <a:pt x="58" y="36"/>
                  </a:lnTo>
                  <a:lnTo>
                    <a:pt x="61" y="44"/>
                  </a:lnTo>
                  <a:lnTo>
                    <a:pt x="63" y="52"/>
                  </a:lnTo>
                  <a:lnTo>
                    <a:pt x="65" y="61"/>
                  </a:lnTo>
                  <a:lnTo>
                    <a:pt x="66" y="69"/>
                  </a:lnTo>
                  <a:lnTo>
                    <a:pt x="67" y="77"/>
                  </a:lnTo>
                  <a:lnTo>
                    <a:pt x="67" y="86"/>
                  </a:lnTo>
                  <a:lnTo>
                    <a:pt x="65" y="94"/>
                  </a:lnTo>
                  <a:lnTo>
                    <a:pt x="65" y="98"/>
                  </a:lnTo>
                  <a:lnTo>
                    <a:pt x="62" y="94"/>
                  </a:lnTo>
                  <a:lnTo>
                    <a:pt x="58" y="91"/>
                  </a:lnTo>
                  <a:lnTo>
                    <a:pt x="55" y="87"/>
                  </a:lnTo>
                  <a:lnTo>
                    <a:pt x="52" y="83"/>
                  </a:lnTo>
                  <a:lnTo>
                    <a:pt x="47" y="81"/>
                  </a:lnTo>
                  <a:lnTo>
                    <a:pt x="43" y="79"/>
                  </a:lnTo>
                  <a:lnTo>
                    <a:pt x="39" y="77"/>
                  </a:lnTo>
                  <a:lnTo>
                    <a:pt x="33" y="76"/>
                  </a:lnTo>
                  <a:lnTo>
                    <a:pt x="29" y="74"/>
                  </a:lnTo>
                  <a:lnTo>
                    <a:pt x="24" y="71"/>
                  </a:lnTo>
                  <a:lnTo>
                    <a:pt x="20" y="68"/>
                  </a:lnTo>
                  <a:lnTo>
                    <a:pt x="16" y="63"/>
                  </a:lnTo>
                  <a:lnTo>
                    <a:pt x="12" y="58"/>
                  </a:lnTo>
                  <a:lnTo>
                    <a:pt x="9" y="55"/>
                  </a:lnTo>
                  <a:lnTo>
                    <a:pt x="4" y="51"/>
                  </a:lnTo>
                  <a:lnTo>
                    <a:pt x="0" y="50"/>
                  </a:lnTo>
                  <a:lnTo>
                    <a:pt x="0" y="43"/>
                  </a:lnTo>
                  <a:lnTo>
                    <a:pt x="1" y="36"/>
                  </a:lnTo>
                  <a:lnTo>
                    <a:pt x="2" y="29"/>
                  </a:lnTo>
                  <a:lnTo>
                    <a:pt x="4" y="23"/>
                  </a:lnTo>
                  <a:lnTo>
                    <a:pt x="6" y="17"/>
                  </a:lnTo>
                  <a:lnTo>
                    <a:pt x="10" y="11"/>
                  </a:lnTo>
                  <a:lnTo>
                    <a:pt x="13" y="6"/>
                  </a:lnTo>
                  <a:lnTo>
                    <a:pt x="18" y="2"/>
                  </a:lnTo>
                  <a:lnTo>
                    <a:pt x="24" y="0"/>
                  </a:lnTo>
                  <a:lnTo>
                    <a:pt x="30" y="1"/>
                  </a:lnTo>
                  <a:lnTo>
                    <a:pt x="35" y="3"/>
                  </a:lnTo>
                  <a:lnTo>
                    <a:pt x="40" y="7"/>
                  </a:lnTo>
                  <a:lnTo>
                    <a:pt x="44" y="12"/>
                  </a:lnTo>
                  <a:lnTo>
                    <a:pt x="48" y="17"/>
                  </a:lnTo>
                  <a:lnTo>
                    <a:pt x="53" y="23"/>
                  </a:lnTo>
                  <a:lnTo>
                    <a:pt x="56" y="27"/>
                  </a:lnTo>
                  <a:close/>
                </a:path>
              </a:pathLst>
            </a:custGeom>
            <a:solidFill>
              <a:srgbClr val="669E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4" name="Freeform 126">
              <a:extLst>
                <a:ext uri="{FF2B5EF4-FFF2-40B4-BE49-F238E27FC236}">
                  <a16:creationId xmlns:a16="http://schemas.microsoft.com/office/drawing/2014/main" id="{5692AFD3-0C01-E6DE-4883-4BF5162C116B}"/>
                </a:ext>
              </a:extLst>
            </p:cNvPr>
            <p:cNvSpPr>
              <a:spLocks/>
            </p:cNvSpPr>
            <p:nvPr/>
          </p:nvSpPr>
          <p:spPr bwMode="auto">
            <a:xfrm>
              <a:off x="4085" y="4105"/>
              <a:ext cx="5" cy="14"/>
            </a:xfrm>
            <a:custGeom>
              <a:avLst/>
              <a:gdLst>
                <a:gd name="T0" fmla="*/ 27 w 27"/>
                <a:gd name="T1" fmla="*/ 86 h 86"/>
                <a:gd name="T2" fmla="*/ 20 w 27"/>
                <a:gd name="T3" fmla="*/ 82 h 86"/>
                <a:gd name="T4" fmla="*/ 14 w 27"/>
                <a:gd name="T5" fmla="*/ 79 h 86"/>
                <a:gd name="T6" fmla="*/ 10 w 27"/>
                <a:gd name="T7" fmla="*/ 74 h 86"/>
                <a:gd name="T8" fmla="*/ 7 w 27"/>
                <a:gd name="T9" fmla="*/ 68 h 86"/>
                <a:gd name="T10" fmla="*/ 4 w 27"/>
                <a:gd name="T11" fmla="*/ 61 h 86"/>
                <a:gd name="T12" fmla="*/ 2 w 27"/>
                <a:gd name="T13" fmla="*/ 54 h 86"/>
                <a:gd name="T14" fmla="*/ 1 w 27"/>
                <a:gd name="T15" fmla="*/ 47 h 86"/>
                <a:gd name="T16" fmla="*/ 0 w 27"/>
                <a:gd name="T17" fmla="*/ 39 h 86"/>
                <a:gd name="T18" fmla="*/ 0 w 27"/>
                <a:gd name="T19" fmla="*/ 34 h 86"/>
                <a:gd name="T20" fmla="*/ 0 w 27"/>
                <a:gd name="T21" fmla="*/ 28 h 86"/>
                <a:gd name="T22" fmla="*/ 0 w 27"/>
                <a:gd name="T23" fmla="*/ 23 h 86"/>
                <a:gd name="T24" fmla="*/ 0 w 27"/>
                <a:gd name="T25" fmla="*/ 17 h 86"/>
                <a:gd name="T26" fmla="*/ 0 w 27"/>
                <a:gd name="T27" fmla="*/ 12 h 86"/>
                <a:gd name="T28" fmla="*/ 1 w 27"/>
                <a:gd name="T29" fmla="*/ 7 h 86"/>
                <a:gd name="T30" fmla="*/ 3 w 27"/>
                <a:gd name="T31" fmla="*/ 4 h 86"/>
                <a:gd name="T32" fmla="*/ 8 w 27"/>
                <a:gd name="T33" fmla="*/ 0 h 86"/>
                <a:gd name="T34" fmla="*/ 14 w 27"/>
                <a:gd name="T35" fmla="*/ 2 h 86"/>
                <a:gd name="T36" fmla="*/ 19 w 27"/>
                <a:gd name="T37" fmla="*/ 6 h 86"/>
                <a:gd name="T38" fmla="*/ 22 w 27"/>
                <a:gd name="T39" fmla="*/ 10 h 86"/>
                <a:gd name="T40" fmla="*/ 24 w 27"/>
                <a:gd name="T41" fmla="*/ 14 h 86"/>
                <a:gd name="T42" fmla="*/ 27 w 27"/>
                <a:gd name="T43" fmla="*/ 19 h 86"/>
                <a:gd name="T44" fmla="*/ 27 w 27"/>
                <a:gd name="T45" fmla="*/ 25 h 86"/>
                <a:gd name="T46" fmla="*/ 27 w 27"/>
                <a:gd name="T47" fmla="*/ 31 h 86"/>
                <a:gd name="T48" fmla="*/ 25 w 27"/>
                <a:gd name="T49" fmla="*/ 37 h 86"/>
                <a:gd name="T50" fmla="*/ 24 w 27"/>
                <a:gd name="T51" fmla="*/ 49 h 86"/>
                <a:gd name="T52" fmla="*/ 22 w 27"/>
                <a:gd name="T53" fmla="*/ 62 h 86"/>
                <a:gd name="T54" fmla="*/ 22 w 27"/>
                <a:gd name="T55" fmla="*/ 68 h 86"/>
                <a:gd name="T56" fmla="*/ 23 w 27"/>
                <a:gd name="T57" fmla="*/ 74 h 86"/>
                <a:gd name="T58" fmla="*/ 24 w 27"/>
                <a:gd name="T59" fmla="*/ 80 h 86"/>
                <a:gd name="T60" fmla="*/ 27 w 27"/>
                <a:gd name="T6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7" h="86">
                  <a:moveTo>
                    <a:pt x="27" y="86"/>
                  </a:moveTo>
                  <a:lnTo>
                    <a:pt x="20" y="82"/>
                  </a:lnTo>
                  <a:lnTo>
                    <a:pt x="14" y="79"/>
                  </a:lnTo>
                  <a:lnTo>
                    <a:pt x="10" y="74"/>
                  </a:lnTo>
                  <a:lnTo>
                    <a:pt x="7" y="68"/>
                  </a:lnTo>
                  <a:lnTo>
                    <a:pt x="4" y="61"/>
                  </a:lnTo>
                  <a:lnTo>
                    <a:pt x="2" y="54"/>
                  </a:lnTo>
                  <a:lnTo>
                    <a:pt x="1" y="47"/>
                  </a:lnTo>
                  <a:lnTo>
                    <a:pt x="0" y="39"/>
                  </a:lnTo>
                  <a:lnTo>
                    <a:pt x="0" y="34"/>
                  </a:lnTo>
                  <a:lnTo>
                    <a:pt x="0" y="28"/>
                  </a:lnTo>
                  <a:lnTo>
                    <a:pt x="0" y="23"/>
                  </a:lnTo>
                  <a:lnTo>
                    <a:pt x="0" y="17"/>
                  </a:lnTo>
                  <a:lnTo>
                    <a:pt x="0" y="12"/>
                  </a:lnTo>
                  <a:lnTo>
                    <a:pt x="1" y="7"/>
                  </a:lnTo>
                  <a:lnTo>
                    <a:pt x="3" y="4"/>
                  </a:lnTo>
                  <a:lnTo>
                    <a:pt x="8" y="0"/>
                  </a:lnTo>
                  <a:lnTo>
                    <a:pt x="14" y="2"/>
                  </a:lnTo>
                  <a:lnTo>
                    <a:pt x="19" y="6"/>
                  </a:lnTo>
                  <a:lnTo>
                    <a:pt x="22" y="10"/>
                  </a:lnTo>
                  <a:lnTo>
                    <a:pt x="24" y="14"/>
                  </a:lnTo>
                  <a:lnTo>
                    <a:pt x="27" y="19"/>
                  </a:lnTo>
                  <a:lnTo>
                    <a:pt x="27" y="25"/>
                  </a:lnTo>
                  <a:lnTo>
                    <a:pt x="27" y="31"/>
                  </a:lnTo>
                  <a:lnTo>
                    <a:pt x="25" y="37"/>
                  </a:lnTo>
                  <a:lnTo>
                    <a:pt x="24" y="49"/>
                  </a:lnTo>
                  <a:lnTo>
                    <a:pt x="22" y="62"/>
                  </a:lnTo>
                  <a:lnTo>
                    <a:pt x="22" y="68"/>
                  </a:lnTo>
                  <a:lnTo>
                    <a:pt x="23" y="74"/>
                  </a:lnTo>
                  <a:lnTo>
                    <a:pt x="24" y="80"/>
                  </a:lnTo>
                  <a:lnTo>
                    <a:pt x="27" y="86"/>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5" name="Freeform 127">
              <a:extLst>
                <a:ext uri="{FF2B5EF4-FFF2-40B4-BE49-F238E27FC236}">
                  <a16:creationId xmlns:a16="http://schemas.microsoft.com/office/drawing/2014/main" id="{C8AB4547-C0BE-9787-D30E-A426F10AAA75}"/>
                </a:ext>
              </a:extLst>
            </p:cNvPr>
            <p:cNvSpPr>
              <a:spLocks/>
            </p:cNvSpPr>
            <p:nvPr/>
          </p:nvSpPr>
          <p:spPr bwMode="auto">
            <a:xfrm>
              <a:off x="4092" y="4109"/>
              <a:ext cx="12" cy="13"/>
            </a:xfrm>
            <a:custGeom>
              <a:avLst/>
              <a:gdLst>
                <a:gd name="T0" fmla="*/ 44 w 75"/>
                <a:gd name="T1" fmla="*/ 34 h 81"/>
                <a:gd name="T2" fmla="*/ 48 w 75"/>
                <a:gd name="T3" fmla="*/ 36 h 81"/>
                <a:gd name="T4" fmla="*/ 53 w 75"/>
                <a:gd name="T5" fmla="*/ 38 h 81"/>
                <a:gd name="T6" fmla="*/ 56 w 75"/>
                <a:gd name="T7" fmla="*/ 42 h 81"/>
                <a:gd name="T8" fmla="*/ 60 w 75"/>
                <a:gd name="T9" fmla="*/ 45 h 81"/>
                <a:gd name="T10" fmla="*/ 64 w 75"/>
                <a:gd name="T11" fmla="*/ 49 h 81"/>
                <a:gd name="T12" fmla="*/ 68 w 75"/>
                <a:gd name="T13" fmla="*/ 53 h 81"/>
                <a:gd name="T14" fmla="*/ 71 w 75"/>
                <a:gd name="T15" fmla="*/ 55 h 81"/>
                <a:gd name="T16" fmla="*/ 75 w 75"/>
                <a:gd name="T17" fmla="*/ 59 h 81"/>
                <a:gd name="T18" fmla="*/ 72 w 75"/>
                <a:gd name="T19" fmla="*/ 63 h 81"/>
                <a:gd name="T20" fmla="*/ 69 w 75"/>
                <a:gd name="T21" fmla="*/ 68 h 81"/>
                <a:gd name="T22" fmla="*/ 65 w 75"/>
                <a:gd name="T23" fmla="*/ 72 h 81"/>
                <a:gd name="T24" fmla="*/ 60 w 75"/>
                <a:gd name="T25" fmla="*/ 74 h 81"/>
                <a:gd name="T26" fmla="*/ 56 w 75"/>
                <a:gd name="T27" fmla="*/ 77 h 81"/>
                <a:gd name="T28" fmla="*/ 51 w 75"/>
                <a:gd name="T29" fmla="*/ 79 h 81"/>
                <a:gd name="T30" fmla="*/ 46 w 75"/>
                <a:gd name="T31" fmla="*/ 80 h 81"/>
                <a:gd name="T32" fmla="*/ 42 w 75"/>
                <a:gd name="T33" fmla="*/ 81 h 81"/>
                <a:gd name="T34" fmla="*/ 36 w 75"/>
                <a:gd name="T35" fmla="*/ 81 h 81"/>
                <a:gd name="T36" fmla="*/ 32 w 75"/>
                <a:gd name="T37" fmla="*/ 80 h 81"/>
                <a:gd name="T38" fmla="*/ 27 w 75"/>
                <a:gd name="T39" fmla="*/ 80 h 81"/>
                <a:gd name="T40" fmla="*/ 24 w 75"/>
                <a:gd name="T41" fmla="*/ 79 h 81"/>
                <a:gd name="T42" fmla="*/ 19 w 75"/>
                <a:gd name="T43" fmla="*/ 77 h 81"/>
                <a:gd name="T44" fmla="*/ 16 w 75"/>
                <a:gd name="T45" fmla="*/ 74 h 81"/>
                <a:gd name="T46" fmla="*/ 12 w 75"/>
                <a:gd name="T47" fmla="*/ 72 h 81"/>
                <a:gd name="T48" fmla="*/ 8 w 75"/>
                <a:gd name="T49" fmla="*/ 68 h 81"/>
                <a:gd name="T50" fmla="*/ 5 w 75"/>
                <a:gd name="T51" fmla="*/ 61 h 81"/>
                <a:gd name="T52" fmla="*/ 2 w 75"/>
                <a:gd name="T53" fmla="*/ 53 h 81"/>
                <a:gd name="T54" fmla="*/ 1 w 75"/>
                <a:gd name="T55" fmla="*/ 43 h 81"/>
                <a:gd name="T56" fmla="*/ 0 w 75"/>
                <a:gd name="T57" fmla="*/ 35 h 81"/>
                <a:gd name="T58" fmla="*/ 0 w 75"/>
                <a:gd name="T59" fmla="*/ 25 h 81"/>
                <a:gd name="T60" fmla="*/ 0 w 75"/>
                <a:gd name="T61" fmla="*/ 17 h 81"/>
                <a:gd name="T62" fmla="*/ 2 w 75"/>
                <a:gd name="T63" fmla="*/ 7 h 81"/>
                <a:gd name="T64" fmla="*/ 4 w 75"/>
                <a:gd name="T65" fmla="*/ 0 h 81"/>
                <a:gd name="T66" fmla="*/ 11 w 75"/>
                <a:gd name="T67" fmla="*/ 1 h 81"/>
                <a:gd name="T68" fmla="*/ 16 w 75"/>
                <a:gd name="T69" fmla="*/ 5 h 81"/>
                <a:gd name="T70" fmla="*/ 21 w 75"/>
                <a:gd name="T71" fmla="*/ 10 h 81"/>
                <a:gd name="T72" fmla="*/ 25 w 75"/>
                <a:gd name="T73" fmla="*/ 14 h 81"/>
                <a:gd name="T74" fmla="*/ 29 w 75"/>
                <a:gd name="T75" fmla="*/ 20 h 81"/>
                <a:gd name="T76" fmla="*/ 34 w 75"/>
                <a:gd name="T77" fmla="*/ 26 h 81"/>
                <a:gd name="T78" fmla="*/ 38 w 75"/>
                <a:gd name="T79" fmla="*/ 30 h 81"/>
                <a:gd name="T80" fmla="*/ 44 w 75"/>
                <a:gd name="T81" fmla="*/ 34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81">
                  <a:moveTo>
                    <a:pt x="44" y="34"/>
                  </a:moveTo>
                  <a:lnTo>
                    <a:pt x="48" y="36"/>
                  </a:lnTo>
                  <a:lnTo>
                    <a:pt x="53" y="38"/>
                  </a:lnTo>
                  <a:lnTo>
                    <a:pt x="56" y="42"/>
                  </a:lnTo>
                  <a:lnTo>
                    <a:pt x="60" y="45"/>
                  </a:lnTo>
                  <a:lnTo>
                    <a:pt x="64" y="49"/>
                  </a:lnTo>
                  <a:lnTo>
                    <a:pt x="68" y="53"/>
                  </a:lnTo>
                  <a:lnTo>
                    <a:pt x="71" y="55"/>
                  </a:lnTo>
                  <a:lnTo>
                    <a:pt x="75" y="59"/>
                  </a:lnTo>
                  <a:lnTo>
                    <a:pt x="72" y="63"/>
                  </a:lnTo>
                  <a:lnTo>
                    <a:pt x="69" y="68"/>
                  </a:lnTo>
                  <a:lnTo>
                    <a:pt x="65" y="72"/>
                  </a:lnTo>
                  <a:lnTo>
                    <a:pt x="60" y="74"/>
                  </a:lnTo>
                  <a:lnTo>
                    <a:pt x="56" y="77"/>
                  </a:lnTo>
                  <a:lnTo>
                    <a:pt x="51" y="79"/>
                  </a:lnTo>
                  <a:lnTo>
                    <a:pt x="46" y="80"/>
                  </a:lnTo>
                  <a:lnTo>
                    <a:pt x="42" y="81"/>
                  </a:lnTo>
                  <a:lnTo>
                    <a:pt x="36" y="81"/>
                  </a:lnTo>
                  <a:lnTo>
                    <a:pt x="32" y="80"/>
                  </a:lnTo>
                  <a:lnTo>
                    <a:pt x="27" y="80"/>
                  </a:lnTo>
                  <a:lnTo>
                    <a:pt x="24" y="79"/>
                  </a:lnTo>
                  <a:lnTo>
                    <a:pt x="19" y="77"/>
                  </a:lnTo>
                  <a:lnTo>
                    <a:pt x="16" y="74"/>
                  </a:lnTo>
                  <a:lnTo>
                    <a:pt x="12" y="72"/>
                  </a:lnTo>
                  <a:lnTo>
                    <a:pt x="8" y="68"/>
                  </a:lnTo>
                  <a:lnTo>
                    <a:pt x="5" y="61"/>
                  </a:lnTo>
                  <a:lnTo>
                    <a:pt x="2" y="53"/>
                  </a:lnTo>
                  <a:lnTo>
                    <a:pt x="1" y="43"/>
                  </a:lnTo>
                  <a:lnTo>
                    <a:pt x="0" y="35"/>
                  </a:lnTo>
                  <a:lnTo>
                    <a:pt x="0" y="25"/>
                  </a:lnTo>
                  <a:lnTo>
                    <a:pt x="0" y="17"/>
                  </a:lnTo>
                  <a:lnTo>
                    <a:pt x="2" y="7"/>
                  </a:lnTo>
                  <a:lnTo>
                    <a:pt x="4" y="0"/>
                  </a:lnTo>
                  <a:lnTo>
                    <a:pt x="11" y="1"/>
                  </a:lnTo>
                  <a:lnTo>
                    <a:pt x="16" y="5"/>
                  </a:lnTo>
                  <a:lnTo>
                    <a:pt x="21" y="10"/>
                  </a:lnTo>
                  <a:lnTo>
                    <a:pt x="25" y="14"/>
                  </a:lnTo>
                  <a:lnTo>
                    <a:pt x="29" y="20"/>
                  </a:lnTo>
                  <a:lnTo>
                    <a:pt x="34" y="26"/>
                  </a:lnTo>
                  <a:lnTo>
                    <a:pt x="38" y="30"/>
                  </a:lnTo>
                  <a:lnTo>
                    <a:pt x="44" y="34"/>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6" name="Freeform 128">
              <a:extLst>
                <a:ext uri="{FF2B5EF4-FFF2-40B4-BE49-F238E27FC236}">
                  <a16:creationId xmlns:a16="http://schemas.microsoft.com/office/drawing/2014/main" id="{B59C4EDE-7E99-8334-AC17-9FDCFC30F017}"/>
                </a:ext>
              </a:extLst>
            </p:cNvPr>
            <p:cNvSpPr>
              <a:spLocks/>
            </p:cNvSpPr>
            <p:nvPr/>
          </p:nvSpPr>
          <p:spPr bwMode="auto">
            <a:xfrm>
              <a:off x="4117" y="4119"/>
              <a:ext cx="12" cy="17"/>
            </a:xfrm>
            <a:custGeom>
              <a:avLst/>
              <a:gdLst>
                <a:gd name="T0" fmla="*/ 64 w 70"/>
                <a:gd name="T1" fmla="*/ 26 h 105"/>
                <a:gd name="T2" fmla="*/ 65 w 70"/>
                <a:gd name="T3" fmla="*/ 35 h 105"/>
                <a:gd name="T4" fmla="*/ 66 w 70"/>
                <a:gd name="T5" fmla="*/ 45 h 105"/>
                <a:gd name="T6" fmla="*/ 69 w 70"/>
                <a:gd name="T7" fmla="*/ 56 h 105"/>
                <a:gd name="T8" fmla="*/ 69 w 70"/>
                <a:gd name="T9" fmla="*/ 65 h 105"/>
                <a:gd name="T10" fmla="*/ 70 w 70"/>
                <a:gd name="T11" fmla="*/ 75 h 105"/>
                <a:gd name="T12" fmla="*/ 70 w 70"/>
                <a:gd name="T13" fmla="*/ 86 h 105"/>
                <a:gd name="T14" fmla="*/ 69 w 70"/>
                <a:gd name="T15" fmla="*/ 95 h 105"/>
                <a:gd name="T16" fmla="*/ 68 w 70"/>
                <a:gd name="T17" fmla="*/ 105 h 105"/>
                <a:gd name="T18" fmla="*/ 64 w 70"/>
                <a:gd name="T19" fmla="*/ 105 h 105"/>
                <a:gd name="T20" fmla="*/ 62 w 70"/>
                <a:gd name="T21" fmla="*/ 103 h 105"/>
                <a:gd name="T22" fmla="*/ 60 w 70"/>
                <a:gd name="T23" fmla="*/ 102 h 105"/>
                <a:gd name="T24" fmla="*/ 59 w 70"/>
                <a:gd name="T25" fmla="*/ 100 h 105"/>
                <a:gd name="T26" fmla="*/ 56 w 70"/>
                <a:gd name="T27" fmla="*/ 97 h 105"/>
                <a:gd name="T28" fmla="*/ 55 w 70"/>
                <a:gd name="T29" fmla="*/ 94 h 105"/>
                <a:gd name="T30" fmla="*/ 53 w 70"/>
                <a:gd name="T31" fmla="*/ 93 h 105"/>
                <a:gd name="T32" fmla="*/ 50 w 70"/>
                <a:gd name="T33" fmla="*/ 91 h 105"/>
                <a:gd name="T34" fmla="*/ 42 w 70"/>
                <a:gd name="T35" fmla="*/ 87 h 105"/>
                <a:gd name="T36" fmla="*/ 33 w 70"/>
                <a:gd name="T37" fmla="*/ 82 h 105"/>
                <a:gd name="T38" fmla="*/ 24 w 70"/>
                <a:gd name="T39" fmla="*/ 76 h 105"/>
                <a:gd name="T40" fmla="*/ 17 w 70"/>
                <a:gd name="T41" fmla="*/ 70 h 105"/>
                <a:gd name="T42" fmla="*/ 10 w 70"/>
                <a:gd name="T43" fmla="*/ 63 h 105"/>
                <a:gd name="T44" fmla="*/ 5 w 70"/>
                <a:gd name="T45" fmla="*/ 55 h 105"/>
                <a:gd name="T46" fmla="*/ 2 w 70"/>
                <a:gd name="T47" fmla="*/ 50 h 105"/>
                <a:gd name="T48" fmla="*/ 1 w 70"/>
                <a:gd name="T49" fmla="*/ 45 h 105"/>
                <a:gd name="T50" fmla="*/ 0 w 70"/>
                <a:gd name="T51" fmla="*/ 40 h 105"/>
                <a:gd name="T52" fmla="*/ 0 w 70"/>
                <a:gd name="T53" fmla="*/ 34 h 105"/>
                <a:gd name="T54" fmla="*/ 1 w 70"/>
                <a:gd name="T55" fmla="*/ 28 h 105"/>
                <a:gd name="T56" fmla="*/ 3 w 70"/>
                <a:gd name="T57" fmla="*/ 23 h 105"/>
                <a:gd name="T58" fmla="*/ 6 w 70"/>
                <a:gd name="T59" fmla="*/ 19 h 105"/>
                <a:gd name="T60" fmla="*/ 9 w 70"/>
                <a:gd name="T61" fmla="*/ 14 h 105"/>
                <a:gd name="T62" fmla="*/ 12 w 70"/>
                <a:gd name="T63" fmla="*/ 10 h 105"/>
                <a:gd name="T64" fmla="*/ 17 w 70"/>
                <a:gd name="T65" fmla="*/ 6 h 105"/>
                <a:gd name="T66" fmla="*/ 21 w 70"/>
                <a:gd name="T67" fmla="*/ 3 h 105"/>
                <a:gd name="T68" fmla="*/ 26 w 70"/>
                <a:gd name="T69" fmla="*/ 0 h 105"/>
                <a:gd name="T70" fmla="*/ 31 w 70"/>
                <a:gd name="T71" fmla="*/ 1 h 105"/>
                <a:gd name="T72" fmla="*/ 37 w 70"/>
                <a:gd name="T73" fmla="*/ 2 h 105"/>
                <a:gd name="T74" fmla="*/ 43 w 70"/>
                <a:gd name="T75" fmla="*/ 4 h 105"/>
                <a:gd name="T76" fmla="*/ 48 w 70"/>
                <a:gd name="T77" fmla="*/ 7 h 105"/>
                <a:gd name="T78" fmla="*/ 53 w 70"/>
                <a:gd name="T79" fmla="*/ 10 h 105"/>
                <a:gd name="T80" fmla="*/ 58 w 70"/>
                <a:gd name="T81" fmla="*/ 15 h 105"/>
                <a:gd name="T82" fmla="*/ 61 w 70"/>
                <a:gd name="T83" fmla="*/ 21 h 105"/>
                <a:gd name="T84" fmla="*/ 64 w 70"/>
                <a:gd name="T85" fmla="*/ 26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0" h="105">
                  <a:moveTo>
                    <a:pt x="64" y="26"/>
                  </a:moveTo>
                  <a:lnTo>
                    <a:pt x="65" y="35"/>
                  </a:lnTo>
                  <a:lnTo>
                    <a:pt x="66" y="45"/>
                  </a:lnTo>
                  <a:lnTo>
                    <a:pt x="69" y="56"/>
                  </a:lnTo>
                  <a:lnTo>
                    <a:pt x="69" y="65"/>
                  </a:lnTo>
                  <a:lnTo>
                    <a:pt x="70" y="75"/>
                  </a:lnTo>
                  <a:lnTo>
                    <a:pt x="70" y="86"/>
                  </a:lnTo>
                  <a:lnTo>
                    <a:pt x="69" y="95"/>
                  </a:lnTo>
                  <a:lnTo>
                    <a:pt x="68" y="105"/>
                  </a:lnTo>
                  <a:lnTo>
                    <a:pt x="64" y="105"/>
                  </a:lnTo>
                  <a:lnTo>
                    <a:pt x="62" y="103"/>
                  </a:lnTo>
                  <a:lnTo>
                    <a:pt x="60" y="102"/>
                  </a:lnTo>
                  <a:lnTo>
                    <a:pt x="59" y="100"/>
                  </a:lnTo>
                  <a:lnTo>
                    <a:pt x="56" y="97"/>
                  </a:lnTo>
                  <a:lnTo>
                    <a:pt x="55" y="94"/>
                  </a:lnTo>
                  <a:lnTo>
                    <a:pt x="53" y="93"/>
                  </a:lnTo>
                  <a:lnTo>
                    <a:pt x="50" y="91"/>
                  </a:lnTo>
                  <a:lnTo>
                    <a:pt x="42" y="87"/>
                  </a:lnTo>
                  <a:lnTo>
                    <a:pt x="33" y="82"/>
                  </a:lnTo>
                  <a:lnTo>
                    <a:pt x="24" y="76"/>
                  </a:lnTo>
                  <a:lnTo>
                    <a:pt x="17" y="70"/>
                  </a:lnTo>
                  <a:lnTo>
                    <a:pt x="10" y="63"/>
                  </a:lnTo>
                  <a:lnTo>
                    <a:pt x="5" y="55"/>
                  </a:lnTo>
                  <a:lnTo>
                    <a:pt x="2" y="50"/>
                  </a:lnTo>
                  <a:lnTo>
                    <a:pt x="1" y="45"/>
                  </a:lnTo>
                  <a:lnTo>
                    <a:pt x="0" y="40"/>
                  </a:lnTo>
                  <a:lnTo>
                    <a:pt x="0" y="34"/>
                  </a:lnTo>
                  <a:lnTo>
                    <a:pt x="1" y="28"/>
                  </a:lnTo>
                  <a:lnTo>
                    <a:pt x="3" y="23"/>
                  </a:lnTo>
                  <a:lnTo>
                    <a:pt x="6" y="19"/>
                  </a:lnTo>
                  <a:lnTo>
                    <a:pt x="9" y="14"/>
                  </a:lnTo>
                  <a:lnTo>
                    <a:pt x="12" y="10"/>
                  </a:lnTo>
                  <a:lnTo>
                    <a:pt x="17" y="6"/>
                  </a:lnTo>
                  <a:lnTo>
                    <a:pt x="21" y="3"/>
                  </a:lnTo>
                  <a:lnTo>
                    <a:pt x="26" y="0"/>
                  </a:lnTo>
                  <a:lnTo>
                    <a:pt x="31" y="1"/>
                  </a:lnTo>
                  <a:lnTo>
                    <a:pt x="37" y="2"/>
                  </a:lnTo>
                  <a:lnTo>
                    <a:pt x="43" y="4"/>
                  </a:lnTo>
                  <a:lnTo>
                    <a:pt x="48" y="7"/>
                  </a:lnTo>
                  <a:lnTo>
                    <a:pt x="53" y="10"/>
                  </a:lnTo>
                  <a:lnTo>
                    <a:pt x="58" y="15"/>
                  </a:lnTo>
                  <a:lnTo>
                    <a:pt x="61" y="21"/>
                  </a:lnTo>
                  <a:lnTo>
                    <a:pt x="64" y="26"/>
                  </a:lnTo>
                  <a:close/>
                </a:path>
              </a:pathLst>
            </a:custGeom>
            <a:solidFill>
              <a:srgbClr val="669E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7" name="Freeform 129">
              <a:extLst>
                <a:ext uri="{FF2B5EF4-FFF2-40B4-BE49-F238E27FC236}">
                  <a16:creationId xmlns:a16="http://schemas.microsoft.com/office/drawing/2014/main" id="{780E6533-C206-3CA4-F67A-3D1AA727CD84}"/>
                </a:ext>
              </a:extLst>
            </p:cNvPr>
            <p:cNvSpPr>
              <a:spLocks/>
            </p:cNvSpPr>
            <p:nvPr/>
          </p:nvSpPr>
          <p:spPr bwMode="auto">
            <a:xfrm>
              <a:off x="4116" y="4130"/>
              <a:ext cx="5" cy="13"/>
            </a:xfrm>
            <a:custGeom>
              <a:avLst/>
              <a:gdLst>
                <a:gd name="T0" fmla="*/ 28 w 32"/>
                <a:gd name="T1" fmla="*/ 19 h 79"/>
                <a:gd name="T2" fmla="*/ 28 w 32"/>
                <a:gd name="T3" fmla="*/ 26 h 79"/>
                <a:gd name="T4" fmla="*/ 27 w 32"/>
                <a:gd name="T5" fmla="*/ 35 h 79"/>
                <a:gd name="T6" fmla="*/ 27 w 32"/>
                <a:gd name="T7" fmla="*/ 42 h 79"/>
                <a:gd name="T8" fmla="*/ 27 w 32"/>
                <a:gd name="T9" fmla="*/ 50 h 79"/>
                <a:gd name="T10" fmla="*/ 27 w 32"/>
                <a:gd name="T11" fmla="*/ 57 h 79"/>
                <a:gd name="T12" fmla="*/ 28 w 32"/>
                <a:gd name="T13" fmla="*/ 64 h 79"/>
                <a:gd name="T14" fmla="*/ 29 w 32"/>
                <a:gd name="T15" fmla="*/ 72 h 79"/>
                <a:gd name="T16" fmla="*/ 32 w 32"/>
                <a:gd name="T17" fmla="*/ 79 h 79"/>
                <a:gd name="T18" fmla="*/ 27 w 32"/>
                <a:gd name="T19" fmla="*/ 78 h 79"/>
                <a:gd name="T20" fmla="*/ 21 w 32"/>
                <a:gd name="T21" fmla="*/ 75 h 79"/>
                <a:gd name="T22" fmla="*/ 18 w 32"/>
                <a:gd name="T23" fmla="*/ 72 h 79"/>
                <a:gd name="T24" fmla="*/ 15 w 32"/>
                <a:gd name="T25" fmla="*/ 69 h 79"/>
                <a:gd name="T26" fmla="*/ 9 w 32"/>
                <a:gd name="T27" fmla="*/ 61 h 79"/>
                <a:gd name="T28" fmla="*/ 6 w 32"/>
                <a:gd name="T29" fmla="*/ 51 h 79"/>
                <a:gd name="T30" fmla="*/ 4 w 32"/>
                <a:gd name="T31" fmla="*/ 41 h 79"/>
                <a:gd name="T32" fmla="*/ 2 w 32"/>
                <a:gd name="T33" fmla="*/ 29 h 79"/>
                <a:gd name="T34" fmla="*/ 1 w 32"/>
                <a:gd name="T35" fmla="*/ 18 h 79"/>
                <a:gd name="T36" fmla="*/ 0 w 32"/>
                <a:gd name="T37" fmla="*/ 8 h 79"/>
                <a:gd name="T38" fmla="*/ 4 w 32"/>
                <a:gd name="T39" fmla="*/ 0 h 79"/>
                <a:gd name="T40" fmla="*/ 28 w 32"/>
                <a:gd name="T41" fmla="*/ 1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 h="79">
                  <a:moveTo>
                    <a:pt x="28" y="19"/>
                  </a:moveTo>
                  <a:lnTo>
                    <a:pt x="28" y="26"/>
                  </a:lnTo>
                  <a:lnTo>
                    <a:pt x="27" y="35"/>
                  </a:lnTo>
                  <a:lnTo>
                    <a:pt x="27" y="42"/>
                  </a:lnTo>
                  <a:lnTo>
                    <a:pt x="27" y="50"/>
                  </a:lnTo>
                  <a:lnTo>
                    <a:pt x="27" y="57"/>
                  </a:lnTo>
                  <a:lnTo>
                    <a:pt x="28" y="64"/>
                  </a:lnTo>
                  <a:lnTo>
                    <a:pt x="29" y="72"/>
                  </a:lnTo>
                  <a:lnTo>
                    <a:pt x="32" y="79"/>
                  </a:lnTo>
                  <a:lnTo>
                    <a:pt x="27" y="78"/>
                  </a:lnTo>
                  <a:lnTo>
                    <a:pt x="21" y="75"/>
                  </a:lnTo>
                  <a:lnTo>
                    <a:pt x="18" y="72"/>
                  </a:lnTo>
                  <a:lnTo>
                    <a:pt x="15" y="69"/>
                  </a:lnTo>
                  <a:lnTo>
                    <a:pt x="9" y="61"/>
                  </a:lnTo>
                  <a:lnTo>
                    <a:pt x="6" y="51"/>
                  </a:lnTo>
                  <a:lnTo>
                    <a:pt x="4" y="41"/>
                  </a:lnTo>
                  <a:lnTo>
                    <a:pt x="2" y="29"/>
                  </a:lnTo>
                  <a:lnTo>
                    <a:pt x="1" y="18"/>
                  </a:lnTo>
                  <a:lnTo>
                    <a:pt x="0" y="8"/>
                  </a:lnTo>
                  <a:lnTo>
                    <a:pt x="4" y="0"/>
                  </a:lnTo>
                  <a:lnTo>
                    <a:pt x="28" y="19"/>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8" name="Freeform 130">
              <a:extLst>
                <a:ext uri="{FF2B5EF4-FFF2-40B4-BE49-F238E27FC236}">
                  <a16:creationId xmlns:a16="http://schemas.microsoft.com/office/drawing/2014/main" id="{6893EFAA-6778-C568-45F9-B5AA58519CD3}"/>
                </a:ext>
              </a:extLst>
            </p:cNvPr>
            <p:cNvSpPr>
              <a:spLocks/>
            </p:cNvSpPr>
            <p:nvPr/>
          </p:nvSpPr>
          <p:spPr bwMode="auto">
            <a:xfrm>
              <a:off x="4123" y="4136"/>
              <a:ext cx="11" cy="10"/>
            </a:xfrm>
            <a:custGeom>
              <a:avLst/>
              <a:gdLst>
                <a:gd name="T0" fmla="*/ 69 w 69"/>
                <a:gd name="T1" fmla="*/ 50 h 66"/>
                <a:gd name="T2" fmla="*/ 69 w 69"/>
                <a:gd name="T3" fmla="*/ 51 h 66"/>
                <a:gd name="T4" fmla="*/ 67 w 69"/>
                <a:gd name="T5" fmla="*/ 54 h 66"/>
                <a:gd name="T6" fmla="*/ 66 w 69"/>
                <a:gd name="T7" fmla="*/ 56 h 66"/>
                <a:gd name="T8" fmla="*/ 64 w 69"/>
                <a:gd name="T9" fmla="*/ 59 h 66"/>
                <a:gd name="T10" fmla="*/ 63 w 69"/>
                <a:gd name="T11" fmla="*/ 60 h 66"/>
                <a:gd name="T12" fmla="*/ 61 w 69"/>
                <a:gd name="T13" fmla="*/ 61 h 66"/>
                <a:gd name="T14" fmla="*/ 59 w 69"/>
                <a:gd name="T15" fmla="*/ 62 h 66"/>
                <a:gd name="T16" fmla="*/ 56 w 69"/>
                <a:gd name="T17" fmla="*/ 63 h 66"/>
                <a:gd name="T18" fmla="*/ 50 w 69"/>
                <a:gd name="T19" fmla="*/ 66 h 66"/>
                <a:gd name="T20" fmla="*/ 43 w 69"/>
                <a:gd name="T21" fmla="*/ 66 h 66"/>
                <a:gd name="T22" fmla="*/ 37 w 69"/>
                <a:gd name="T23" fmla="*/ 64 h 66"/>
                <a:gd name="T24" fmla="*/ 31 w 69"/>
                <a:gd name="T25" fmla="*/ 62 h 66"/>
                <a:gd name="T26" fmla="*/ 24 w 69"/>
                <a:gd name="T27" fmla="*/ 59 h 66"/>
                <a:gd name="T28" fmla="*/ 19 w 69"/>
                <a:gd name="T29" fmla="*/ 55 h 66"/>
                <a:gd name="T30" fmla="*/ 13 w 69"/>
                <a:gd name="T31" fmla="*/ 51 h 66"/>
                <a:gd name="T32" fmla="*/ 8 w 69"/>
                <a:gd name="T33" fmla="*/ 48 h 66"/>
                <a:gd name="T34" fmla="*/ 5 w 69"/>
                <a:gd name="T35" fmla="*/ 43 h 66"/>
                <a:gd name="T36" fmla="*/ 2 w 69"/>
                <a:gd name="T37" fmla="*/ 37 h 66"/>
                <a:gd name="T38" fmla="*/ 1 w 69"/>
                <a:gd name="T39" fmla="*/ 31 h 66"/>
                <a:gd name="T40" fmla="*/ 0 w 69"/>
                <a:gd name="T41" fmla="*/ 25 h 66"/>
                <a:gd name="T42" fmla="*/ 0 w 69"/>
                <a:gd name="T43" fmla="*/ 19 h 66"/>
                <a:gd name="T44" fmla="*/ 0 w 69"/>
                <a:gd name="T45" fmla="*/ 12 h 66"/>
                <a:gd name="T46" fmla="*/ 0 w 69"/>
                <a:gd name="T47" fmla="*/ 6 h 66"/>
                <a:gd name="T48" fmla="*/ 1 w 69"/>
                <a:gd name="T49" fmla="*/ 0 h 66"/>
                <a:gd name="T50" fmla="*/ 10 w 69"/>
                <a:gd name="T51" fmla="*/ 5 h 66"/>
                <a:gd name="T52" fmla="*/ 19 w 69"/>
                <a:gd name="T53" fmla="*/ 11 h 66"/>
                <a:gd name="T54" fmla="*/ 27 w 69"/>
                <a:gd name="T55" fmla="*/ 17 h 66"/>
                <a:gd name="T56" fmla="*/ 35 w 69"/>
                <a:gd name="T57" fmla="*/ 24 h 66"/>
                <a:gd name="T58" fmla="*/ 43 w 69"/>
                <a:gd name="T59" fmla="*/ 30 h 66"/>
                <a:gd name="T60" fmla="*/ 52 w 69"/>
                <a:gd name="T61" fmla="*/ 37 h 66"/>
                <a:gd name="T62" fmla="*/ 60 w 69"/>
                <a:gd name="T63" fmla="*/ 43 h 66"/>
                <a:gd name="T64" fmla="*/ 69 w 69"/>
                <a:gd name="T65" fmla="*/ 5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6">
                  <a:moveTo>
                    <a:pt x="69" y="50"/>
                  </a:moveTo>
                  <a:lnTo>
                    <a:pt x="69" y="51"/>
                  </a:lnTo>
                  <a:lnTo>
                    <a:pt x="67" y="54"/>
                  </a:lnTo>
                  <a:lnTo>
                    <a:pt x="66" y="56"/>
                  </a:lnTo>
                  <a:lnTo>
                    <a:pt x="64" y="59"/>
                  </a:lnTo>
                  <a:lnTo>
                    <a:pt x="63" y="60"/>
                  </a:lnTo>
                  <a:lnTo>
                    <a:pt x="61" y="61"/>
                  </a:lnTo>
                  <a:lnTo>
                    <a:pt x="59" y="62"/>
                  </a:lnTo>
                  <a:lnTo>
                    <a:pt x="56" y="63"/>
                  </a:lnTo>
                  <a:lnTo>
                    <a:pt x="50" y="66"/>
                  </a:lnTo>
                  <a:lnTo>
                    <a:pt x="43" y="66"/>
                  </a:lnTo>
                  <a:lnTo>
                    <a:pt x="37" y="64"/>
                  </a:lnTo>
                  <a:lnTo>
                    <a:pt x="31" y="62"/>
                  </a:lnTo>
                  <a:lnTo>
                    <a:pt x="24" y="59"/>
                  </a:lnTo>
                  <a:lnTo>
                    <a:pt x="19" y="55"/>
                  </a:lnTo>
                  <a:lnTo>
                    <a:pt x="13" y="51"/>
                  </a:lnTo>
                  <a:lnTo>
                    <a:pt x="8" y="48"/>
                  </a:lnTo>
                  <a:lnTo>
                    <a:pt x="5" y="43"/>
                  </a:lnTo>
                  <a:lnTo>
                    <a:pt x="2" y="37"/>
                  </a:lnTo>
                  <a:lnTo>
                    <a:pt x="1" y="31"/>
                  </a:lnTo>
                  <a:lnTo>
                    <a:pt x="0" y="25"/>
                  </a:lnTo>
                  <a:lnTo>
                    <a:pt x="0" y="19"/>
                  </a:lnTo>
                  <a:lnTo>
                    <a:pt x="0" y="12"/>
                  </a:lnTo>
                  <a:lnTo>
                    <a:pt x="0" y="6"/>
                  </a:lnTo>
                  <a:lnTo>
                    <a:pt x="1" y="0"/>
                  </a:lnTo>
                  <a:lnTo>
                    <a:pt x="10" y="5"/>
                  </a:lnTo>
                  <a:lnTo>
                    <a:pt x="19" y="11"/>
                  </a:lnTo>
                  <a:lnTo>
                    <a:pt x="27" y="17"/>
                  </a:lnTo>
                  <a:lnTo>
                    <a:pt x="35" y="24"/>
                  </a:lnTo>
                  <a:lnTo>
                    <a:pt x="43" y="30"/>
                  </a:lnTo>
                  <a:lnTo>
                    <a:pt x="52" y="37"/>
                  </a:lnTo>
                  <a:lnTo>
                    <a:pt x="60" y="43"/>
                  </a:lnTo>
                  <a:lnTo>
                    <a:pt x="69" y="50"/>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79" name="Freeform 131">
              <a:extLst>
                <a:ext uri="{FF2B5EF4-FFF2-40B4-BE49-F238E27FC236}">
                  <a16:creationId xmlns:a16="http://schemas.microsoft.com/office/drawing/2014/main" id="{5DFE8497-D764-8389-7C66-5951C32EE4EA}"/>
                </a:ext>
              </a:extLst>
            </p:cNvPr>
            <p:cNvSpPr>
              <a:spLocks/>
            </p:cNvSpPr>
            <p:nvPr/>
          </p:nvSpPr>
          <p:spPr bwMode="auto">
            <a:xfrm>
              <a:off x="4108" y="3895"/>
              <a:ext cx="66" cy="41"/>
            </a:xfrm>
            <a:custGeom>
              <a:avLst/>
              <a:gdLst>
                <a:gd name="T0" fmla="*/ 0 w 395"/>
                <a:gd name="T1" fmla="*/ 59 h 247"/>
                <a:gd name="T2" fmla="*/ 55 w 395"/>
                <a:gd name="T3" fmla="*/ 27 h 247"/>
                <a:gd name="T4" fmla="*/ 115 w 395"/>
                <a:gd name="T5" fmla="*/ 33 h 247"/>
                <a:gd name="T6" fmla="*/ 175 w 395"/>
                <a:gd name="T7" fmla="*/ 59 h 247"/>
                <a:gd name="T8" fmla="*/ 230 w 395"/>
                <a:gd name="T9" fmla="*/ 108 h 247"/>
                <a:gd name="T10" fmla="*/ 285 w 395"/>
                <a:gd name="T11" fmla="*/ 151 h 247"/>
                <a:gd name="T12" fmla="*/ 335 w 395"/>
                <a:gd name="T13" fmla="*/ 194 h 247"/>
                <a:gd name="T14" fmla="*/ 370 w 395"/>
                <a:gd name="T15" fmla="*/ 243 h 247"/>
                <a:gd name="T16" fmla="*/ 371 w 395"/>
                <a:gd name="T17" fmla="*/ 244 h 247"/>
                <a:gd name="T18" fmla="*/ 374 w 395"/>
                <a:gd name="T19" fmla="*/ 245 h 247"/>
                <a:gd name="T20" fmla="*/ 379 w 395"/>
                <a:gd name="T21" fmla="*/ 246 h 247"/>
                <a:gd name="T22" fmla="*/ 384 w 395"/>
                <a:gd name="T23" fmla="*/ 247 h 247"/>
                <a:gd name="T24" fmla="*/ 389 w 395"/>
                <a:gd name="T25" fmla="*/ 247 h 247"/>
                <a:gd name="T26" fmla="*/ 393 w 395"/>
                <a:gd name="T27" fmla="*/ 245 h 247"/>
                <a:gd name="T28" fmla="*/ 394 w 395"/>
                <a:gd name="T29" fmla="*/ 243 h 247"/>
                <a:gd name="T30" fmla="*/ 395 w 395"/>
                <a:gd name="T31" fmla="*/ 240 h 247"/>
                <a:gd name="T32" fmla="*/ 395 w 395"/>
                <a:gd name="T33" fmla="*/ 237 h 247"/>
                <a:gd name="T34" fmla="*/ 394 w 395"/>
                <a:gd name="T35" fmla="*/ 232 h 247"/>
                <a:gd name="T36" fmla="*/ 393 w 395"/>
                <a:gd name="T37" fmla="*/ 227 h 247"/>
                <a:gd name="T38" fmla="*/ 390 w 395"/>
                <a:gd name="T39" fmla="*/ 221 h 247"/>
                <a:gd name="T40" fmla="*/ 387 w 395"/>
                <a:gd name="T41" fmla="*/ 214 h 247"/>
                <a:gd name="T42" fmla="*/ 381 w 395"/>
                <a:gd name="T43" fmla="*/ 208 h 247"/>
                <a:gd name="T44" fmla="*/ 370 w 395"/>
                <a:gd name="T45" fmla="*/ 195 h 247"/>
                <a:gd name="T46" fmla="*/ 358 w 395"/>
                <a:gd name="T47" fmla="*/ 182 h 247"/>
                <a:gd name="T48" fmla="*/ 346 w 395"/>
                <a:gd name="T49" fmla="*/ 170 h 247"/>
                <a:gd name="T50" fmla="*/ 335 w 395"/>
                <a:gd name="T51" fmla="*/ 160 h 247"/>
                <a:gd name="T52" fmla="*/ 327 w 395"/>
                <a:gd name="T53" fmla="*/ 153 h 247"/>
                <a:gd name="T54" fmla="*/ 325 w 395"/>
                <a:gd name="T55" fmla="*/ 151 h 247"/>
                <a:gd name="T56" fmla="*/ 225 w 395"/>
                <a:gd name="T57" fmla="*/ 48 h 247"/>
                <a:gd name="T58" fmla="*/ 140 w 395"/>
                <a:gd name="T59" fmla="*/ 0 h 247"/>
                <a:gd name="T60" fmla="*/ 55 w 395"/>
                <a:gd name="T61" fmla="*/ 27 h 247"/>
                <a:gd name="T62" fmla="*/ 0 w 395"/>
                <a:gd name="T63" fmla="*/ 59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95" h="247">
                  <a:moveTo>
                    <a:pt x="0" y="59"/>
                  </a:moveTo>
                  <a:lnTo>
                    <a:pt x="55" y="27"/>
                  </a:lnTo>
                  <a:lnTo>
                    <a:pt x="115" y="33"/>
                  </a:lnTo>
                  <a:lnTo>
                    <a:pt x="175" y="59"/>
                  </a:lnTo>
                  <a:lnTo>
                    <a:pt x="230" y="108"/>
                  </a:lnTo>
                  <a:lnTo>
                    <a:pt x="285" y="151"/>
                  </a:lnTo>
                  <a:lnTo>
                    <a:pt x="335" y="194"/>
                  </a:lnTo>
                  <a:lnTo>
                    <a:pt x="370" y="243"/>
                  </a:lnTo>
                  <a:lnTo>
                    <a:pt x="371" y="244"/>
                  </a:lnTo>
                  <a:lnTo>
                    <a:pt x="374" y="245"/>
                  </a:lnTo>
                  <a:lnTo>
                    <a:pt x="379" y="246"/>
                  </a:lnTo>
                  <a:lnTo>
                    <a:pt x="384" y="247"/>
                  </a:lnTo>
                  <a:lnTo>
                    <a:pt x="389" y="247"/>
                  </a:lnTo>
                  <a:lnTo>
                    <a:pt x="393" y="245"/>
                  </a:lnTo>
                  <a:lnTo>
                    <a:pt x="394" y="243"/>
                  </a:lnTo>
                  <a:lnTo>
                    <a:pt x="395" y="240"/>
                  </a:lnTo>
                  <a:lnTo>
                    <a:pt x="395" y="237"/>
                  </a:lnTo>
                  <a:lnTo>
                    <a:pt x="394" y="232"/>
                  </a:lnTo>
                  <a:lnTo>
                    <a:pt x="393" y="227"/>
                  </a:lnTo>
                  <a:lnTo>
                    <a:pt x="390" y="221"/>
                  </a:lnTo>
                  <a:lnTo>
                    <a:pt x="387" y="214"/>
                  </a:lnTo>
                  <a:lnTo>
                    <a:pt x="381" y="208"/>
                  </a:lnTo>
                  <a:lnTo>
                    <a:pt x="370" y="195"/>
                  </a:lnTo>
                  <a:lnTo>
                    <a:pt x="358" y="182"/>
                  </a:lnTo>
                  <a:lnTo>
                    <a:pt x="346" y="170"/>
                  </a:lnTo>
                  <a:lnTo>
                    <a:pt x="335" y="160"/>
                  </a:lnTo>
                  <a:lnTo>
                    <a:pt x="327" y="153"/>
                  </a:lnTo>
                  <a:lnTo>
                    <a:pt x="325" y="151"/>
                  </a:lnTo>
                  <a:lnTo>
                    <a:pt x="225" y="48"/>
                  </a:lnTo>
                  <a:lnTo>
                    <a:pt x="140" y="0"/>
                  </a:lnTo>
                  <a:lnTo>
                    <a:pt x="55" y="27"/>
                  </a:lnTo>
                  <a:lnTo>
                    <a:pt x="0" y="59"/>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0" name="Freeform 132">
              <a:extLst>
                <a:ext uri="{FF2B5EF4-FFF2-40B4-BE49-F238E27FC236}">
                  <a16:creationId xmlns:a16="http://schemas.microsoft.com/office/drawing/2014/main" id="{5DC9BB47-5E1B-E09F-6D8E-DB70F8A12AE9}"/>
                </a:ext>
              </a:extLst>
            </p:cNvPr>
            <p:cNvSpPr>
              <a:spLocks/>
            </p:cNvSpPr>
            <p:nvPr/>
          </p:nvSpPr>
          <p:spPr bwMode="auto">
            <a:xfrm>
              <a:off x="4108" y="3895"/>
              <a:ext cx="66" cy="41"/>
            </a:xfrm>
            <a:custGeom>
              <a:avLst/>
              <a:gdLst>
                <a:gd name="T0" fmla="*/ 0 w 395"/>
                <a:gd name="T1" fmla="*/ 59 h 247"/>
                <a:gd name="T2" fmla="*/ 55 w 395"/>
                <a:gd name="T3" fmla="*/ 27 h 247"/>
                <a:gd name="T4" fmla="*/ 115 w 395"/>
                <a:gd name="T5" fmla="*/ 33 h 247"/>
                <a:gd name="T6" fmla="*/ 175 w 395"/>
                <a:gd name="T7" fmla="*/ 59 h 247"/>
                <a:gd name="T8" fmla="*/ 230 w 395"/>
                <a:gd name="T9" fmla="*/ 108 h 247"/>
                <a:gd name="T10" fmla="*/ 285 w 395"/>
                <a:gd name="T11" fmla="*/ 151 h 247"/>
                <a:gd name="T12" fmla="*/ 335 w 395"/>
                <a:gd name="T13" fmla="*/ 194 h 247"/>
                <a:gd name="T14" fmla="*/ 370 w 395"/>
                <a:gd name="T15" fmla="*/ 243 h 247"/>
                <a:gd name="T16" fmla="*/ 371 w 395"/>
                <a:gd name="T17" fmla="*/ 244 h 247"/>
                <a:gd name="T18" fmla="*/ 374 w 395"/>
                <a:gd name="T19" fmla="*/ 245 h 247"/>
                <a:gd name="T20" fmla="*/ 379 w 395"/>
                <a:gd name="T21" fmla="*/ 246 h 247"/>
                <a:gd name="T22" fmla="*/ 384 w 395"/>
                <a:gd name="T23" fmla="*/ 247 h 247"/>
                <a:gd name="T24" fmla="*/ 389 w 395"/>
                <a:gd name="T25" fmla="*/ 247 h 247"/>
                <a:gd name="T26" fmla="*/ 393 w 395"/>
                <a:gd name="T27" fmla="*/ 245 h 247"/>
                <a:gd name="T28" fmla="*/ 394 w 395"/>
                <a:gd name="T29" fmla="*/ 243 h 247"/>
                <a:gd name="T30" fmla="*/ 395 w 395"/>
                <a:gd name="T31" fmla="*/ 240 h 247"/>
                <a:gd name="T32" fmla="*/ 395 w 395"/>
                <a:gd name="T33" fmla="*/ 237 h 247"/>
                <a:gd name="T34" fmla="*/ 394 w 395"/>
                <a:gd name="T35" fmla="*/ 232 h 247"/>
                <a:gd name="T36" fmla="*/ 393 w 395"/>
                <a:gd name="T37" fmla="*/ 227 h 247"/>
                <a:gd name="T38" fmla="*/ 390 w 395"/>
                <a:gd name="T39" fmla="*/ 221 h 247"/>
                <a:gd name="T40" fmla="*/ 387 w 395"/>
                <a:gd name="T41" fmla="*/ 214 h 247"/>
                <a:gd name="T42" fmla="*/ 381 w 395"/>
                <a:gd name="T43" fmla="*/ 208 h 247"/>
                <a:gd name="T44" fmla="*/ 370 w 395"/>
                <a:gd name="T45" fmla="*/ 195 h 247"/>
                <a:gd name="T46" fmla="*/ 358 w 395"/>
                <a:gd name="T47" fmla="*/ 182 h 247"/>
                <a:gd name="T48" fmla="*/ 346 w 395"/>
                <a:gd name="T49" fmla="*/ 170 h 247"/>
                <a:gd name="T50" fmla="*/ 335 w 395"/>
                <a:gd name="T51" fmla="*/ 160 h 247"/>
                <a:gd name="T52" fmla="*/ 327 w 395"/>
                <a:gd name="T53" fmla="*/ 153 h 247"/>
                <a:gd name="T54" fmla="*/ 325 w 395"/>
                <a:gd name="T55" fmla="*/ 151 h 247"/>
                <a:gd name="T56" fmla="*/ 225 w 395"/>
                <a:gd name="T57" fmla="*/ 48 h 247"/>
                <a:gd name="T58" fmla="*/ 140 w 395"/>
                <a:gd name="T59" fmla="*/ 0 h 247"/>
                <a:gd name="T60" fmla="*/ 55 w 395"/>
                <a:gd name="T61" fmla="*/ 27 h 247"/>
                <a:gd name="T62" fmla="*/ 0 w 395"/>
                <a:gd name="T63" fmla="*/ 59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95" h="247">
                  <a:moveTo>
                    <a:pt x="0" y="59"/>
                  </a:moveTo>
                  <a:lnTo>
                    <a:pt x="55" y="27"/>
                  </a:lnTo>
                  <a:lnTo>
                    <a:pt x="115" y="33"/>
                  </a:lnTo>
                  <a:lnTo>
                    <a:pt x="175" y="59"/>
                  </a:lnTo>
                  <a:lnTo>
                    <a:pt x="230" y="108"/>
                  </a:lnTo>
                  <a:lnTo>
                    <a:pt x="285" y="151"/>
                  </a:lnTo>
                  <a:lnTo>
                    <a:pt x="335" y="194"/>
                  </a:lnTo>
                  <a:lnTo>
                    <a:pt x="370" y="243"/>
                  </a:lnTo>
                  <a:lnTo>
                    <a:pt x="371" y="244"/>
                  </a:lnTo>
                  <a:lnTo>
                    <a:pt x="374" y="245"/>
                  </a:lnTo>
                  <a:lnTo>
                    <a:pt x="379" y="246"/>
                  </a:lnTo>
                  <a:lnTo>
                    <a:pt x="384" y="247"/>
                  </a:lnTo>
                  <a:lnTo>
                    <a:pt x="389" y="247"/>
                  </a:lnTo>
                  <a:lnTo>
                    <a:pt x="393" y="245"/>
                  </a:lnTo>
                  <a:lnTo>
                    <a:pt x="394" y="243"/>
                  </a:lnTo>
                  <a:lnTo>
                    <a:pt x="395" y="240"/>
                  </a:lnTo>
                  <a:lnTo>
                    <a:pt x="395" y="237"/>
                  </a:lnTo>
                  <a:lnTo>
                    <a:pt x="394" y="232"/>
                  </a:lnTo>
                  <a:lnTo>
                    <a:pt x="393" y="227"/>
                  </a:lnTo>
                  <a:lnTo>
                    <a:pt x="390" y="221"/>
                  </a:lnTo>
                  <a:lnTo>
                    <a:pt x="387" y="214"/>
                  </a:lnTo>
                  <a:lnTo>
                    <a:pt x="381" y="208"/>
                  </a:lnTo>
                  <a:lnTo>
                    <a:pt x="370" y="195"/>
                  </a:lnTo>
                  <a:lnTo>
                    <a:pt x="358" y="182"/>
                  </a:lnTo>
                  <a:lnTo>
                    <a:pt x="346" y="170"/>
                  </a:lnTo>
                  <a:lnTo>
                    <a:pt x="335" y="160"/>
                  </a:lnTo>
                  <a:lnTo>
                    <a:pt x="327" y="153"/>
                  </a:lnTo>
                  <a:lnTo>
                    <a:pt x="325" y="151"/>
                  </a:lnTo>
                  <a:lnTo>
                    <a:pt x="225" y="48"/>
                  </a:lnTo>
                  <a:lnTo>
                    <a:pt x="140" y="0"/>
                  </a:lnTo>
                  <a:lnTo>
                    <a:pt x="55" y="27"/>
                  </a:lnTo>
                  <a:lnTo>
                    <a:pt x="0"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1" name="Freeform 133">
              <a:extLst>
                <a:ext uri="{FF2B5EF4-FFF2-40B4-BE49-F238E27FC236}">
                  <a16:creationId xmlns:a16="http://schemas.microsoft.com/office/drawing/2014/main" id="{3DA6835A-592E-1FF0-D0AE-FABC8CF6A023}"/>
                </a:ext>
              </a:extLst>
            </p:cNvPr>
            <p:cNvSpPr>
              <a:spLocks/>
            </p:cNvSpPr>
            <p:nvPr/>
          </p:nvSpPr>
          <p:spPr bwMode="auto">
            <a:xfrm>
              <a:off x="4120" y="3896"/>
              <a:ext cx="34" cy="18"/>
            </a:xfrm>
            <a:custGeom>
              <a:avLst/>
              <a:gdLst>
                <a:gd name="T0" fmla="*/ 134 w 202"/>
                <a:gd name="T1" fmla="*/ 43 h 106"/>
                <a:gd name="T2" fmla="*/ 138 w 202"/>
                <a:gd name="T3" fmla="*/ 47 h 106"/>
                <a:gd name="T4" fmla="*/ 143 w 202"/>
                <a:gd name="T5" fmla="*/ 51 h 106"/>
                <a:gd name="T6" fmla="*/ 150 w 202"/>
                <a:gd name="T7" fmla="*/ 53 h 106"/>
                <a:gd name="T8" fmla="*/ 156 w 202"/>
                <a:gd name="T9" fmla="*/ 56 h 106"/>
                <a:gd name="T10" fmla="*/ 161 w 202"/>
                <a:gd name="T11" fmla="*/ 59 h 106"/>
                <a:gd name="T12" fmla="*/ 167 w 202"/>
                <a:gd name="T13" fmla="*/ 63 h 106"/>
                <a:gd name="T14" fmla="*/ 171 w 202"/>
                <a:gd name="T15" fmla="*/ 68 h 106"/>
                <a:gd name="T16" fmla="*/ 176 w 202"/>
                <a:gd name="T17" fmla="*/ 74 h 106"/>
                <a:gd name="T18" fmla="*/ 180 w 202"/>
                <a:gd name="T19" fmla="*/ 75 h 106"/>
                <a:gd name="T20" fmla="*/ 183 w 202"/>
                <a:gd name="T21" fmla="*/ 77 h 106"/>
                <a:gd name="T22" fmla="*/ 187 w 202"/>
                <a:gd name="T23" fmla="*/ 80 h 106"/>
                <a:gd name="T24" fmla="*/ 191 w 202"/>
                <a:gd name="T25" fmla="*/ 83 h 106"/>
                <a:gd name="T26" fmla="*/ 193 w 202"/>
                <a:gd name="T27" fmla="*/ 87 h 106"/>
                <a:gd name="T28" fmla="*/ 197 w 202"/>
                <a:gd name="T29" fmla="*/ 90 h 106"/>
                <a:gd name="T30" fmla="*/ 200 w 202"/>
                <a:gd name="T31" fmla="*/ 95 h 106"/>
                <a:gd name="T32" fmla="*/ 202 w 202"/>
                <a:gd name="T33" fmla="*/ 99 h 106"/>
                <a:gd name="T34" fmla="*/ 198 w 202"/>
                <a:gd name="T35" fmla="*/ 99 h 106"/>
                <a:gd name="T36" fmla="*/ 193 w 202"/>
                <a:gd name="T37" fmla="*/ 99 h 106"/>
                <a:gd name="T38" fmla="*/ 189 w 202"/>
                <a:gd name="T39" fmla="*/ 100 h 106"/>
                <a:gd name="T40" fmla="*/ 183 w 202"/>
                <a:gd name="T41" fmla="*/ 100 h 106"/>
                <a:gd name="T42" fmla="*/ 179 w 202"/>
                <a:gd name="T43" fmla="*/ 101 h 106"/>
                <a:gd name="T44" fmla="*/ 174 w 202"/>
                <a:gd name="T45" fmla="*/ 103 h 106"/>
                <a:gd name="T46" fmla="*/ 171 w 202"/>
                <a:gd name="T47" fmla="*/ 105 h 106"/>
                <a:gd name="T48" fmla="*/ 167 w 202"/>
                <a:gd name="T49" fmla="*/ 106 h 106"/>
                <a:gd name="T50" fmla="*/ 157 w 202"/>
                <a:gd name="T51" fmla="*/ 99 h 106"/>
                <a:gd name="T52" fmla="*/ 102 w 202"/>
                <a:gd name="T53" fmla="*/ 50 h 106"/>
                <a:gd name="T54" fmla="*/ 42 w 202"/>
                <a:gd name="T55" fmla="*/ 24 h 106"/>
                <a:gd name="T56" fmla="*/ 0 w 202"/>
                <a:gd name="T57" fmla="*/ 20 h 106"/>
                <a:gd name="T58" fmla="*/ 10 w 202"/>
                <a:gd name="T59" fmla="*/ 16 h 106"/>
                <a:gd name="T60" fmla="*/ 20 w 202"/>
                <a:gd name="T61" fmla="*/ 12 h 106"/>
                <a:gd name="T62" fmla="*/ 30 w 202"/>
                <a:gd name="T63" fmla="*/ 6 h 106"/>
                <a:gd name="T64" fmla="*/ 41 w 202"/>
                <a:gd name="T65" fmla="*/ 2 h 106"/>
                <a:gd name="T66" fmla="*/ 46 w 202"/>
                <a:gd name="T67" fmla="*/ 0 h 106"/>
                <a:gd name="T68" fmla="*/ 51 w 202"/>
                <a:gd name="T69" fmla="*/ 0 h 106"/>
                <a:gd name="T70" fmla="*/ 56 w 202"/>
                <a:gd name="T71" fmla="*/ 0 h 106"/>
                <a:gd name="T72" fmla="*/ 62 w 202"/>
                <a:gd name="T73" fmla="*/ 0 h 106"/>
                <a:gd name="T74" fmla="*/ 66 w 202"/>
                <a:gd name="T75" fmla="*/ 2 h 106"/>
                <a:gd name="T76" fmla="*/ 72 w 202"/>
                <a:gd name="T77" fmla="*/ 4 h 106"/>
                <a:gd name="T78" fmla="*/ 76 w 202"/>
                <a:gd name="T79" fmla="*/ 9 h 106"/>
                <a:gd name="T80" fmla="*/ 81 w 202"/>
                <a:gd name="T81" fmla="*/ 14 h 106"/>
                <a:gd name="T82" fmla="*/ 87 w 202"/>
                <a:gd name="T83" fmla="*/ 18 h 106"/>
                <a:gd name="T84" fmla="*/ 94 w 202"/>
                <a:gd name="T85" fmla="*/ 20 h 106"/>
                <a:gd name="T86" fmla="*/ 102 w 202"/>
                <a:gd name="T87" fmla="*/ 22 h 106"/>
                <a:gd name="T88" fmla="*/ 108 w 202"/>
                <a:gd name="T89" fmla="*/ 26 h 106"/>
                <a:gd name="T90" fmla="*/ 115 w 202"/>
                <a:gd name="T91" fmla="*/ 29 h 106"/>
                <a:gd name="T92" fmla="*/ 121 w 202"/>
                <a:gd name="T93" fmla="*/ 33 h 106"/>
                <a:gd name="T94" fmla="*/ 127 w 202"/>
                <a:gd name="T95" fmla="*/ 38 h 106"/>
                <a:gd name="T96" fmla="*/ 134 w 202"/>
                <a:gd name="T97" fmla="*/ 4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2" h="106">
                  <a:moveTo>
                    <a:pt x="134" y="43"/>
                  </a:moveTo>
                  <a:lnTo>
                    <a:pt x="138" y="47"/>
                  </a:lnTo>
                  <a:lnTo>
                    <a:pt x="143" y="51"/>
                  </a:lnTo>
                  <a:lnTo>
                    <a:pt x="150" y="53"/>
                  </a:lnTo>
                  <a:lnTo>
                    <a:pt x="156" y="56"/>
                  </a:lnTo>
                  <a:lnTo>
                    <a:pt x="161" y="59"/>
                  </a:lnTo>
                  <a:lnTo>
                    <a:pt x="167" y="63"/>
                  </a:lnTo>
                  <a:lnTo>
                    <a:pt x="171" y="68"/>
                  </a:lnTo>
                  <a:lnTo>
                    <a:pt x="176" y="74"/>
                  </a:lnTo>
                  <a:lnTo>
                    <a:pt x="180" y="75"/>
                  </a:lnTo>
                  <a:lnTo>
                    <a:pt x="183" y="77"/>
                  </a:lnTo>
                  <a:lnTo>
                    <a:pt x="187" y="80"/>
                  </a:lnTo>
                  <a:lnTo>
                    <a:pt x="191" y="83"/>
                  </a:lnTo>
                  <a:lnTo>
                    <a:pt x="193" y="87"/>
                  </a:lnTo>
                  <a:lnTo>
                    <a:pt x="197" y="90"/>
                  </a:lnTo>
                  <a:lnTo>
                    <a:pt x="200" y="95"/>
                  </a:lnTo>
                  <a:lnTo>
                    <a:pt x="202" y="99"/>
                  </a:lnTo>
                  <a:lnTo>
                    <a:pt x="198" y="99"/>
                  </a:lnTo>
                  <a:lnTo>
                    <a:pt x="193" y="99"/>
                  </a:lnTo>
                  <a:lnTo>
                    <a:pt x="189" y="100"/>
                  </a:lnTo>
                  <a:lnTo>
                    <a:pt x="183" y="100"/>
                  </a:lnTo>
                  <a:lnTo>
                    <a:pt x="179" y="101"/>
                  </a:lnTo>
                  <a:lnTo>
                    <a:pt x="174" y="103"/>
                  </a:lnTo>
                  <a:lnTo>
                    <a:pt x="171" y="105"/>
                  </a:lnTo>
                  <a:lnTo>
                    <a:pt x="167" y="106"/>
                  </a:lnTo>
                  <a:lnTo>
                    <a:pt x="157" y="99"/>
                  </a:lnTo>
                  <a:lnTo>
                    <a:pt x="102" y="50"/>
                  </a:lnTo>
                  <a:lnTo>
                    <a:pt x="42" y="24"/>
                  </a:lnTo>
                  <a:lnTo>
                    <a:pt x="0" y="20"/>
                  </a:lnTo>
                  <a:lnTo>
                    <a:pt x="10" y="16"/>
                  </a:lnTo>
                  <a:lnTo>
                    <a:pt x="20" y="12"/>
                  </a:lnTo>
                  <a:lnTo>
                    <a:pt x="30" y="6"/>
                  </a:lnTo>
                  <a:lnTo>
                    <a:pt x="41" y="2"/>
                  </a:lnTo>
                  <a:lnTo>
                    <a:pt x="46" y="0"/>
                  </a:lnTo>
                  <a:lnTo>
                    <a:pt x="51" y="0"/>
                  </a:lnTo>
                  <a:lnTo>
                    <a:pt x="56" y="0"/>
                  </a:lnTo>
                  <a:lnTo>
                    <a:pt x="62" y="0"/>
                  </a:lnTo>
                  <a:lnTo>
                    <a:pt x="66" y="2"/>
                  </a:lnTo>
                  <a:lnTo>
                    <a:pt x="72" y="4"/>
                  </a:lnTo>
                  <a:lnTo>
                    <a:pt x="76" y="9"/>
                  </a:lnTo>
                  <a:lnTo>
                    <a:pt x="81" y="14"/>
                  </a:lnTo>
                  <a:lnTo>
                    <a:pt x="87" y="18"/>
                  </a:lnTo>
                  <a:lnTo>
                    <a:pt x="94" y="20"/>
                  </a:lnTo>
                  <a:lnTo>
                    <a:pt x="102" y="22"/>
                  </a:lnTo>
                  <a:lnTo>
                    <a:pt x="108" y="26"/>
                  </a:lnTo>
                  <a:lnTo>
                    <a:pt x="115" y="29"/>
                  </a:lnTo>
                  <a:lnTo>
                    <a:pt x="121" y="33"/>
                  </a:lnTo>
                  <a:lnTo>
                    <a:pt x="127" y="38"/>
                  </a:lnTo>
                  <a:lnTo>
                    <a:pt x="134" y="43"/>
                  </a:lnTo>
                  <a:close/>
                </a:path>
              </a:pathLst>
            </a:custGeom>
            <a:solidFill>
              <a:srgbClr val="699F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2" name="Freeform 134">
              <a:extLst>
                <a:ext uri="{FF2B5EF4-FFF2-40B4-BE49-F238E27FC236}">
                  <a16:creationId xmlns:a16="http://schemas.microsoft.com/office/drawing/2014/main" id="{8AF218BF-5379-BCC3-C4DF-BD138A90F31C}"/>
                </a:ext>
              </a:extLst>
            </p:cNvPr>
            <p:cNvSpPr>
              <a:spLocks/>
            </p:cNvSpPr>
            <p:nvPr/>
          </p:nvSpPr>
          <p:spPr bwMode="auto">
            <a:xfrm>
              <a:off x="4151" y="3915"/>
              <a:ext cx="21" cy="20"/>
            </a:xfrm>
            <a:custGeom>
              <a:avLst/>
              <a:gdLst>
                <a:gd name="T0" fmla="*/ 87 w 128"/>
                <a:gd name="T1" fmla="*/ 47 h 117"/>
                <a:gd name="T2" fmla="*/ 93 w 128"/>
                <a:gd name="T3" fmla="*/ 55 h 117"/>
                <a:gd name="T4" fmla="*/ 99 w 128"/>
                <a:gd name="T5" fmla="*/ 62 h 117"/>
                <a:gd name="T6" fmla="*/ 103 w 128"/>
                <a:gd name="T7" fmla="*/ 71 h 117"/>
                <a:gd name="T8" fmla="*/ 108 w 128"/>
                <a:gd name="T9" fmla="*/ 78 h 117"/>
                <a:gd name="T10" fmla="*/ 114 w 128"/>
                <a:gd name="T11" fmla="*/ 86 h 117"/>
                <a:gd name="T12" fmla="*/ 118 w 128"/>
                <a:gd name="T13" fmla="*/ 93 h 117"/>
                <a:gd name="T14" fmla="*/ 124 w 128"/>
                <a:gd name="T15" fmla="*/ 102 h 117"/>
                <a:gd name="T16" fmla="*/ 128 w 128"/>
                <a:gd name="T17" fmla="*/ 110 h 117"/>
                <a:gd name="T18" fmla="*/ 126 w 128"/>
                <a:gd name="T19" fmla="*/ 111 h 117"/>
                <a:gd name="T20" fmla="*/ 124 w 128"/>
                <a:gd name="T21" fmla="*/ 111 h 117"/>
                <a:gd name="T22" fmla="*/ 122 w 128"/>
                <a:gd name="T23" fmla="*/ 112 h 117"/>
                <a:gd name="T24" fmla="*/ 121 w 128"/>
                <a:gd name="T25" fmla="*/ 114 h 117"/>
                <a:gd name="T26" fmla="*/ 118 w 128"/>
                <a:gd name="T27" fmla="*/ 114 h 117"/>
                <a:gd name="T28" fmla="*/ 116 w 128"/>
                <a:gd name="T29" fmla="*/ 115 h 117"/>
                <a:gd name="T30" fmla="*/ 114 w 128"/>
                <a:gd name="T31" fmla="*/ 116 h 117"/>
                <a:gd name="T32" fmla="*/ 112 w 128"/>
                <a:gd name="T33" fmla="*/ 117 h 117"/>
                <a:gd name="T34" fmla="*/ 79 w 128"/>
                <a:gd name="T35" fmla="*/ 71 h 117"/>
                <a:gd name="T36" fmla="*/ 29 w 128"/>
                <a:gd name="T37" fmla="*/ 28 h 117"/>
                <a:gd name="T38" fmla="*/ 0 w 128"/>
                <a:gd name="T39" fmla="*/ 6 h 117"/>
                <a:gd name="T40" fmla="*/ 4 w 128"/>
                <a:gd name="T41" fmla="*/ 5 h 117"/>
                <a:gd name="T42" fmla="*/ 6 w 128"/>
                <a:gd name="T43" fmla="*/ 5 h 117"/>
                <a:gd name="T44" fmla="*/ 9 w 128"/>
                <a:gd name="T45" fmla="*/ 4 h 117"/>
                <a:gd name="T46" fmla="*/ 11 w 128"/>
                <a:gd name="T47" fmla="*/ 4 h 117"/>
                <a:gd name="T48" fmla="*/ 15 w 128"/>
                <a:gd name="T49" fmla="*/ 4 h 117"/>
                <a:gd name="T50" fmla="*/ 17 w 128"/>
                <a:gd name="T51" fmla="*/ 3 h 117"/>
                <a:gd name="T52" fmla="*/ 20 w 128"/>
                <a:gd name="T53" fmla="*/ 3 h 117"/>
                <a:gd name="T54" fmla="*/ 22 w 128"/>
                <a:gd name="T55" fmla="*/ 3 h 117"/>
                <a:gd name="T56" fmla="*/ 27 w 128"/>
                <a:gd name="T57" fmla="*/ 0 h 117"/>
                <a:gd name="T58" fmla="*/ 31 w 128"/>
                <a:gd name="T59" fmla="*/ 0 h 117"/>
                <a:gd name="T60" fmla="*/ 34 w 128"/>
                <a:gd name="T61" fmla="*/ 0 h 117"/>
                <a:gd name="T62" fmla="*/ 39 w 128"/>
                <a:gd name="T63" fmla="*/ 1 h 117"/>
                <a:gd name="T64" fmla="*/ 42 w 128"/>
                <a:gd name="T65" fmla="*/ 4 h 117"/>
                <a:gd name="T66" fmla="*/ 46 w 128"/>
                <a:gd name="T67" fmla="*/ 6 h 117"/>
                <a:gd name="T68" fmla="*/ 49 w 128"/>
                <a:gd name="T69" fmla="*/ 10 h 117"/>
                <a:gd name="T70" fmla="*/ 53 w 128"/>
                <a:gd name="T71" fmla="*/ 12 h 117"/>
                <a:gd name="T72" fmla="*/ 55 w 128"/>
                <a:gd name="T73" fmla="*/ 15 h 117"/>
                <a:gd name="T74" fmla="*/ 59 w 128"/>
                <a:gd name="T75" fmla="*/ 19 h 117"/>
                <a:gd name="T76" fmla="*/ 62 w 128"/>
                <a:gd name="T77" fmla="*/ 24 h 117"/>
                <a:gd name="T78" fmla="*/ 65 w 128"/>
                <a:gd name="T79" fmla="*/ 29 h 117"/>
                <a:gd name="T80" fmla="*/ 70 w 128"/>
                <a:gd name="T81" fmla="*/ 32 h 117"/>
                <a:gd name="T82" fmla="*/ 74 w 128"/>
                <a:gd name="T83" fmla="*/ 37 h 117"/>
                <a:gd name="T84" fmla="*/ 79 w 128"/>
                <a:gd name="T85" fmla="*/ 41 h 117"/>
                <a:gd name="T86" fmla="*/ 83 w 128"/>
                <a:gd name="T87" fmla="*/ 44 h 117"/>
                <a:gd name="T88" fmla="*/ 87 w 128"/>
                <a:gd name="T89" fmla="*/ 4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17">
                  <a:moveTo>
                    <a:pt x="87" y="47"/>
                  </a:moveTo>
                  <a:lnTo>
                    <a:pt x="93" y="55"/>
                  </a:lnTo>
                  <a:lnTo>
                    <a:pt x="99" y="62"/>
                  </a:lnTo>
                  <a:lnTo>
                    <a:pt x="103" y="71"/>
                  </a:lnTo>
                  <a:lnTo>
                    <a:pt x="108" y="78"/>
                  </a:lnTo>
                  <a:lnTo>
                    <a:pt x="114" y="86"/>
                  </a:lnTo>
                  <a:lnTo>
                    <a:pt x="118" y="93"/>
                  </a:lnTo>
                  <a:lnTo>
                    <a:pt x="124" y="102"/>
                  </a:lnTo>
                  <a:lnTo>
                    <a:pt x="128" y="110"/>
                  </a:lnTo>
                  <a:lnTo>
                    <a:pt x="126" y="111"/>
                  </a:lnTo>
                  <a:lnTo>
                    <a:pt x="124" y="111"/>
                  </a:lnTo>
                  <a:lnTo>
                    <a:pt x="122" y="112"/>
                  </a:lnTo>
                  <a:lnTo>
                    <a:pt x="121" y="114"/>
                  </a:lnTo>
                  <a:lnTo>
                    <a:pt x="118" y="114"/>
                  </a:lnTo>
                  <a:lnTo>
                    <a:pt x="116" y="115"/>
                  </a:lnTo>
                  <a:lnTo>
                    <a:pt x="114" y="116"/>
                  </a:lnTo>
                  <a:lnTo>
                    <a:pt x="112" y="117"/>
                  </a:lnTo>
                  <a:lnTo>
                    <a:pt x="79" y="71"/>
                  </a:lnTo>
                  <a:lnTo>
                    <a:pt x="29" y="28"/>
                  </a:lnTo>
                  <a:lnTo>
                    <a:pt x="0" y="6"/>
                  </a:lnTo>
                  <a:lnTo>
                    <a:pt x="4" y="5"/>
                  </a:lnTo>
                  <a:lnTo>
                    <a:pt x="6" y="5"/>
                  </a:lnTo>
                  <a:lnTo>
                    <a:pt x="9" y="4"/>
                  </a:lnTo>
                  <a:lnTo>
                    <a:pt x="11" y="4"/>
                  </a:lnTo>
                  <a:lnTo>
                    <a:pt x="15" y="4"/>
                  </a:lnTo>
                  <a:lnTo>
                    <a:pt x="17" y="3"/>
                  </a:lnTo>
                  <a:lnTo>
                    <a:pt x="20" y="3"/>
                  </a:lnTo>
                  <a:lnTo>
                    <a:pt x="22" y="3"/>
                  </a:lnTo>
                  <a:lnTo>
                    <a:pt x="27" y="0"/>
                  </a:lnTo>
                  <a:lnTo>
                    <a:pt x="31" y="0"/>
                  </a:lnTo>
                  <a:lnTo>
                    <a:pt x="34" y="0"/>
                  </a:lnTo>
                  <a:lnTo>
                    <a:pt x="39" y="1"/>
                  </a:lnTo>
                  <a:lnTo>
                    <a:pt x="42" y="4"/>
                  </a:lnTo>
                  <a:lnTo>
                    <a:pt x="46" y="6"/>
                  </a:lnTo>
                  <a:lnTo>
                    <a:pt x="49" y="10"/>
                  </a:lnTo>
                  <a:lnTo>
                    <a:pt x="53" y="12"/>
                  </a:lnTo>
                  <a:lnTo>
                    <a:pt x="55" y="15"/>
                  </a:lnTo>
                  <a:lnTo>
                    <a:pt x="59" y="19"/>
                  </a:lnTo>
                  <a:lnTo>
                    <a:pt x="62" y="24"/>
                  </a:lnTo>
                  <a:lnTo>
                    <a:pt x="65" y="29"/>
                  </a:lnTo>
                  <a:lnTo>
                    <a:pt x="70" y="32"/>
                  </a:lnTo>
                  <a:lnTo>
                    <a:pt x="74" y="37"/>
                  </a:lnTo>
                  <a:lnTo>
                    <a:pt x="79" y="41"/>
                  </a:lnTo>
                  <a:lnTo>
                    <a:pt x="83" y="44"/>
                  </a:lnTo>
                  <a:lnTo>
                    <a:pt x="87" y="47"/>
                  </a:lnTo>
                  <a:close/>
                </a:path>
              </a:pathLst>
            </a:custGeom>
            <a:solidFill>
              <a:srgbClr val="7FB2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3" name="Freeform 135">
              <a:extLst>
                <a:ext uri="{FF2B5EF4-FFF2-40B4-BE49-F238E27FC236}">
                  <a16:creationId xmlns:a16="http://schemas.microsoft.com/office/drawing/2014/main" id="{7B83B0C2-9A1A-0B3F-1920-4C877399F4FE}"/>
                </a:ext>
              </a:extLst>
            </p:cNvPr>
            <p:cNvSpPr>
              <a:spLocks/>
            </p:cNvSpPr>
            <p:nvPr/>
          </p:nvSpPr>
          <p:spPr bwMode="auto">
            <a:xfrm>
              <a:off x="4082" y="3946"/>
              <a:ext cx="59" cy="201"/>
            </a:xfrm>
            <a:custGeom>
              <a:avLst/>
              <a:gdLst>
                <a:gd name="T0" fmla="*/ 21 w 354"/>
                <a:gd name="T1" fmla="*/ 0 h 1209"/>
                <a:gd name="T2" fmla="*/ 75 w 354"/>
                <a:gd name="T3" fmla="*/ 66 h 1209"/>
                <a:gd name="T4" fmla="*/ 150 w 354"/>
                <a:gd name="T5" fmla="*/ 92 h 1209"/>
                <a:gd name="T6" fmla="*/ 190 w 354"/>
                <a:gd name="T7" fmla="*/ 119 h 1209"/>
                <a:gd name="T8" fmla="*/ 255 w 354"/>
                <a:gd name="T9" fmla="*/ 167 h 1209"/>
                <a:gd name="T10" fmla="*/ 340 w 354"/>
                <a:gd name="T11" fmla="*/ 205 h 1209"/>
                <a:gd name="T12" fmla="*/ 325 w 354"/>
                <a:gd name="T13" fmla="*/ 997 h 1209"/>
                <a:gd name="T14" fmla="*/ 354 w 354"/>
                <a:gd name="T15" fmla="*/ 1209 h 1209"/>
                <a:gd name="T16" fmla="*/ 0 w 354"/>
                <a:gd name="T17" fmla="*/ 912 h 1209"/>
                <a:gd name="T18" fmla="*/ 21 w 354"/>
                <a:gd name="T19" fmla="*/ 0 h 1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4" h="1209">
                  <a:moveTo>
                    <a:pt x="21" y="0"/>
                  </a:moveTo>
                  <a:lnTo>
                    <a:pt x="75" y="66"/>
                  </a:lnTo>
                  <a:lnTo>
                    <a:pt x="150" y="92"/>
                  </a:lnTo>
                  <a:lnTo>
                    <a:pt x="190" y="119"/>
                  </a:lnTo>
                  <a:lnTo>
                    <a:pt x="255" y="167"/>
                  </a:lnTo>
                  <a:lnTo>
                    <a:pt x="340" y="205"/>
                  </a:lnTo>
                  <a:lnTo>
                    <a:pt x="325" y="997"/>
                  </a:lnTo>
                  <a:lnTo>
                    <a:pt x="354" y="1209"/>
                  </a:lnTo>
                  <a:lnTo>
                    <a:pt x="0" y="912"/>
                  </a:lnTo>
                  <a:lnTo>
                    <a:pt x="21" y="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4" name="Freeform 136">
              <a:extLst>
                <a:ext uri="{FF2B5EF4-FFF2-40B4-BE49-F238E27FC236}">
                  <a16:creationId xmlns:a16="http://schemas.microsoft.com/office/drawing/2014/main" id="{5D797FBE-B9DE-C2F0-A0F3-7E2BA05082E6}"/>
                </a:ext>
              </a:extLst>
            </p:cNvPr>
            <p:cNvSpPr>
              <a:spLocks/>
            </p:cNvSpPr>
            <p:nvPr/>
          </p:nvSpPr>
          <p:spPr bwMode="auto">
            <a:xfrm>
              <a:off x="4082" y="3946"/>
              <a:ext cx="59" cy="201"/>
            </a:xfrm>
            <a:custGeom>
              <a:avLst/>
              <a:gdLst>
                <a:gd name="T0" fmla="*/ 21 w 354"/>
                <a:gd name="T1" fmla="*/ 0 h 1209"/>
                <a:gd name="T2" fmla="*/ 75 w 354"/>
                <a:gd name="T3" fmla="*/ 66 h 1209"/>
                <a:gd name="T4" fmla="*/ 150 w 354"/>
                <a:gd name="T5" fmla="*/ 92 h 1209"/>
                <a:gd name="T6" fmla="*/ 190 w 354"/>
                <a:gd name="T7" fmla="*/ 119 h 1209"/>
                <a:gd name="T8" fmla="*/ 255 w 354"/>
                <a:gd name="T9" fmla="*/ 167 h 1209"/>
                <a:gd name="T10" fmla="*/ 340 w 354"/>
                <a:gd name="T11" fmla="*/ 205 h 1209"/>
                <a:gd name="T12" fmla="*/ 325 w 354"/>
                <a:gd name="T13" fmla="*/ 997 h 1209"/>
                <a:gd name="T14" fmla="*/ 354 w 354"/>
                <a:gd name="T15" fmla="*/ 1209 h 1209"/>
                <a:gd name="T16" fmla="*/ 0 w 354"/>
                <a:gd name="T17" fmla="*/ 912 h 1209"/>
                <a:gd name="T18" fmla="*/ 21 w 354"/>
                <a:gd name="T19" fmla="*/ 0 h 1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4" h="1209">
                  <a:moveTo>
                    <a:pt x="21" y="0"/>
                  </a:moveTo>
                  <a:lnTo>
                    <a:pt x="75" y="66"/>
                  </a:lnTo>
                  <a:lnTo>
                    <a:pt x="150" y="92"/>
                  </a:lnTo>
                  <a:lnTo>
                    <a:pt x="190" y="119"/>
                  </a:lnTo>
                  <a:lnTo>
                    <a:pt x="255" y="167"/>
                  </a:lnTo>
                  <a:lnTo>
                    <a:pt x="340" y="205"/>
                  </a:lnTo>
                  <a:lnTo>
                    <a:pt x="325" y="997"/>
                  </a:lnTo>
                  <a:lnTo>
                    <a:pt x="354" y="1209"/>
                  </a:lnTo>
                  <a:lnTo>
                    <a:pt x="0" y="912"/>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5" name="Freeform 137">
              <a:extLst>
                <a:ext uri="{FF2B5EF4-FFF2-40B4-BE49-F238E27FC236}">
                  <a16:creationId xmlns:a16="http://schemas.microsoft.com/office/drawing/2014/main" id="{F1411238-A3ED-D283-0BF9-267678E8F85F}"/>
                </a:ext>
              </a:extLst>
            </p:cNvPr>
            <p:cNvSpPr>
              <a:spLocks/>
            </p:cNvSpPr>
            <p:nvPr/>
          </p:nvSpPr>
          <p:spPr bwMode="auto">
            <a:xfrm>
              <a:off x="4083" y="3947"/>
              <a:ext cx="30" cy="171"/>
            </a:xfrm>
            <a:custGeom>
              <a:avLst/>
              <a:gdLst>
                <a:gd name="T0" fmla="*/ 183 w 186"/>
                <a:gd name="T1" fmla="*/ 123 h 1023"/>
                <a:gd name="T2" fmla="*/ 177 w 186"/>
                <a:gd name="T3" fmla="*/ 140 h 1023"/>
                <a:gd name="T4" fmla="*/ 176 w 186"/>
                <a:gd name="T5" fmla="*/ 158 h 1023"/>
                <a:gd name="T6" fmla="*/ 174 w 186"/>
                <a:gd name="T7" fmla="*/ 166 h 1023"/>
                <a:gd name="T8" fmla="*/ 173 w 186"/>
                <a:gd name="T9" fmla="*/ 175 h 1023"/>
                <a:gd name="T10" fmla="*/ 172 w 186"/>
                <a:gd name="T11" fmla="*/ 186 h 1023"/>
                <a:gd name="T12" fmla="*/ 171 w 186"/>
                <a:gd name="T13" fmla="*/ 207 h 1023"/>
                <a:gd name="T14" fmla="*/ 167 w 186"/>
                <a:gd name="T15" fmla="*/ 226 h 1023"/>
                <a:gd name="T16" fmla="*/ 168 w 186"/>
                <a:gd name="T17" fmla="*/ 258 h 1023"/>
                <a:gd name="T18" fmla="*/ 166 w 186"/>
                <a:gd name="T19" fmla="*/ 307 h 1023"/>
                <a:gd name="T20" fmla="*/ 158 w 186"/>
                <a:gd name="T21" fmla="*/ 381 h 1023"/>
                <a:gd name="T22" fmla="*/ 156 w 186"/>
                <a:gd name="T23" fmla="*/ 436 h 1023"/>
                <a:gd name="T24" fmla="*/ 155 w 186"/>
                <a:gd name="T25" fmla="*/ 458 h 1023"/>
                <a:gd name="T26" fmla="*/ 158 w 186"/>
                <a:gd name="T27" fmla="*/ 481 h 1023"/>
                <a:gd name="T28" fmla="*/ 155 w 186"/>
                <a:gd name="T29" fmla="*/ 528 h 1023"/>
                <a:gd name="T30" fmla="*/ 155 w 186"/>
                <a:gd name="T31" fmla="*/ 586 h 1023"/>
                <a:gd name="T32" fmla="*/ 150 w 186"/>
                <a:gd name="T33" fmla="*/ 641 h 1023"/>
                <a:gd name="T34" fmla="*/ 148 w 186"/>
                <a:gd name="T35" fmla="*/ 673 h 1023"/>
                <a:gd name="T36" fmla="*/ 148 w 186"/>
                <a:gd name="T37" fmla="*/ 705 h 1023"/>
                <a:gd name="T38" fmla="*/ 146 w 186"/>
                <a:gd name="T39" fmla="*/ 762 h 1023"/>
                <a:gd name="T40" fmla="*/ 146 w 186"/>
                <a:gd name="T41" fmla="*/ 867 h 1023"/>
                <a:gd name="T42" fmla="*/ 147 w 186"/>
                <a:gd name="T43" fmla="*/ 970 h 1023"/>
                <a:gd name="T44" fmla="*/ 147 w 186"/>
                <a:gd name="T45" fmla="*/ 1009 h 1023"/>
                <a:gd name="T46" fmla="*/ 146 w 186"/>
                <a:gd name="T47" fmla="*/ 1016 h 1023"/>
                <a:gd name="T48" fmla="*/ 146 w 186"/>
                <a:gd name="T49" fmla="*/ 1023 h 1023"/>
                <a:gd name="T50" fmla="*/ 104 w 186"/>
                <a:gd name="T51" fmla="*/ 951 h 1023"/>
                <a:gd name="T52" fmla="*/ 99 w 186"/>
                <a:gd name="T53" fmla="*/ 906 h 1023"/>
                <a:gd name="T54" fmla="*/ 88 w 186"/>
                <a:gd name="T55" fmla="*/ 882 h 1023"/>
                <a:gd name="T56" fmla="*/ 70 w 186"/>
                <a:gd name="T57" fmla="*/ 864 h 1023"/>
                <a:gd name="T58" fmla="*/ 52 w 186"/>
                <a:gd name="T59" fmla="*/ 858 h 1023"/>
                <a:gd name="T60" fmla="*/ 39 w 186"/>
                <a:gd name="T61" fmla="*/ 862 h 1023"/>
                <a:gd name="T62" fmla="*/ 28 w 186"/>
                <a:gd name="T63" fmla="*/ 868 h 1023"/>
                <a:gd name="T64" fmla="*/ 20 w 186"/>
                <a:gd name="T65" fmla="*/ 880 h 1023"/>
                <a:gd name="T66" fmla="*/ 18 w 186"/>
                <a:gd name="T67" fmla="*/ 893 h 1023"/>
                <a:gd name="T68" fmla="*/ 12 w 186"/>
                <a:gd name="T69" fmla="*/ 901 h 1023"/>
                <a:gd name="T70" fmla="*/ 13 w 186"/>
                <a:gd name="T71" fmla="*/ 904 h 1023"/>
                <a:gd name="T72" fmla="*/ 14 w 186"/>
                <a:gd name="T73" fmla="*/ 906 h 1023"/>
                <a:gd name="T74" fmla="*/ 13 w 186"/>
                <a:gd name="T75" fmla="*/ 909 h 1023"/>
                <a:gd name="T76" fmla="*/ 10 w 186"/>
                <a:gd name="T77" fmla="*/ 909 h 1023"/>
                <a:gd name="T78" fmla="*/ 8 w 186"/>
                <a:gd name="T79" fmla="*/ 909 h 1023"/>
                <a:gd name="T80" fmla="*/ 2 w 186"/>
                <a:gd name="T81" fmla="*/ 837 h 1023"/>
                <a:gd name="T82" fmla="*/ 2 w 186"/>
                <a:gd name="T83" fmla="*/ 752 h 1023"/>
                <a:gd name="T84" fmla="*/ 7 w 186"/>
                <a:gd name="T85" fmla="*/ 666 h 1023"/>
                <a:gd name="T86" fmla="*/ 4 w 186"/>
                <a:gd name="T87" fmla="*/ 646 h 1023"/>
                <a:gd name="T88" fmla="*/ 3 w 186"/>
                <a:gd name="T89" fmla="*/ 627 h 1023"/>
                <a:gd name="T90" fmla="*/ 4 w 186"/>
                <a:gd name="T91" fmla="*/ 517 h 1023"/>
                <a:gd name="T92" fmla="*/ 6 w 186"/>
                <a:gd name="T93" fmla="*/ 497 h 1023"/>
                <a:gd name="T94" fmla="*/ 7 w 186"/>
                <a:gd name="T95" fmla="*/ 476 h 1023"/>
                <a:gd name="T96" fmla="*/ 9 w 186"/>
                <a:gd name="T97" fmla="*/ 430 h 1023"/>
                <a:gd name="T98" fmla="*/ 12 w 186"/>
                <a:gd name="T99" fmla="*/ 328 h 1023"/>
                <a:gd name="T100" fmla="*/ 15 w 186"/>
                <a:gd name="T101" fmla="*/ 225 h 1023"/>
                <a:gd name="T102" fmla="*/ 19 w 186"/>
                <a:gd name="T103" fmla="*/ 177 h 1023"/>
                <a:gd name="T104" fmla="*/ 17 w 186"/>
                <a:gd name="T105" fmla="*/ 158 h 1023"/>
                <a:gd name="T106" fmla="*/ 19 w 186"/>
                <a:gd name="T107" fmla="*/ 139 h 1023"/>
                <a:gd name="T108" fmla="*/ 23 w 186"/>
                <a:gd name="T109" fmla="*/ 87 h 1023"/>
                <a:gd name="T110" fmla="*/ 23 w 186"/>
                <a:gd name="T111" fmla="*/ 35 h 1023"/>
                <a:gd name="T112" fmla="*/ 70 w 186"/>
                <a:gd name="T113" fmla="*/ 58 h 1023"/>
                <a:gd name="T114" fmla="*/ 186 w 186"/>
                <a:gd name="T115" fmla="*/ 111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86" h="1023">
                  <a:moveTo>
                    <a:pt x="186" y="111"/>
                  </a:moveTo>
                  <a:lnTo>
                    <a:pt x="185" y="117"/>
                  </a:lnTo>
                  <a:lnTo>
                    <a:pt x="183" y="123"/>
                  </a:lnTo>
                  <a:lnTo>
                    <a:pt x="182" y="129"/>
                  </a:lnTo>
                  <a:lnTo>
                    <a:pt x="178" y="135"/>
                  </a:lnTo>
                  <a:lnTo>
                    <a:pt x="177" y="140"/>
                  </a:lnTo>
                  <a:lnTo>
                    <a:pt x="175" y="146"/>
                  </a:lnTo>
                  <a:lnTo>
                    <a:pt x="175" y="152"/>
                  </a:lnTo>
                  <a:lnTo>
                    <a:pt x="176" y="158"/>
                  </a:lnTo>
                  <a:lnTo>
                    <a:pt x="175" y="161"/>
                  </a:lnTo>
                  <a:lnTo>
                    <a:pt x="175" y="164"/>
                  </a:lnTo>
                  <a:lnTo>
                    <a:pt x="174" y="166"/>
                  </a:lnTo>
                  <a:lnTo>
                    <a:pt x="174" y="170"/>
                  </a:lnTo>
                  <a:lnTo>
                    <a:pt x="174" y="172"/>
                  </a:lnTo>
                  <a:lnTo>
                    <a:pt x="173" y="175"/>
                  </a:lnTo>
                  <a:lnTo>
                    <a:pt x="173" y="177"/>
                  </a:lnTo>
                  <a:lnTo>
                    <a:pt x="173" y="179"/>
                  </a:lnTo>
                  <a:lnTo>
                    <a:pt x="172" y="186"/>
                  </a:lnTo>
                  <a:lnTo>
                    <a:pt x="172" y="192"/>
                  </a:lnTo>
                  <a:lnTo>
                    <a:pt x="171" y="200"/>
                  </a:lnTo>
                  <a:lnTo>
                    <a:pt x="171" y="207"/>
                  </a:lnTo>
                  <a:lnTo>
                    <a:pt x="169" y="213"/>
                  </a:lnTo>
                  <a:lnTo>
                    <a:pt x="168" y="220"/>
                  </a:lnTo>
                  <a:lnTo>
                    <a:pt x="167" y="226"/>
                  </a:lnTo>
                  <a:lnTo>
                    <a:pt x="165" y="233"/>
                  </a:lnTo>
                  <a:lnTo>
                    <a:pt x="167" y="245"/>
                  </a:lnTo>
                  <a:lnTo>
                    <a:pt x="168" y="258"/>
                  </a:lnTo>
                  <a:lnTo>
                    <a:pt x="168" y="270"/>
                  </a:lnTo>
                  <a:lnTo>
                    <a:pt x="168" y="283"/>
                  </a:lnTo>
                  <a:lnTo>
                    <a:pt x="166" y="307"/>
                  </a:lnTo>
                  <a:lnTo>
                    <a:pt x="164" y="332"/>
                  </a:lnTo>
                  <a:lnTo>
                    <a:pt x="161" y="356"/>
                  </a:lnTo>
                  <a:lnTo>
                    <a:pt x="158" y="381"/>
                  </a:lnTo>
                  <a:lnTo>
                    <a:pt x="157" y="405"/>
                  </a:lnTo>
                  <a:lnTo>
                    <a:pt x="158" y="429"/>
                  </a:lnTo>
                  <a:lnTo>
                    <a:pt x="156" y="436"/>
                  </a:lnTo>
                  <a:lnTo>
                    <a:pt x="155" y="443"/>
                  </a:lnTo>
                  <a:lnTo>
                    <a:pt x="155" y="451"/>
                  </a:lnTo>
                  <a:lnTo>
                    <a:pt x="155" y="458"/>
                  </a:lnTo>
                  <a:lnTo>
                    <a:pt x="156" y="466"/>
                  </a:lnTo>
                  <a:lnTo>
                    <a:pt x="157" y="473"/>
                  </a:lnTo>
                  <a:lnTo>
                    <a:pt x="158" y="481"/>
                  </a:lnTo>
                  <a:lnTo>
                    <a:pt x="158" y="488"/>
                  </a:lnTo>
                  <a:lnTo>
                    <a:pt x="156" y="509"/>
                  </a:lnTo>
                  <a:lnTo>
                    <a:pt x="155" y="528"/>
                  </a:lnTo>
                  <a:lnTo>
                    <a:pt x="155" y="548"/>
                  </a:lnTo>
                  <a:lnTo>
                    <a:pt x="155" y="567"/>
                  </a:lnTo>
                  <a:lnTo>
                    <a:pt x="155" y="586"/>
                  </a:lnTo>
                  <a:lnTo>
                    <a:pt x="154" y="604"/>
                  </a:lnTo>
                  <a:lnTo>
                    <a:pt x="153" y="623"/>
                  </a:lnTo>
                  <a:lnTo>
                    <a:pt x="150" y="641"/>
                  </a:lnTo>
                  <a:lnTo>
                    <a:pt x="148" y="652"/>
                  </a:lnTo>
                  <a:lnTo>
                    <a:pt x="147" y="663"/>
                  </a:lnTo>
                  <a:lnTo>
                    <a:pt x="148" y="673"/>
                  </a:lnTo>
                  <a:lnTo>
                    <a:pt x="148" y="684"/>
                  </a:lnTo>
                  <a:lnTo>
                    <a:pt x="148" y="695"/>
                  </a:lnTo>
                  <a:lnTo>
                    <a:pt x="148" y="705"/>
                  </a:lnTo>
                  <a:lnTo>
                    <a:pt x="147" y="716"/>
                  </a:lnTo>
                  <a:lnTo>
                    <a:pt x="146" y="727"/>
                  </a:lnTo>
                  <a:lnTo>
                    <a:pt x="146" y="762"/>
                  </a:lnTo>
                  <a:lnTo>
                    <a:pt x="146" y="796"/>
                  </a:lnTo>
                  <a:lnTo>
                    <a:pt x="146" y="832"/>
                  </a:lnTo>
                  <a:lnTo>
                    <a:pt x="146" y="867"/>
                  </a:lnTo>
                  <a:lnTo>
                    <a:pt x="146" y="901"/>
                  </a:lnTo>
                  <a:lnTo>
                    <a:pt x="146" y="936"/>
                  </a:lnTo>
                  <a:lnTo>
                    <a:pt x="147" y="970"/>
                  </a:lnTo>
                  <a:lnTo>
                    <a:pt x="150" y="1005"/>
                  </a:lnTo>
                  <a:lnTo>
                    <a:pt x="148" y="1006"/>
                  </a:lnTo>
                  <a:lnTo>
                    <a:pt x="147" y="1009"/>
                  </a:lnTo>
                  <a:lnTo>
                    <a:pt x="146" y="1011"/>
                  </a:lnTo>
                  <a:lnTo>
                    <a:pt x="146" y="1013"/>
                  </a:lnTo>
                  <a:lnTo>
                    <a:pt x="146" y="1016"/>
                  </a:lnTo>
                  <a:lnTo>
                    <a:pt x="146" y="1018"/>
                  </a:lnTo>
                  <a:lnTo>
                    <a:pt x="146" y="1020"/>
                  </a:lnTo>
                  <a:lnTo>
                    <a:pt x="146" y="1023"/>
                  </a:lnTo>
                  <a:lnTo>
                    <a:pt x="103" y="986"/>
                  </a:lnTo>
                  <a:lnTo>
                    <a:pt x="104" y="969"/>
                  </a:lnTo>
                  <a:lnTo>
                    <a:pt x="104" y="951"/>
                  </a:lnTo>
                  <a:lnTo>
                    <a:pt x="103" y="933"/>
                  </a:lnTo>
                  <a:lnTo>
                    <a:pt x="101" y="915"/>
                  </a:lnTo>
                  <a:lnTo>
                    <a:pt x="99" y="906"/>
                  </a:lnTo>
                  <a:lnTo>
                    <a:pt x="95" y="898"/>
                  </a:lnTo>
                  <a:lnTo>
                    <a:pt x="92" y="890"/>
                  </a:lnTo>
                  <a:lnTo>
                    <a:pt x="88" y="882"/>
                  </a:lnTo>
                  <a:lnTo>
                    <a:pt x="82" y="876"/>
                  </a:lnTo>
                  <a:lnTo>
                    <a:pt x="77" y="870"/>
                  </a:lnTo>
                  <a:lnTo>
                    <a:pt x="70" y="864"/>
                  </a:lnTo>
                  <a:lnTo>
                    <a:pt x="61" y="861"/>
                  </a:lnTo>
                  <a:lnTo>
                    <a:pt x="57" y="858"/>
                  </a:lnTo>
                  <a:lnTo>
                    <a:pt x="52" y="858"/>
                  </a:lnTo>
                  <a:lnTo>
                    <a:pt x="48" y="858"/>
                  </a:lnTo>
                  <a:lnTo>
                    <a:pt x="44" y="859"/>
                  </a:lnTo>
                  <a:lnTo>
                    <a:pt x="39" y="862"/>
                  </a:lnTo>
                  <a:lnTo>
                    <a:pt x="36" y="863"/>
                  </a:lnTo>
                  <a:lnTo>
                    <a:pt x="31" y="865"/>
                  </a:lnTo>
                  <a:lnTo>
                    <a:pt x="28" y="868"/>
                  </a:lnTo>
                  <a:lnTo>
                    <a:pt x="24" y="870"/>
                  </a:lnTo>
                  <a:lnTo>
                    <a:pt x="21" y="875"/>
                  </a:lnTo>
                  <a:lnTo>
                    <a:pt x="20" y="880"/>
                  </a:lnTo>
                  <a:lnTo>
                    <a:pt x="20" y="883"/>
                  </a:lnTo>
                  <a:lnTo>
                    <a:pt x="19" y="888"/>
                  </a:lnTo>
                  <a:lnTo>
                    <a:pt x="18" y="893"/>
                  </a:lnTo>
                  <a:lnTo>
                    <a:pt x="16" y="896"/>
                  </a:lnTo>
                  <a:lnTo>
                    <a:pt x="12" y="900"/>
                  </a:lnTo>
                  <a:lnTo>
                    <a:pt x="12" y="901"/>
                  </a:lnTo>
                  <a:lnTo>
                    <a:pt x="13" y="902"/>
                  </a:lnTo>
                  <a:lnTo>
                    <a:pt x="13" y="902"/>
                  </a:lnTo>
                  <a:lnTo>
                    <a:pt x="13" y="904"/>
                  </a:lnTo>
                  <a:lnTo>
                    <a:pt x="14" y="905"/>
                  </a:lnTo>
                  <a:lnTo>
                    <a:pt x="14" y="906"/>
                  </a:lnTo>
                  <a:lnTo>
                    <a:pt x="14" y="906"/>
                  </a:lnTo>
                  <a:lnTo>
                    <a:pt x="14" y="907"/>
                  </a:lnTo>
                  <a:lnTo>
                    <a:pt x="14" y="908"/>
                  </a:lnTo>
                  <a:lnTo>
                    <a:pt x="13" y="909"/>
                  </a:lnTo>
                  <a:lnTo>
                    <a:pt x="12" y="909"/>
                  </a:lnTo>
                  <a:lnTo>
                    <a:pt x="12" y="909"/>
                  </a:lnTo>
                  <a:lnTo>
                    <a:pt x="10" y="909"/>
                  </a:lnTo>
                  <a:lnTo>
                    <a:pt x="9" y="909"/>
                  </a:lnTo>
                  <a:lnTo>
                    <a:pt x="9" y="909"/>
                  </a:lnTo>
                  <a:lnTo>
                    <a:pt x="8" y="909"/>
                  </a:lnTo>
                  <a:lnTo>
                    <a:pt x="3" y="896"/>
                  </a:lnTo>
                  <a:lnTo>
                    <a:pt x="3" y="867"/>
                  </a:lnTo>
                  <a:lnTo>
                    <a:pt x="2" y="837"/>
                  </a:lnTo>
                  <a:lnTo>
                    <a:pt x="2" y="808"/>
                  </a:lnTo>
                  <a:lnTo>
                    <a:pt x="0" y="781"/>
                  </a:lnTo>
                  <a:lnTo>
                    <a:pt x="2" y="752"/>
                  </a:lnTo>
                  <a:lnTo>
                    <a:pt x="2" y="723"/>
                  </a:lnTo>
                  <a:lnTo>
                    <a:pt x="4" y="695"/>
                  </a:lnTo>
                  <a:lnTo>
                    <a:pt x="7" y="666"/>
                  </a:lnTo>
                  <a:lnTo>
                    <a:pt x="6" y="659"/>
                  </a:lnTo>
                  <a:lnTo>
                    <a:pt x="5" y="653"/>
                  </a:lnTo>
                  <a:lnTo>
                    <a:pt x="4" y="646"/>
                  </a:lnTo>
                  <a:lnTo>
                    <a:pt x="4" y="640"/>
                  </a:lnTo>
                  <a:lnTo>
                    <a:pt x="3" y="634"/>
                  </a:lnTo>
                  <a:lnTo>
                    <a:pt x="3" y="627"/>
                  </a:lnTo>
                  <a:lnTo>
                    <a:pt x="3" y="621"/>
                  </a:lnTo>
                  <a:lnTo>
                    <a:pt x="2" y="614"/>
                  </a:lnTo>
                  <a:lnTo>
                    <a:pt x="4" y="517"/>
                  </a:lnTo>
                  <a:lnTo>
                    <a:pt x="5" y="510"/>
                  </a:lnTo>
                  <a:lnTo>
                    <a:pt x="5" y="503"/>
                  </a:lnTo>
                  <a:lnTo>
                    <a:pt x="6" y="497"/>
                  </a:lnTo>
                  <a:lnTo>
                    <a:pt x="6" y="490"/>
                  </a:lnTo>
                  <a:lnTo>
                    <a:pt x="6" y="484"/>
                  </a:lnTo>
                  <a:lnTo>
                    <a:pt x="7" y="476"/>
                  </a:lnTo>
                  <a:lnTo>
                    <a:pt x="7" y="470"/>
                  </a:lnTo>
                  <a:lnTo>
                    <a:pt x="8" y="463"/>
                  </a:lnTo>
                  <a:lnTo>
                    <a:pt x="9" y="430"/>
                  </a:lnTo>
                  <a:lnTo>
                    <a:pt x="9" y="395"/>
                  </a:lnTo>
                  <a:lnTo>
                    <a:pt x="10" y="362"/>
                  </a:lnTo>
                  <a:lnTo>
                    <a:pt x="12" y="328"/>
                  </a:lnTo>
                  <a:lnTo>
                    <a:pt x="13" y="294"/>
                  </a:lnTo>
                  <a:lnTo>
                    <a:pt x="13" y="260"/>
                  </a:lnTo>
                  <a:lnTo>
                    <a:pt x="15" y="225"/>
                  </a:lnTo>
                  <a:lnTo>
                    <a:pt x="16" y="189"/>
                  </a:lnTo>
                  <a:lnTo>
                    <a:pt x="18" y="183"/>
                  </a:lnTo>
                  <a:lnTo>
                    <a:pt x="19" y="177"/>
                  </a:lnTo>
                  <a:lnTo>
                    <a:pt x="19" y="171"/>
                  </a:lnTo>
                  <a:lnTo>
                    <a:pt x="18" y="165"/>
                  </a:lnTo>
                  <a:lnTo>
                    <a:pt x="17" y="158"/>
                  </a:lnTo>
                  <a:lnTo>
                    <a:pt x="17" y="152"/>
                  </a:lnTo>
                  <a:lnTo>
                    <a:pt x="17" y="146"/>
                  </a:lnTo>
                  <a:lnTo>
                    <a:pt x="19" y="139"/>
                  </a:lnTo>
                  <a:lnTo>
                    <a:pt x="21" y="122"/>
                  </a:lnTo>
                  <a:lnTo>
                    <a:pt x="23" y="105"/>
                  </a:lnTo>
                  <a:lnTo>
                    <a:pt x="23" y="87"/>
                  </a:lnTo>
                  <a:lnTo>
                    <a:pt x="23" y="70"/>
                  </a:lnTo>
                  <a:lnTo>
                    <a:pt x="23" y="53"/>
                  </a:lnTo>
                  <a:lnTo>
                    <a:pt x="23" y="35"/>
                  </a:lnTo>
                  <a:lnTo>
                    <a:pt x="23" y="18"/>
                  </a:lnTo>
                  <a:lnTo>
                    <a:pt x="23" y="0"/>
                  </a:lnTo>
                  <a:lnTo>
                    <a:pt x="70" y="58"/>
                  </a:lnTo>
                  <a:lnTo>
                    <a:pt x="145" y="84"/>
                  </a:lnTo>
                  <a:lnTo>
                    <a:pt x="185" y="111"/>
                  </a:lnTo>
                  <a:lnTo>
                    <a:pt x="186" y="111"/>
                  </a:lnTo>
                  <a:close/>
                </a:path>
              </a:pathLst>
            </a:custGeom>
            <a:solidFill>
              <a:srgbClr val="699F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6" name="Freeform 138">
              <a:extLst>
                <a:ext uri="{FF2B5EF4-FFF2-40B4-BE49-F238E27FC236}">
                  <a16:creationId xmlns:a16="http://schemas.microsoft.com/office/drawing/2014/main" id="{E3E0BB98-AE50-2582-9290-8C6F491706A4}"/>
                </a:ext>
              </a:extLst>
            </p:cNvPr>
            <p:cNvSpPr>
              <a:spLocks/>
            </p:cNvSpPr>
            <p:nvPr/>
          </p:nvSpPr>
          <p:spPr bwMode="auto">
            <a:xfrm>
              <a:off x="4109" y="3967"/>
              <a:ext cx="31" cy="178"/>
            </a:xfrm>
            <a:custGeom>
              <a:avLst/>
              <a:gdLst>
                <a:gd name="T0" fmla="*/ 174 w 190"/>
                <a:gd name="T1" fmla="*/ 325 h 1068"/>
                <a:gd name="T2" fmla="*/ 174 w 190"/>
                <a:gd name="T3" fmla="*/ 332 h 1068"/>
                <a:gd name="T4" fmla="*/ 174 w 190"/>
                <a:gd name="T5" fmla="*/ 340 h 1068"/>
                <a:gd name="T6" fmla="*/ 172 w 190"/>
                <a:gd name="T7" fmla="*/ 437 h 1068"/>
                <a:gd name="T8" fmla="*/ 170 w 190"/>
                <a:gd name="T9" fmla="*/ 465 h 1068"/>
                <a:gd name="T10" fmla="*/ 169 w 190"/>
                <a:gd name="T11" fmla="*/ 491 h 1068"/>
                <a:gd name="T12" fmla="*/ 166 w 190"/>
                <a:gd name="T13" fmla="*/ 510 h 1068"/>
                <a:gd name="T14" fmla="*/ 166 w 190"/>
                <a:gd name="T15" fmla="*/ 528 h 1068"/>
                <a:gd name="T16" fmla="*/ 168 w 190"/>
                <a:gd name="T17" fmla="*/ 543 h 1068"/>
                <a:gd name="T18" fmla="*/ 165 w 190"/>
                <a:gd name="T19" fmla="*/ 644 h 1068"/>
                <a:gd name="T20" fmla="*/ 165 w 190"/>
                <a:gd name="T21" fmla="*/ 741 h 1068"/>
                <a:gd name="T22" fmla="*/ 161 w 190"/>
                <a:gd name="T23" fmla="*/ 826 h 1068"/>
                <a:gd name="T24" fmla="*/ 161 w 190"/>
                <a:gd name="T25" fmla="*/ 881 h 1068"/>
                <a:gd name="T26" fmla="*/ 166 w 190"/>
                <a:gd name="T27" fmla="*/ 936 h 1068"/>
                <a:gd name="T28" fmla="*/ 167 w 190"/>
                <a:gd name="T29" fmla="*/ 960 h 1068"/>
                <a:gd name="T30" fmla="*/ 168 w 190"/>
                <a:gd name="T31" fmla="*/ 968 h 1068"/>
                <a:gd name="T32" fmla="*/ 169 w 190"/>
                <a:gd name="T33" fmla="*/ 976 h 1068"/>
                <a:gd name="T34" fmla="*/ 174 w 190"/>
                <a:gd name="T35" fmla="*/ 998 h 1068"/>
                <a:gd name="T36" fmla="*/ 180 w 190"/>
                <a:gd name="T37" fmla="*/ 1025 h 1068"/>
                <a:gd name="T38" fmla="*/ 182 w 190"/>
                <a:gd name="T39" fmla="*/ 1055 h 1068"/>
                <a:gd name="T40" fmla="*/ 176 w 190"/>
                <a:gd name="T41" fmla="*/ 1058 h 1068"/>
                <a:gd name="T42" fmla="*/ 157 w 190"/>
                <a:gd name="T43" fmla="*/ 1043 h 1068"/>
                <a:gd name="T44" fmla="*/ 137 w 190"/>
                <a:gd name="T45" fmla="*/ 1028 h 1068"/>
                <a:gd name="T46" fmla="*/ 138 w 190"/>
                <a:gd name="T47" fmla="*/ 1018 h 1068"/>
                <a:gd name="T48" fmla="*/ 135 w 190"/>
                <a:gd name="T49" fmla="*/ 1009 h 1068"/>
                <a:gd name="T50" fmla="*/ 133 w 190"/>
                <a:gd name="T51" fmla="*/ 991 h 1068"/>
                <a:gd name="T52" fmla="*/ 133 w 190"/>
                <a:gd name="T53" fmla="*/ 955 h 1068"/>
                <a:gd name="T54" fmla="*/ 126 w 190"/>
                <a:gd name="T55" fmla="*/ 923 h 1068"/>
                <a:gd name="T56" fmla="*/ 111 w 190"/>
                <a:gd name="T57" fmla="*/ 904 h 1068"/>
                <a:gd name="T58" fmla="*/ 93 w 190"/>
                <a:gd name="T59" fmla="*/ 893 h 1068"/>
                <a:gd name="T60" fmla="*/ 73 w 190"/>
                <a:gd name="T61" fmla="*/ 893 h 1068"/>
                <a:gd name="T62" fmla="*/ 54 w 190"/>
                <a:gd name="T63" fmla="*/ 912 h 1068"/>
                <a:gd name="T64" fmla="*/ 43 w 190"/>
                <a:gd name="T65" fmla="*/ 937 h 1068"/>
                <a:gd name="T66" fmla="*/ 41 w 190"/>
                <a:gd name="T67" fmla="*/ 953 h 1068"/>
                <a:gd name="T68" fmla="*/ 33 w 190"/>
                <a:gd name="T69" fmla="*/ 945 h 1068"/>
                <a:gd name="T70" fmla="*/ 24 w 190"/>
                <a:gd name="T71" fmla="*/ 939 h 1068"/>
                <a:gd name="T72" fmla="*/ 11 w 190"/>
                <a:gd name="T73" fmla="*/ 929 h 1068"/>
                <a:gd name="T74" fmla="*/ 8 w 190"/>
                <a:gd name="T75" fmla="*/ 924 h 1068"/>
                <a:gd name="T76" fmla="*/ 7 w 190"/>
                <a:gd name="T77" fmla="*/ 919 h 1068"/>
                <a:gd name="T78" fmla="*/ 2 w 190"/>
                <a:gd name="T79" fmla="*/ 844 h 1068"/>
                <a:gd name="T80" fmla="*/ 1 w 190"/>
                <a:gd name="T81" fmla="*/ 696 h 1068"/>
                <a:gd name="T82" fmla="*/ 8 w 190"/>
                <a:gd name="T83" fmla="*/ 471 h 1068"/>
                <a:gd name="T84" fmla="*/ 15 w 190"/>
                <a:gd name="T85" fmla="*/ 300 h 1068"/>
                <a:gd name="T86" fmla="*/ 16 w 190"/>
                <a:gd name="T87" fmla="*/ 226 h 1068"/>
                <a:gd name="T88" fmla="*/ 19 w 190"/>
                <a:gd name="T89" fmla="*/ 156 h 1068"/>
                <a:gd name="T90" fmla="*/ 21 w 190"/>
                <a:gd name="T91" fmla="*/ 93 h 1068"/>
                <a:gd name="T92" fmla="*/ 28 w 190"/>
                <a:gd name="T93" fmla="*/ 53 h 1068"/>
                <a:gd name="T94" fmla="*/ 35 w 190"/>
                <a:gd name="T95" fmla="*/ 14 h 1068"/>
                <a:gd name="T96" fmla="*/ 179 w 190"/>
                <a:gd name="T97" fmla="*/ 79 h 10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0" h="1068">
                  <a:moveTo>
                    <a:pt x="175" y="320"/>
                  </a:moveTo>
                  <a:lnTo>
                    <a:pt x="174" y="323"/>
                  </a:lnTo>
                  <a:lnTo>
                    <a:pt x="174" y="325"/>
                  </a:lnTo>
                  <a:lnTo>
                    <a:pt x="174" y="327"/>
                  </a:lnTo>
                  <a:lnTo>
                    <a:pt x="174" y="330"/>
                  </a:lnTo>
                  <a:lnTo>
                    <a:pt x="174" y="332"/>
                  </a:lnTo>
                  <a:lnTo>
                    <a:pt x="174" y="336"/>
                  </a:lnTo>
                  <a:lnTo>
                    <a:pt x="174" y="338"/>
                  </a:lnTo>
                  <a:lnTo>
                    <a:pt x="174" y="340"/>
                  </a:lnTo>
                  <a:lnTo>
                    <a:pt x="174" y="343"/>
                  </a:lnTo>
                  <a:lnTo>
                    <a:pt x="172" y="429"/>
                  </a:lnTo>
                  <a:lnTo>
                    <a:pt x="172" y="437"/>
                  </a:lnTo>
                  <a:lnTo>
                    <a:pt x="171" y="447"/>
                  </a:lnTo>
                  <a:lnTo>
                    <a:pt x="171" y="455"/>
                  </a:lnTo>
                  <a:lnTo>
                    <a:pt x="170" y="465"/>
                  </a:lnTo>
                  <a:lnTo>
                    <a:pt x="170" y="473"/>
                  </a:lnTo>
                  <a:lnTo>
                    <a:pt x="169" y="481"/>
                  </a:lnTo>
                  <a:lnTo>
                    <a:pt x="169" y="491"/>
                  </a:lnTo>
                  <a:lnTo>
                    <a:pt x="168" y="499"/>
                  </a:lnTo>
                  <a:lnTo>
                    <a:pt x="167" y="505"/>
                  </a:lnTo>
                  <a:lnTo>
                    <a:pt x="166" y="510"/>
                  </a:lnTo>
                  <a:lnTo>
                    <a:pt x="166" y="516"/>
                  </a:lnTo>
                  <a:lnTo>
                    <a:pt x="166" y="522"/>
                  </a:lnTo>
                  <a:lnTo>
                    <a:pt x="166" y="528"/>
                  </a:lnTo>
                  <a:lnTo>
                    <a:pt x="167" y="534"/>
                  </a:lnTo>
                  <a:lnTo>
                    <a:pt x="168" y="539"/>
                  </a:lnTo>
                  <a:lnTo>
                    <a:pt x="168" y="543"/>
                  </a:lnTo>
                  <a:lnTo>
                    <a:pt x="166" y="578"/>
                  </a:lnTo>
                  <a:lnTo>
                    <a:pt x="165" y="611"/>
                  </a:lnTo>
                  <a:lnTo>
                    <a:pt x="165" y="644"/>
                  </a:lnTo>
                  <a:lnTo>
                    <a:pt x="165" y="676"/>
                  </a:lnTo>
                  <a:lnTo>
                    <a:pt x="165" y="709"/>
                  </a:lnTo>
                  <a:lnTo>
                    <a:pt x="165" y="741"/>
                  </a:lnTo>
                  <a:lnTo>
                    <a:pt x="164" y="775"/>
                  </a:lnTo>
                  <a:lnTo>
                    <a:pt x="161" y="808"/>
                  </a:lnTo>
                  <a:lnTo>
                    <a:pt x="161" y="826"/>
                  </a:lnTo>
                  <a:lnTo>
                    <a:pt x="161" y="844"/>
                  </a:lnTo>
                  <a:lnTo>
                    <a:pt x="161" y="863"/>
                  </a:lnTo>
                  <a:lnTo>
                    <a:pt x="161" y="881"/>
                  </a:lnTo>
                  <a:lnTo>
                    <a:pt x="162" y="899"/>
                  </a:lnTo>
                  <a:lnTo>
                    <a:pt x="164" y="917"/>
                  </a:lnTo>
                  <a:lnTo>
                    <a:pt x="166" y="936"/>
                  </a:lnTo>
                  <a:lnTo>
                    <a:pt x="168" y="954"/>
                  </a:lnTo>
                  <a:lnTo>
                    <a:pt x="165" y="957"/>
                  </a:lnTo>
                  <a:lnTo>
                    <a:pt x="167" y="960"/>
                  </a:lnTo>
                  <a:lnTo>
                    <a:pt x="168" y="962"/>
                  </a:lnTo>
                  <a:lnTo>
                    <a:pt x="168" y="965"/>
                  </a:lnTo>
                  <a:lnTo>
                    <a:pt x="168" y="968"/>
                  </a:lnTo>
                  <a:lnTo>
                    <a:pt x="167" y="970"/>
                  </a:lnTo>
                  <a:lnTo>
                    <a:pt x="167" y="973"/>
                  </a:lnTo>
                  <a:lnTo>
                    <a:pt x="169" y="976"/>
                  </a:lnTo>
                  <a:lnTo>
                    <a:pt x="171" y="979"/>
                  </a:lnTo>
                  <a:lnTo>
                    <a:pt x="172" y="988"/>
                  </a:lnTo>
                  <a:lnTo>
                    <a:pt x="174" y="998"/>
                  </a:lnTo>
                  <a:lnTo>
                    <a:pt x="176" y="1007"/>
                  </a:lnTo>
                  <a:lnTo>
                    <a:pt x="178" y="1016"/>
                  </a:lnTo>
                  <a:lnTo>
                    <a:pt x="180" y="1025"/>
                  </a:lnTo>
                  <a:lnTo>
                    <a:pt x="181" y="1035"/>
                  </a:lnTo>
                  <a:lnTo>
                    <a:pt x="182" y="1044"/>
                  </a:lnTo>
                  <a:lnTo>
                    <a:pt x="182" y="1055"/>
                  </a:lnTo>
                  <a:lnTo>
                    <a:pt x="190" y="1068"/>
                  </a:lnTo>
                  <a:lnTo>
                    <a:pt x="182" y="1064"/>
                  </a:lnTo>
                  <a:lnTo>
                    <a:pt x="176" y="1058"/>
                  </a:lnTo>
                  <a:lnTo>
                    <a:pt x="170" y="1053"/>
                  </a:lnTo>
                  <a:lnTo>
                    <a:pt x="164" y="1048"/>
                  </a:lnTo>
                  <a:lnTo>
                    <a:pt x="157" y="1043"/>
                  </a:lnTo>
                  <a:lnTo>
                    <a:pt x="150" y="1038"/>
                  </a:lnTo>
                  <a:lnTo>
                    <a:pt x="144" y="1034"/>
                  </a:lnTo>
                  <a:lnTo>
                    <a:pt x="137" y="1028"/>
                  </a:lnTo>
                  <a:lnTo>
                    <a:pt x="138" y="1024"/>
                  </a:lnTo>
                  <a:lnTo>
                    <a:pt x="138" y="1022"/>
                  </a:lnTo>
                  <a:lnTo>
                    <a:pt x="138" y="1018"/>
                  </a:lnTo>
                  <a:lnTo>
                    <a:pt x="137" y="1015"/>
                  </a:lnTo>
                  <a:lnTo>
                    <a:pt x="136" y="1011"/>
                  </a:lnTo>
                  <a:lnTo>
                    <a:pt x="135" y="1009"/>
                  </a:lnTo>
                  <a:lnTo>
                    <a:pt x="134" y="1005"/>
                  </a:lnTo>
                  <a:lnTo>
                    <a:pt x="133" y="1001"/>
                  </a:lnTo>
                  <a:lnTo>
                    <a:pt x="133" y="991"/>
                  </a:lnTo>
                  <a:lnTo>
                    <a:pt x="133" y="979"/>
                  </a:lnTo>
                  <a:lnTo>
                    <a:pt x="134" y="967"/>
                  </a:lnTo>
                  <a:lnTo>
                    <a:pt x="133" y="955"/>
                  </a:lnTo>
                  <a:lnTo>
                    <a:pt x="132" y="944"/>
                  </a:lnTo>
                  <a:lnTo>
                    <a:pt x="129" y="933"/>
                  </a:lnTo>
                  <a:lnTo>
                    <a:pt x="126" y="923"/>
                  </a:lnTo>
                  <a:lnTo>
                    <a:pt x="121" y="913"/>
                  </a:lnTo>
                  <a:lnTo>
                    <a:pt x="116" y="908"/>
                  </a:lnTo>
                  <a:lnTo>
                    <a:pt x="111" y="904"/>
                  </a:lnTo>
                  <a:lnTo>
                    <a:pt x="105" y="900"/>
                  </a:lnTo>
                  <a:lnTo>
                    <a:pt x="100" y="896"/>
                  </a:lnTo>
                  <a:lnTo>
                    <a:pt x="93" y="893"/>
                  </a:lnTo>
                  <a:lnTo>
                    <a:pt x="86" y="892"/>
                  </a:lnTo>
                  <a:lnTo>
                    <a:pt x="80" y="892"/>
                  </a:lnTo>
                  <a:lnTo>
                    <a:pt x="73" y="893"/>
                  </a:lnTo>
                  <a:lnTo>
                    <a:pt x="66" y="898"/>
                  </a:lnTo>
                  <a:lnTo>
                    <a:pt x="60" y="905"/>
                  </a:lnTo>
                  <a:lnTo>
                    <a:pt x="54" y="912"/>
                  </a:lnTo>
                  <a:lnTo>
                    <a:pt x="49" y="919"/>
                  </a:lnTo>
                  <a:lnTo>
                    <a:pt x="45" y="928"/>
                  </a:lnTo>
                  <a:lnTo>
                    <a:pt x="43" y="937"/>
                  </a:lnTo>
                  <a:lnTo>
                    <a:pt x="42" y="947"/>
                  </a:lnTo>
                  <a:lnTo>
                    <a:pt x="43" y="956"/>
                  </a:lnTo>
                  <a:lnTo>
                    <a:pt x="41" y="953"/>
                  </a:lnTo>
                  <a:lnTo>
                    <a:pt x="38" y="950"/>
                  </a:lnTo>
                  <a:lnTo>
                    <a:pt x="35" y="948"/>
                  </a:lnTo>
                  <a:lnTo>
                    <a:pt x="33" y="945"/>
                  </a:lnTo>
                  <a:lnTo>
                    <a:pt x="30" y="943"/>
                  </a:lnTo>
                  <a:lnTo>
                    <a:pt x="27" y="942"/>
                  </a:lnTo>
                  <a:lnTo>
                    <a:pt x="24" y="939"/>
                  </a:lnTo>
                  <a:lnTo>
                    <a:pt x="21" y="937"/>
                  </a:lnTo>
                  <a:lnTo>
                    <a:pt x="12" y="930"/>
                  </a:lnTo>
                  <a:lnTo>
                    <a:pt x="11" y="929"/>
                  </a:lnTo>
                  <a:lnTo>
                    <a:pt x="10" y="928"/>
                  </a:lnTo>
                  <a:lnTo>
                    <a:pt x="9" y="926"/>
                  </a:lnTo>
                  <a:lnTo>
                    <a:pt x="8" y="924"/>
                  </a:lnTo>
                  <a:lnTo>
                    <a:pt x="8" y="923"/>
                  </a:lnTo>
                  <a:lnTo>
                    <a:pt x="7" y="922"/>
                  </a:lnTo>
                  <a:lnTo>
                    <a:pt x="7" y="919"/>
                  </a:lnTo>
                  <a:lnTo>
                    <a:pt x="6" y="918"/>
                  </a:lnTo>
                  <a:lnTo>
                    <a:pt x="3" y="881"/>
                  </a:lnTo>
                  <a:lnTo>
                    <a:pt x="2" y="844"/>
                  </a:lnTo>
                  <a:lnTo>
                    <a:pt x="1" y="807"/>
                  </a:lnTo>
                  <a:lnTo>
                    <a:pt x="0" y="770"/>
                  </a:lnTo>
                  <a:lnTo>
                    <a:pt x="1" y="696"/>
                  </a:lnTo>
                  <a:lnTo>
                    <a:pt x="2" y="621"/>
                  </a:lnTo>
                  <a:lnTo>
                    <a:pt x="5" y="546"/>
                  </a:lnTo>
                  <a:lnTo>
                    <a:pt x="8" y="471"/>
                  </a:lnTo>
                  <a:lnTo>
                    <a:pt x="10" y="394"/>
                  </a:lnTo>
                  <a:lnTo>
                    <a:pt x="11" y="319"/>
                  </a:lnTo>
                  <a:lnTo>
                    <a:pt x="15" y="300"/>
                  </a:lnTo>
                  <a:lnTo>
                    <a:pt x="15" y="274"/>
                  </a:lnTo>
                  <a:lnTo>
                    <a:pt x="15" y="250"/>
                  </a:lnTo>
                  <a:lnTo>
                    <a:pt x="16" y="226"/>
                  </a:lnTo>
                  <a:lnTo>
                    <a:pt x="17" y="203"/>
                  </a:lnTo>
                  <a:lnTo>
                    <a:pt x="18" y="179"/>
                  </a:lnTo>
                  <a:lnTo>
                    <a:pt x="19" y="156"/>
                  </a:lnTo>
                  <a:lnTo>
                    <a:pt x="20" y="132"/>
                  </a:lnTo>
                  <a:lnTo>
                    <a:pt x="20" y="108"/>
                  </a:lnTo>
                  <a:lnTo>
                    <a:pt x="21" y="93"/>
                  </a:lnTo>
                  <a:lnTo>
                    <a:pt x="23" y="79"/>
                  </a:lnTo>
                  <a:lnTo>
                    <a:pt x="26" y="66"/>
                  </a:lnTo>
                  <a:lnTo>
                    <a:pt x="28" y="53"/>
                  </a:lnTo>
                  <a:lnTo>
                    <a:pt x="30" y="40"/>
                  </a:lnTo>
                  <a:lnTo>
                    <a:pt x="33" y="27"/>
                  </a:lnTo>
                  <a:lnTo>
                    <a:pt x="35" y="14"/>
                  </a:lnTo>
                  <a:lnTo>
                    <a:pt x="39" y="0"/>
                  </a:lnTo>
                  <a:lnTo>
                    <a:pt x="94" y="41"/>
                  </a:lnTo>
                  <a:lnTo>
                    <a:pt x="179" y="79"/>
                  </a:lnTo>
                  <a:lnTo>
                    <a:pt x="175" y="320"/>
                  </a:lnTo>
                  <a:close/>
                </a:path>
              </a:pathLst>
            </a:custGeom>
            <a:solidFill>
              <a:srgbClr val="7FB2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7" name="Freeform 139">
              <a:extLst>
                <a:ext uri="{FF2B5EF4-FFF2-40B4-BE49-F238E27FC236}">
                  <a16:creationId xmlns:a16="http://schemas.microsoft.com/office/drawing/2014/main" id="{80CF583D-7460-E491-6324-AA6CB50E00BA}"/>
                </a:ext>
              </a:extLst>
            </p:cNvPr>
            <p:cNvSpPr>
              <a:spLocks/>
            </p:cNvSpPr>
            <p:nvPr/>
          </p:nvSpPr>
          <p:spPr bwMode="auto">
            <a:xfrm>
              <a:off x="4087" y="4093"/>
              <a:ext cx="11" cy="16"/>
            </a:xfrm>
            <a:custGeom>
              <a:avLst/>
              <a:gdLst>
                <a:gd name="T0" fmla="*/ 56 w 67"/>
                <a:gd name="T1" fmla="*/ 27 h 98"/>
                <a:gd name="T2" fmla="*/ 58 w 67"/>
                <a:gd name="T3" fmla="*/ 36 h 98"/>
                <a:gd name="T4" fmla="*/ 61 w 67"/>
                <a:gd name="T5" fmla="*/ 44 h 98"/>
                <a:gd name="T6" fmla="*/ 63 w 67"/>
                <a:gd name="T7" fmla="*/ 52 h 98"/>
                <a:gd name="T8" fmla="*/ 65 w 67"/>
                <a:gd name="T9" fmla="*/ 61 h 98"/>
                <a:gd name="T10" fmla="*/ 66 w 67"/>
                <a:gd name="T11" fmla="*/ 69 h 98"/>
                <a:gd name="T12" fmla="*/ 67 w 67"/>
                <a:gd name="T13" fmla="*/ 77 h 98"/>
                <a:gd name="T14" fmla="*/ 67 w 67"/>
                <a:gd name="T15" fmla="*/ 86 h 98"/>
                <a:gd name="T16" fmla="*/ 65 w 67"/>
                <a:gd name="T17" fmla="*/ 94 h 98"/>
                <a:gd name="T18" fmla="*/ 65 w 67"/>
                <a:gd name="T19" fmla="*/ 98 h 98"/>
                <a:gd name="T20" fmla="*/ 62 w 67"/>
                <a:gd name="T21" fmla="*/ 94 h 98"/>
                <a:gd name="T22" fmla="*/ 58 w 67"/>
                <a:gd name="T23" fmla="*/ 91 h 98"/>
                <a:gd name="T24" fmla="*/ 55 w 67"/>
                <a:gd name="T25" fmla="*/ 87 h 98"/>
                <a:gd name="T26" fmla="*/ 52 w 67"/>
                <a:gd name="T27" fmla="*/ 83 h 98"/>
                <a:gd name="T28" fmla="*/ 47 w 67"/>
                <a:gd name="T29" fmla="*/ 81 h 98"/>
                <a:gd name="T30" fmla="*/ 43 w 67"/>
                <a:gd name="T31" fmla="*/ 79 h 98"/>
                <a:gd name="T32" fmla="*/ 39 w 67"/>
                <a:gd name="T33" fmla="*/ 77 h 98"/>
                <a:gd name="T34" fmla="*/ 33 w 67"/>
                <a:gd name="T35" fmla="*/ 76 h 98"/>
                <a:gd name="T36" fmla="*/ 29 w 67"/>
                <a:gd name="T37" fmla="*/ 74 h 98"/>
                <a:gd name="T38" fmla="*/ 24 w 67"/>
                <a:gd name="T39" fmla="*/ 71 h 98"/>
                <a:gd name="T40" fmla="*/ 20 w 67"/>
                <a:gd name="T41" fmla="*/ 68 h 98"/>
                <a:gd name="T42" fmla="*/ 16 w 67"/>
                <a:gd name="T43" fmla="*/ 63 h 98"/>
                <a:gd name="T44" fmla="*/ 12 w 67"/>
                <a:gd name="T45" fmla="*/ 58 h 98"/>
                <a:gd name="T46" fmla="*/ 9 w 67"/>
                <a:gd name="T47" fmla="*/ 55 h 98"/>
                <a:gd name="T48" fmla="*/ 4 w 67"/>
                <a:gd name="T49" fmla="*/ 51 h 98"/>
                <a:gd name="T50" fmla="*/ 0 w 67"/>
                <a:gd name="T51" fmla="*/ 50 h 98"/>
                <a:gd name="T52" fmla="*/ 0 w 67"/>
                <a:gd name="T53" fmla="*/ 43 h 98"/>
                <a:gd name="T54" fmla="*/ 1 w 67"/>
                <a:gd name="T55" fmla="*/ 36 h 98"/>
                <a:gd name="T56" fmla="*/ 2 w 67"/>
                <a:gd name="T57" fmla="*/ 29 h 98"/>
                <a:gd name="T58" fmla="*/ 4 w 67"/>
                <a:gd name="T59" fmla="*/ 23 h 98"/>
                <a:gd name="T60" fmla="*/ 6 w 67"/>
                <a:gd name="T61" fmla="*/ 17 h 98"/>
                <a:gd name="T62" fmla="*/ 10 w 67"/>
                <a:gd name="T63" fmla="*/ 11 h 98"/>
                <a:gd name="T64" fmla="*/ 13 w 67"/>
                <a:gd name="T65" fmla="*/ 6 h 98"/>
                <a:gd name="T66" fmla="*/ 18 w 67"/>
                <a:gd name="T67" fmla="*/ 2 h 98"/>
                <a:gd name="T68" fmla="*/ 24 w 67"/>
                <a:gd name="T69" fmla="*/ 0 h 98"/>
                <a:gd name="T70" fmla="*/ 30 w 67"/>
                <a:gd name="T71" fmla="*/ 1 h 98"/>
                <a:gd name="T72" fmla="*/ 35 w 67"/>
                <a:gd name="T73" fmla="*/ 3 h 98"/>
                <a:gd name="T74" fmla="*/ 40 w 67"/>
                <a:gd name="T75" fmla="*/ 7 h 98"/>
                <a:gd name="T76" fmla="*/ 44 w 67"/>
                <a:gd name="T77" fmla="*/ 12 h 98"/>
                <a:gd name="T78" fmla="*/ 48 w 67"/>
                <a:gd name="T79" fmla="*/ 17 h 98"/>
                <a:gd name="T80" fmla="*/ 53 w 67"/>
                <a:gd name="T81" fmla="*/ 23 h 98"/>
                <a:gd name="T82" fmla="*/ 56 w 67"/>
                <a:gd name="T83" fmla="*/ 2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7" h="98">
                  <a:moveTo>
                    <a:pt x="56" y="27"/>
                  </a:moveTo>
                  <a:lnTo>
                    <a:pt x="58" y="36"/>
                  </a:lnTo>
                  <a:lnTo>
                    <a:pt x="61" y="44"/>
                  </a:lnTo>
                  <a:lnTo>
                    <a:pt x="63" y="52"/>
                  </a:lnTo>
                  <a:lnTo>
                    <a:pt x="65" y="61"/>
                  </a:lnTo>
                  <a:lnTo>
                    <a:pt x="66" y="69"/>
                  </a:lnTo>
                  <a:lnTo>
                    <a:pt x="67" y="77"/>
                  </a:lnTo>
                  <a:lnTo>
                    <a:pt x="67" y="86"/>
                  </a:lnTo>
                  <a:lnTo>
                    <a:pt x="65" y="94"/>
                  </a:lnTo>
                  <a:lnTo>
                    <a:pt x="65" y="98"/>
                  </a:lnTo>
                  <a:lnTo>
                    <a:pt x="62" y="94"/>
                  </a:lnTo>
                  <a:lnTo>
                    <a:pt x="58" y="91"/>
                  </a:lnTo>
                  <a:lnTo>
                    <a:pt x="55" y="87"/>
                  </a:lnTo>
                  <a:lnTo>
                    <a:pt x="52" y="83"/>
                  </a:lnTo>
                  <a:lnTo>
                    <a:pt x="47" y="81"/>
                  </a:lnTo>
                  <a:lnTo>
                    <a:pt x="43" y="79"/>
                  </a:lnTo>
                  <a:lnTo>
                    <a:pt x="39" y="77"/>
                  </a:lnTo>
                  <a:lnTo>
                    <a:pt x="33" y="76"/>
                  </a:lnTo>
                  <a:lnTo>
                    <a:pt x="29" y="74"/>
                  </a:lnTo>
                  <a:lnTo>
                    <a:pt x="24" y="71"/>
                  </a:lnTo>
                  <a:lnTo>
                    <a:pt x="20" y="68"/>
                  </a:lnTo>
                  <a:lnTo>
                    <a:pt x="16" y="63"/>
                  </a:lnTo>
                  <a:lnTo>
                    <a:pt x="12" y="58"/>
                  </a:lnTo>
                  <a:lnTo>
                    <a:pt x="9" y="55"/>
                  </a:lnTo>
                  <a:lnTo>
                    <a:pt x="4" y="51"/>
                  </a:lnTo>
                  <a:lnTo>
                    <a:pt x="0" y="50"/>
                  </a:lnTo>
                  <a:lnTo>
                    <a:pt x="0" y="43"/>
                  </a:lnTo>
                  <a:lnTo>
                    <a:pt x="1" y="36"/>
                  </a:lnTo>
                  <a:lnTo>
                    <a:pt x="2" y="29"/>
                  </a:lnTo>
                  <a:lnTo>
                    <a:pt x="4" y="23"/>
                  </a:lnTo>
                  <a:lnTo>
                    <a:pt x="6" y="17"/>
                  </a:lnTo>
                  <a:lnTo>
                    <a:pt x="10" y="11"/>
                  </a:lnTo>
                  <a:lnTo>
                    <a:pt x="13" y="6"/>
                  </a:lnTo>
                  <a:lnTo>
                    <a:pt x="18" y="2"/>
                  </a:lnTo>
                  <a:lnTo>
                    <a:pt x="24" y="0"/>
                  </a:lnTo>
                  <a:lnTo>
                    <a:pt x="30" y="1"/>
                  </a:lnTo>
                  <a:lnTo>
                    <a:pt x="35" y="3"/>
                  </a:lnTo>
                  <a:lnTo>
                    <a:pt x="40" y="7"/>
                  </a:lnTo>
                  <a:lnTo>
                    <a:pt x="44" y="12"/>
                  </a:lnTo>
                  <a:lnTo>
                    <a:pt x="48" y="17"/>
                  </a:lnTo>
                  <a:lnTo>
                    <a:pt x="53" y="23"/>
                  </a:lnTo>
                  <a:lnTo>
                    <a:pt x="56" y="27"/>
                  </a:lnTo>
                  <a:close/>
                </a:path>
              </a:pathLst>
            </a:custGeom>
            <a:solidFill>
              <a:srgbClr val="4D85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8" name="Freeform 140">
              <a:extLst>
                <a:ext uri="{FF2B5EF4-FFF2-40B4-BE49-F238E27FC236}">
                  <a16:creationId xmlns:a16="http://schemas.microsoft.com/office/drawing/2014/main" id="{88A98E3E-F252-DC43-8E02-8B384DD9303E}"/>
                </a:ext>
              </a:extLst>
            </p:cNvPr>
            <p:cNvSpPr>
              <a:spLocks/>
            </p:cNvSpPr>
            <p:nvPr/>
          </p:nvSpPr>
          <p:spPr bwMode="auto">
            <a:xfrm>
              <a:off x="4117" y="4119"/>
              <a:ext cx="12" cy="17"/>
            </a:xfrm>
            <a:custGeom>
              <a:avLst/>
              <a:gdLst>
                <a:gd name="T0" fmla="*/ 64 w 70"/>
                <a:gd name="T1" fmla="*/ 26 h 105"/>
                <a:gd name="T2" fmla="*/ 65 w 70"/>
                <a:gd name="T3" fmla="*/ 35 h 105"/>
                <a:gd name="T4" fmla="*/ 66 w 70"/>
                <a:gd name="T5" fmla="*/ 45 h 105"/>
                <a:gd name="T6" fmla="*/ 69 w 70"/>
                <a:gd name="T7" fmla="*/ 56 h 105"/>
                <a:gd name="T8" fmla="*/ 69 w 70"/>
                <a:gd name="T9" fmla="*/ 65 h 105"/>
                <a:gd name="T10" fmla="*/ 70 w 70"/>
                <a:gd name="T11" fmla="*/ 75 h 105"/>
                <a:gd name="T12" fmla="*/ 70 w 70"/>
                <a:gd name="T13" fmla="*/ 86 h 105"/>
                <a:gd name="T14" fmla="*/ 69 w 70"/>
                <a:gd name="T15" fmla="*/ 95 h 105"/>
                <a:gd name="T16" fmla="*/ 68 w 70"/>
                <a:gd name="T17" fmla="*/ 105 h 105"/>
                <a:gd name="T18" fmla="*/ 64 w 70"/>
                <a:gd name="T19" fmla="*/ 105 h 105"/>
                <a:gd name="T20" fmla="*/ 62 w 70"/>
                <a:gd name="T21" fmla="*/ 103 h 105"/>
                <a:gd name="T22" fmla="*/ 60 w 70"/>
                <a:gd name="T23" fmla="*/ 102 h 105"/>
                <a:gd name="T24" fmla="*/ 59 w 70"/>
                <a:gd name="T25" fmla="*/ 100 h 105"/>
                <a:gd name="T26" fmla="*/ 56 w 70"/>
                <a:gd name="T27" fmla="*/ 97 h 105"/>
                <a:gd name="T28" fmla="*/ 55 w 70"/>
                <a:gd name="T29" fmla="*/ 94 h 105"/>
                <a:gd name="T30" fmla="*/ 53 w 70"/>
                <a:gd name="T31" fmla="*/ 93 h 105"/>
                <a:gd name="T32" fmla="*/ 50 w 70"/>
                <a:gd name="T33" fmla="*/ 91 h 105"/>
                <a:gd name="T34" fmla="*/ 48 w 70"/>
                <a:gd name="T35" fmla="*/ 90 h 105"/>
                <a:gd name="T36" fmla="*/ 45 w 70"/>
                <a:gd name="T37" fmla="*/ 89 h 105"/>
                <a:gd name="T38" fmla="*/ 43 w 70"/>
                <a:gd name="T39" fmla="*/ 88 h 105"/>
                <a:gd name="T40" fmla="*/ 41 w 70"/>
                <a:gd name="T41" fmla="*/ 87 h 105"/>
                <a:gd name="T42" fmla="*/ 39 w 70"/>
                <a:gd name="T43" fmla="*/ 86 h 105"/>
                <a:gd name="T44" fmla="*/ 37 w 70"/>
                <a:gd name="T45" fmla="*/ 83 h 105"/>
                <a:gd name="T46" fmla="*/ 34 w 70"/>
                <a:gd name="T47" fmla="*/ 82 h 105"/>
                <a:gd name="T48" fmla="*/ 31 w 70"/>
                <a:gd name="T49" fmla="*/ 81 h 105"/>
                <a:gd name="T50" fmla="*/ 10 w 70"/>
                <a:gd name="T51" fmla="*/ 63 h 105"/>
                <a:gd name="T52" fmla="*/ 8 w 70"/>
                <a:gd name="T53" fmla="*/ 59 h 105"/>
                <a:gd name="T54" fmla="*/ 6 w 70"/>
                <a:gd name="T55" fmla="*/ 57 h 105"/>
                <a:gd name="T56" fmla="*/ 3 w 70"/>
                <a:gd name="T57" fmla="*/ 53 h 105"/>
                <a:gd name="T58" fmla="*/ 2 w 70"/>
                <a:gd name="T59" fmla="*/ 50 h 105"/>
                <a:gd name="T60" fmla="*/ 1 w 70"/>
                <a:gd name="T61" fmla="*/ 46 h 105"/>
                <a:gd name="T62" fmla="*/ 1 w 70"/>
                <a:gd name="T63" fmla="*/ 43 h 105"/>
                <a:gd name="T64" fmla="*/ 0 w 70"/>
                <a:gd name="T65" fmla="*/ 39 h 105"/>
                <a:gd name="T66" fmla="*/ 0 w 70"/>
                <a:gd name="T67" fmla="*/ 34 h 105"/>
                <a:gd name="T68" fmla="*/ 1 w 70"/>
                <a:gd name="T69" fmla="*/ 28 h 105"/>
                <a:gd name="T70" fmla="*/ 3 w 70"/>
                <a:gd name="T71" fmla="*/ 23 h 105"/>
                <a:gd name="T72" fmla="*/ 6 w 70"/>
                <a:gd name="T73" fmla="*/ 19 h 105"/>
                <a:gd name="T74" fmla="*/ 9 w 70"/>
                <a:gd name="T75" fmla="*/ 14 h 105"/>
                <a:gd name="T76" fmla="*/ 12 w 70"/>
                <a:gd name="T77" fmla="*/ 10 h 105"/>
                <a:gd name="T78" fmla="*/ 17 w 70"/>
                <a:gd name="T79" fmla="*/ 6 h 105"/>
                <a:gd name="T80" fmla="*/ 21 w 70"/>
                <a:gd name="T81" fmla="*/ 3 h 105"/>
                <a:gd name="T82" fmla="*/ 26 w 70"/>
                <a:gd name="T83" fmla="*/ 0 h 105"/>
                <a:gd name="T84" fmla="*/ 31 w 70"/>
                <a:gd name="T85" fmla="*/ 1 h 105"/>
                <a:gd name="T86" fmla="*/ 37 w 70"/>
                <a:gd name="T87" fmla="*/ 2 h 105"/>
                <a:gd name="T88" fmla="*/ 43 w 70"/>
                <a:gd name="T89" fmla="*/ 4 h 105"/>
                <a:gd name="T90" fmla="*/ 48 w 70"/>
                <a:gd name="T91" fmla="*/ 7 h 105"/>
                <a:gd name="T92" fmla="*/ 53 w 70"/>
                <a:gd name="T93" fmla="*/ 10 h 105"/>
                <a:gd name="T94" fmla="*/ 58 w 70"/>
                <a:gd name="T95" fmla="*/ 15 h 105"/>
                <a:gd name="T96" fmla="*/ 61 w 70"/>
                <a:gd name="T97" fmla="*/ 21 h 105"/>
                <a:gd name="T98" fmla="*/ 64 w 70"/>
                <a:gd name="T99" fmla="*/ 26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0" h="105">
                  <a:moveTo>
                    <a:pt x="64" y="26"/>
                  </a:moveTo>
                  <a:lnTo>
                    <a:pt x="65" y="35"/>
                  </a:lnTo>
                  <a:lnTo>
                    <a:pt x="66" y="45"/>
                  </a:lnTo>
                  <a:lnTo>
                    <a:pt x="69" y="56"/>
                  </a:lnTo>
                  <a:lnTo>
                    <a:pt x="69" y="65"/>
                  </a:lnTo>
                  <a:lnTo>
                    <a:pt x="70" y="75"/>
                  </a:lnTo>
                  <a:lnTo>
                    <a:pt x="70" y="86"/>
                  </a:lnTo>
                  <a:lnTo>
                    <a:pt x="69" y="95"/>
                  </a:lnTo>
                  <a:lnTo>
                    <a:pt x="68" y="105"/>
                  </a:lnTo>
                  <a:lnTo>
                    <a:pt x="64" y="105"/>
                  </a:lnTo>
                  <a:lnTo>
                    <a:pt x="62" y="103"/>
                  </a:lnTo>
                  <a:lnTo>
                    <a:pt x="60" y="102"/>
                  </a:lnTo>
                  <a:lnTo>
                    <a:pt x="59" y="100"/>
                  </a:lnTo>
                  <a:lnTo>
                    <a:pt x="56" y="97"/>
                  </a:lnTo>
                  <a:lnTo>
                    <a:pt x="55" y="94"/>
                  </a:lnTo>
                  <a:lnTo>
                    <a:pt x="53" y="93"/>
                  </a:lnTo>
                  <a:lnTo>
                    <a:pt x="50" y="91"/>
                  </a:lnTo>
                  <a:lnTo>
                    <a:pt x="48" y="90"/>
                  </a:lnTo>
                  <a:lnTo>
                    <a:pt x="45" y="89"/>
                  </a:lnTo>
                  <a:lnTo>
                    <a:pt x="43" y="88"/>
                  </a:lnTo>
                  <a:lnTo>
                    <a:pt x="41" y="87"/>
                  </a:lnTo>
                  <a:lnTo>
                    <a:pt x="39" y="86"/>
                  </a:lnTo>
                  <a:lnTo>
                    <a:pt x="37" y="83"/>
                  </a:lnTo>
                  <a:lnTo>
                    <a:pt x="34" y="82"/>
                  </a:lnTo>
                  <a:lnTo>
                    <a:pt x="31" y="81"/>
                  </a:lnTo>
                  <a:lnTo>
                    <a:pt x="10" y="63"/>
                  </a:lnTo>
                  <a:lnTo>
                    <a:pt x="8" y="59"/>
                  </a:lnTo>
                  <a:lnTo>
                    <a:pt x="6" y="57"/>
                  </a:lnTo>
                  <a:lnTo>
                    <a:pt x="3" y="53"/>
                  </a:lnTo>
                  <a:lnTo>
                    <a:pt x="2" y="50"/>
                  </a:lnTo>
                  <a:lnTo>
                    <a:pt x="1" y="46"/>
                  </a:lnTo>
                  <a:lnTo>
                    <a:pt x="1" y="43"/>
                  </a:lnTo>
                  <a:lnTo>
                    <a:pt x="0" y="39"/>
                  </a:lnTo>
                  <a:lnTo>
                    <a:pt x="0" y="34"/>
                  </a:lnTo>
                  <a:lnTo>
                    <a:pt x="1" y="28"/>
                  </a:lnTo>
                  <a:lnTo>
                    <a:pt x="3" y="23"/>
                  </a:lnTo>
                  <a:lnTo>
                    <a:pt x="6" y="19"/>
                  </a:lnTo>
                  <a:lnTo>
                    <a:pt x="9" y="14"/>
                  </a:lnTo>
                  <a:lnTo>
                    <a:pt x="12" y="10"/>
                  </a:lnTo>
                  <a:lnTo>
                    <a:pt x="17" y="6"/>
                  </a:lnTo>
                  <a:lnTo>
                    <a:pt x="21" y="3"/>
                  </a:lnTo>
                  <a:lnTo>
                    <a:pt x="26" y="0"/>
                  </a:lnTo>
                  <a:lnTo>
                    <a:pt x="31" y="1"/>
                  </a:lnTo>
                  <a:lnTo>
                    <a:pt x="37" y="2"/>
                  </a:lnTo>
                  <a:lnTo>
                    <a:pt x="43" y="4"/>
                  </a:lnTo>
                  <a:lnTo>
                    <a:pt x="48" y="7"/>
                  </a:lnTo>
                  <a:lnTo>
                    <a:pt x="53" y="10"/>
                  </a:lnTo>
                  <a:lnTo>
                    <a:pt x="58" y="15"/>
                  </a:lnTo>
                  <a:lnTo>
                    <a:pt x="61" y="21"/>
                  </a:lnTo>
                  <a:lnTo>
                    <a:pt x="64" y="26"/>
                  </a:lnTo>
                  <a:close/>
                </a:path>
              </a:pathLst>
            </a:custGeom>
            <a:solidFill>
              <a:srgbClr val="4D85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89" name="Freeform 141">
              <a:extLst>
                <a:ext uri="{FF2B5EF4-FFF2-40B4-BE49-F238E27FC236}">
                  <a16:creationId xmlns:a16="http://schemas.microsoft.com/office/drawing/2014/main" id="{63B13EBA-871C-CCC0-350F-E03B9DC3387B}"/>
                </a:ext>
              </a:extLst>
            </p:cNvPr>
            <p:cNvSpPr>
              <a:spLocks/>
            </p:cNvSpPr>
            <p:nvPr/>
          </p:nvSpPr>
          <p:spPr bwMode="auto">
            <a:xfrm>
              <a:off x="4209" y="3953"/>
              <a:ext cx="155" cy="187"/>
            </a:xfrm>
            <a:custGeom>
              <a:avLst/>
              <a:gdLst>
                <a:gd name="T0" fmla="*/ 889 w 929"/>
                <a:gd name="T1" fmla="*/ 0 h 1121"/>
                <a:gd name="T2" fmla="*/ 0 w 929"/>
                <a:gd name="T3" fmla="*/ 1121 h 1121"/>
                <a:gd name="T4" fmla="*/ 909 w 929"/>
                <a:gd name="T5" fmla="*/ 896 h 1121"/>
                <a:gd name="T6" fmla="*/ 929 w 929"/>
                <a:gd name="T7" fmla="*/ 237 h 1121"/>
                <a:gd name="T8" fmla="*/ 889 w 929"/>
                <a:gd name="T9" fmla="*/ 173 h 1121"/>
                <a:gd name="T10" fmla="*/ 889 w 929"/>
                <a:gd name="T11" fmla="*/ 0 h 1121"/>
              </a:gdLst>
              <a:ahLst/>
              <a:cxnLst>
                <a:cxn ang="0">
                  <a:pos x="T0" y="T1"/>
                </a:cxn>
                <a:cxn ang="0">
                  <a:pos x="T2" y="T3"/>
                </a:cxn>
                <a:cxn ang="0">
                  <a:pos x="T4" y="T5"/>
                </a:cxn>
                <a:cxn ang="0">
                  <a:pos x="T6" y="T7"/>
                </a:cxn>
                <a:cxn ang="0">
                  <a:pos x="T8" y="T9"/>
                </a:cxn>
                <a:cxn ang="0">
                  <a:pos x="T10" y="T11"/>
                </a:cxn>
              </a:cxnLst>
              <a:rect l="0" t="0" r="r" b="b"/>
              <a:pathLst>
                <a:path w="929" h="1121">
                  <a:moveTo>
                    <a:pt x="889" y="0"/>
                  </a:moveTo>
                  <a:lnTo>
                    <a:pt x="0" y="1121"/>
                  </a:lnTo>
                  <a:lnTo>
                    <a:pt x="909" y="896"/>
                  </a:lnTo>
                  <a:lnTo>
                    <a:pt x="929" y="237"/>
                  </a:lnTo>
                  <a:lnTo>
                    <a:pt x="889" y="173"/>
                  </a:lnTo>
                  <a:lnTo>
                    <a:pt x="889"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0" name="Freeform 142">
              <a:extLst>
                <a:ext uri="{FF2B5EF4-FFF2-40B4-BE49-F238E27FC236}">
                  <a16:creationId xmlns:a16="http://schemas.microsoft.com/office/drawing/2014/main" id="{ABFA37CD-5F52-79FC-3CC3-A7D67B4FD99A}"/>
                </a:ext>
              </a:extLst>
            </p:cNvPr>
            <p:cNvSpPr>
              <a:spLocks/>
            </p:cNvSpPr>
            <p:nvPr/>
          </p:nvSpPr>
          <p:spPr bwMode="auto">
            <a:xfrm>
              <a:off x="4209" y="3953"/>
              <a:ext cx="155" cy="187"/>
            </a:xfrm>
            <a:custGeom>
              <a:avLst/>
              <a:gdLst>
                <a:gd name="T0" fmla="*/ 889 w 929"/>
                <a:gd name="T1" fmla="*/ 0 h 1121"/>
                <a:gd name="T2" fmla="*/ 0 w 929"/>
                <a:gd name="T3" fmla="*/ 1121 h 1121"/>
                <a:gd name="T4" fmla="*/ 909 w 929"/>
                <a:gd name="T5" fmla="*/ 896 h 1121"/>
                <a:gd name="T6" fmla="*/ 929 w 929"/>
                <a:gd name="T7" fmla="*/ 237 h 1121"/>
                <a:gd name="T8" fmla="*/ 889 w 929"/>
                <a:gd name="T9" fmla="*/ 173 h 1121"/>
                <a:gd name="T10" fmla="*/ 889 w 929"/>
                <a:gd name="T11" fmla="*/ 0 h 1121"/>
              </a:gdLst>
              <a:ahLst/>
              <a:cxnLst>
                <a:cxn ang="0">
                  <a:pos x="T0" y="T1"/>
                </a:cxn>
                <a:cxn ang="0">
                  <a:pos x="T2" y="T3"/>
                </a:cxn>
                <a:cxn ang="0">
                  <a:pos x="T4" y="T5"/>
                </a:cxn>
                <a:cxn ang="0">
                  <a:pos x="T6" y="T7"/>
                </a:cxn>
                <a:cxn ang="0">
                  <a:pos x="T8" y="T9"/>
                </a:cxn>
                <a:cxn ang="0">
                  <a:pos x="T10" y="T11"/>
                </a:cxn>
              </a:cxnLst>
              <a:rect l="0" t="0" r="r" b="b"/>
              <a:pathLst>
                <a:path w="929" h="1121">
                  <a:moveTo>
                    <a:pt x="889" y="0"/>
                  </a:moveTo>
                  <a:lnTo>
                    <a:pt x="0" y="1121"/>
                  </a:lnTo>
                  <a:lnTo>
                    <a:pt x="909" y="896"/>
                  </a:lnTo>
                  <a:lnTo>
                    <a:pt x="929" y="237"/>
                  </a:lnTo>
                  <a:lnTo>
                    <a:pt x="889" y="173"/>
                  </a:lnTo>
                  <a:lnTo>
                    <a:pt x="88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1" name="Freeform 143">
              <a:extLst>
                <a:ext uri="{FF2B5EF4-FFF2-40B4-BE49-F238E27FC236}">
                  <a16:creationId xmlns:a16="http://schemas.microsoft.com/office/drawing/2014/main" id="{CDE66FE1-C3FD-FBE2-1044-D2DFC9B12921}"/>
                </a:ext>
              </a:extLst>
            </p:cNvPr>
            <p:cNvSpPr>
              <a:spLocks/>
            </p:cNvSpPr>
            <p:nvPr/>
          </p:nvSpPr>
          <p:spPr bwMode="auto">
            <a:xfrm>
              <a:off x="4209" y="3954"/>
              <a:ext cx="155" cy="186"/>
            </a:xfrm>
            <a:custGeom>
              <a:avLst/>
              <a:gdLst>
                <a:gd name="T0" fmla="*/ 882 w 926"/>
                <a:gd name="T1" fmla="*/ 0 h 1112"/>
                <a:gd name="T2" fmla="*/ 883 w 926"/>
                <a:gd name="T3" fmla="*/ 19 h 1112"/>
                <a:gd name="T4" fmla="*/ 883 w 926"/>
                <a:gd name="T5" fmla="*/ 39 h 1112"/>
                <a:gd name="T6" fmla="*/ 883 w 926"/>
                <a:gd name="T7" fmla="*/ 60 h 1112"/>
                <a:gd name="T8" fmla="*/ 884 w 926"/>
                <a:gd name="T9" fmla="*/ 80 h 1112"/>
                <a:gd name="T10" fmla="*/ 884 w 926"/>
                <a:gd name="T11" fmla="*/ 100 h 1112"/>
                <a:gd name="T12" fmla="*/ 885 w 926"/>
                <a:gd name="T13" fmla="*/ 119 h 1112"/>
                <a:gd name="T14" fmla="*/ 886 w 926"/>
                <a:gd name="T15" fmla="*/ 140 h 1112"/>
                <a:gd name="T16" fmla="*/ 887 w 926"/>
                <a:gd name="T17" fmla="*/ 160 h 1112"/>
                <a:gd name="T18" fmla="*/ 887 w 926"/>
                <a:gd name="T19" fmla="*/ 166 h 1112"/>
                <a:gd name="T20" fmla="*/ 887 w 926"/>
                <a:gd name="T21" fmla="*/ 167 h 1112"/>
                <a:gd name="T22" fmla="*/ 887 w 926"/>
                <a:gd name="T23" fmla="*/ 167 h 1112"/>
                <a:gd name="T24" fmla="*/ 887 w 926"/>
                <a:gd name="T25" fmla="*/ 167 h 1112"/>
                <a:gd name="T26" fmla="*/ 887 w 926"/>
                <a:gd name="T27" fmla="*/ 168 h 1112"/>
                <a:gd name="T28" fmla="*/ 887 w 926"/>
                <a:gd name="T29" fmla="*/ 168 h 1112"/>
                <a:gd name="T30" fmla="*/ 887 w 926"/>
                <a:gd name="T31" fmla="*/ 168 h 1112"/>
                <a:gd name="T32" fmla="*/ 887 w 926"/>
                <a:gd name="T33" fmla="*/ 169 h 1112"/>
                <a:gd name="T34" fmla="*/ 887 w 926"/>
                <a:gd name="T35" fmla="*/ 169 h 1112"/>
                <a:gd name="T36" fmla="*/ 887 w 926"/>
                <a:gd name="T37" fmla="*/ 169 h 1112"/>
                <a:gd name="T38" fmla="*/ 891 w 926"/>
                <a:gd name="T39" fmla="*/ 179 h 1112"/>
                <a:gd name="T40" fmla="*/ 895 w 926"/>
                <a:gd name="T41" fmla="*/ 190 h 1112"/>
                <a:gd name="T42" fmla="*/ 897 w 926"/>
                <a:gd name="T43" fmla="*/ 201 h 1112"/>
                <a:gd name="T44" fmla="*/ 899 w 926"/>
                <a:gd name="T45" fmla="*/ 210 h 1112"/>
                <a:gd name="T46" fmla="*/ 901 w 926"/>
                <a:gd name="T47" fmla="*/ 221 h 1112"/>
                <a:gd name="T48" fmla="*/ 906 w 926"/>
                <a:gd name="T49" fmla="*/ 230 h 1112"/>
                <a:gd name="T50" fmla="*/ 909 w 926"/>
                <a:gd name="T51" fmla="*/ 235 h 1112"/>
                <a:gd name="T52" fmla="*/ 912 w 926"/>
                <a:gd name="T53" fmla="*/ 239 h 1112"/>
                <a:gd name="T54" fmla="*/ 916 w 926"/>
                <a:gd name="T55" fmla="*/ 242 h 1112"/>
                <a:gd name="T56" fmla="*/ 921 w 926"/>
                <a:gd name="T57" fmla="*/ 246 h 1112"/>
                <a:gd name="T58" fmla="*/ 921 w 926"/>
                <a:gd name="T59" fmla="*/ 247 h 1112"/>
                <a:gd name="T60" fmla="*/ 922 w 926"/>
                <a:gd name="T61" fmla="*/ 247 h 1112"/>
                <a:gd name="T62" fmla="*/ 922 w 926"/>
                <a:gd name="T63" fmla="*/ 247 h 1112"/>
                <a:gd name="T64" fmla="*/ 923 w 926"/>
                <a:gd name="T65" fmla="*/ 248 h 1112"/>
                <a:gd name="T66" fmla="*/ 923 w 926"/>
                <a:gd name="T67" fmla="*/ 248 h 1112"/>
                <a:gd name="T68" fmla="*/ 925 w 926"/>
                <a:gd name="T69" fmla="*/ 249 h 1112"/>
                <a:gd name="T70" fmla="*/ 926 w 926"/>
                <a:gd name="T71" fmla="*/ 249 h 1112"/>
                <a:gd name="T72" fmla="*/ 926 w 926"/>
                <a:gd name="T73" fmla="*/ 249 h 1112"/>
                <a:gd name="T74" fmla="*/ 907 w 926"/>
                <a:gd name="T75" fmla="*/ 887 h 1112"/>
                <a:gd name="T76" fmla="*/ 906 w 926"/>
                <a:gd name="T77" fmla="*/ 887 h 1112"/>
                <a:gd name="T78" fmla="*/ 905 w 926"/>
                <a:gd name="T79" fmla="*/ 887 h 1112"/>
                <a:gd name="T80" fmla="*/ 905 w 926"/>
                <a:gd name="T81" fmla="*/ 888 h 1112"/>
                <a:gd name="T82" fmla="*/ 904 w 926"/>
                <a:gd name="T83" fmla="*/ 888 h 1112"/>
                <a:gd name="T84" fmla="*/ 902 w 926"/>
                <a:gd name="T85" fmla="*/ 889 h 1112"/>
                <a:gd name="T86" fmla="*/ 901 w 926"/>
                <a:gd name="T87" fmla="*/ 889 h 1112"/>
                <a:gd name="T88" fmla="*/ 901 w 926"/>
                <a:gd name="T89" fmla="*/ 890 h 1112"/>
                <a:gd name="T90" fmla="*/ 900 w 926"/>
                <a:gd name="T91" fmla="*/ 890 h 1112"/>
                <a:gd name="T92" fmla="*/ 15 w 926"/>
                <a:gd name="T93" fmla="*/ 1111 h 1112"/>
                <a:gd name="T94" fmla="*/ 12 w 926"/>
                <a:gd name="T95" fmla="*/ 1111 h 1112"/>
                <a:gd name="T96" fmla="*/ 11 w 926"/>
                <a:gd name="T97" fmla="*/ 1111 h 1112"/>
                <a:gd name="T98" fmla="*/ 9 w 926"/>
                <a:gd name="T99" fmla="*/ 1112 h 1112"/>
                <a:gd name="T100" fmla="*/ 7 w 926"/>
                <a:gd name="T101" fmla="*/ 1112 h 1112"/>
                <a:gd name="T102" fmla="*/ 6 w 926"/>
                <a:gd name="T103" fmla="*/ 1112 h 1112"/>
                <a:gd name="T104" fmla="*/ 4 w 926"/>
                <a:gd name="T105" fmla="*/ 1112 h 1112"/>
                <a:gd name="T106" fmla="*/ 1 w 926"/>
                <a:gd name="T107" fmla="*/ 1112 h 1112"/>
                <a:gd name="T108" fmla="*/ 0 w 926"/>
                <a:gd name="T109" fmla="*/ 1112 h 1112"/>
                <a:gd name="T110" fmla="*/ 882 w 926"/>
                <a:gd name="T111" fmla="*/ 0 h 1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26" h="1112">
                  <a:moveTo>
                    <a:pt x="882" y="0"/>
                  </a:moveTo>
                  <a:lnTo>
                    <a:pt x="883" y="19"/>
                  </a:lnTo>
                  <a:lnTo>
                    <a:pt x="883" y="39"/>
                  </a:lnTo>
                  <a:lnTo>
                    <a:pt x="883" y="60"/>
                  </a:lnTo>
                  <a:lnTo>
                    <a:pt x="884" y="80"/>
                  </a:lnTo>
                  <a:lnTo>
                    <a:pt x="884" y="100"/>
                  </a:lnTo>
                  <a:lnTo>
                    <a:pt x="885" y="119"/>
                  </a:lnTo>
                  <a:lnTo>
                    <a:pt x="886" y="140"/>
                  </a:lnTo>
                  <a:lnTo>
                    <a:pt x="887" y="160"/>
                  </a:lnTo>
                  <a:lnTo>
                    <a:pt x="887" y="166"/>
                  </a:lnTo>
                  <a:lnTo>
                    <a:pt x="887" y="167"/>
                  </a:lnTo>
                  <a:lnTo>
                    <a:pt x="887" y="167"/>
                  </a:lnTo>
                  <a:lnTo>
                    <a:pt x="887" y="167"/>
                  </a:lnTo>
                  <a:lnTo>
                    <a:pt x="887" y="168"/>
                  </a:lnTo>
                  <a:lnTo>
                    <a:pt x="887" y="168"/>
                  </a:lnTo>
                  <a:lnTo>
                    <a:pt x="887" y="168"/>
                  </a:lnTo>
                  <a:lnTo>
                    <a:pt x="887" y="169"/>
                  </a:lnTo>
                  <a:lnTo>
                    <a:pt x="887" y="169"/>
                  </a:lnTo>
                  <a:lnTo>
                    <a:pt x="887" y="169"/>
                  </a:lnTo>
                  <a:lnTo>
                    <a:pt x="891" y="179"/>
                  </a:lnTo>
                  <a:lnTo>
                    <a:pt x="895" y="190"/>
                  </a:lnTo>
                  <a:lnTo>
                    <a:pt x="897" y="201"/>
                  </a:lnTo>
                  <a:lnTo>
                    <a:pt x="899" y="210"/>
                  </a:lnTo>
                  <a:lnTo>
                    <a:pt x="901" y="221"/>
                  </a:lnTo>
                  <a:lnTo>
                    <a:pt x="906" y="230"/>
                  </a:lnTo>
                  <a:lnTo>
                    <a:pt x="909" y="235"/>
                  </a:lnTo>
                  <a:lnTo>
                    <a:pt x="912" y="239"/>
                  </a:lnTo>
                  <a:lnTo>
                    <a:pt x="916" y="242"/>
                  </a:lnTo>
                  <a:lnTo>
                    <a:pt x="921" y="246"/>
                  </a:lnTo>
                  <a:lnTo>
                    <a:pt x="921" y="247"/>
                  </a:lnTo>
                  <a:lnTo>
                    <a:pt x="922" y="247"/>
                  </a:lnTo>
                  <a:lnTo>
                    <a:pt x="922" y="247"/>
                  </a:lnTo>
                  <a:lnTo>
                    <a:pt x="923" y="248"/>
                  </a:lnTo>
                  <a:lnTo>
                    <a:pt x="923" y="248"/>
                  </a:lnTo>
                  <a:lnTo>
                    <a:pt x="925" y="249"/>
                  </a:lnTo>
                  <a:lnTo>
                    <a:pt x="926" y="249"/>
                  </a:lnTo>
                  <a:lnTo>
                    <a:pt x="926" y="249"/>
                  </a:lnTo>
                  <a:lnTo>
                    <a:pt x="907" y="887"/>
                  </a:lnTo>
                  <a:lnTo>
                    <a:pt x="906" y="887"/>
                  </a:lnTo>
                  <a:lnTo>
                    <a:pt x="905" y="887"/>
                  </a:lnTo>
                  <a:lnTo>
                    <a:pt x="905" y="888"/>
                  </a:lnTo>
                  <a:lnTo>
                    <a:pt x="904" y="888"/>
                  </a:lnTo>
                  <a:lnTo>
                    <a:pt x="902" y="889"/>
                  </a:lnTo>
                  <a:lnTo>
                    <a:pt x="901" y="889"/>
                  </a:lnTo>
                  <a:lnTo>
                    <a:pt x="901" y="890"/>
                  </a:lnTo>
                  <a:lnTo>
                    <a:pt x="900" y="890"/>
                  </a:lnTo>
                  <a:lnTo>
                    <a:pt x="15" y="1111"/>
                  </a:lnTo>
                  <a:lnTo>
                    <a:pt x="12" y="1111"/>
                  </a:lnTo>
                  <a:lnTo>
                    <a:pt x="11" y="1111"/>
                  </a:lnTo>
                  <a:lnTo>
                    <a:pt x="9" y="1112"/>
                  </a:lnTo>
                  <a:lnTo>
                    <a:pt x="7" y="1112"/>
                  </a:lnTo>
                  <a:lnTo>
                    <a:pt x="6" y="1112"/>
                  </a:lnTo>
                  <a:lnTo>
                    <a:pt x="4" y="1112"/>
                  </a:lnTo>
                  <a:lnTo>
                    <a:pt x="1" y="1112"/>
                  </a:lnTo>
                  <a:lnTo>
                    <a:pt x="0" y="1112"/>
                  </a:lnTo>
                  <a:lnTo>
                    <a:pt x="882" y="0"/>
                  </a:lnTo>
                  <a:close/>
                </a:path>
              </a:pathLst>
            </a:custGeom>
            <a:solidFill>
              <a:srgbClr val="76AC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2" name="Freeform 144">
              <a:extLst>
                <a:ext uri="{FF2B5EF4-FFF2-40B4-BE49-F238E27FC236}">
                  <a16:creationId xmlns:a16="http://schemas.microsoft.com/office/drawing/2014/main" id="{1E096502-ACB4-7CA9-99F5-723A41F35895}"/>
                </a:ext>
              </a:extLst>
            </p:cNvPr>
            <p:cNvSpPr>
              <a:spLocks/>
            </p:cNvSpPr>
            <p:nvPr/>
          </p:nvSpPr>
          <p:spPr bwMode="auto">
            <a:xfrm>
              <a:off x="4137" y="3982"/>
              <a:ext cx="47" cy="169"/>
            </a:xfrm>
            <a:custGeom>
              <a:avLst/>
              <a:gdLst>
                <a:gd name="T0" fmla="*/ 9 w 279"/>
                <a:gd name="T1" fmla="*/ 0 h 1014"/>
                <a:gd name="T2" fmla="*/ 279 w 279"/>
                <a:gd name="T3" fmla="*/ 971 h 1014"/>
                <a:gd name="T4" fmla="*/ 140 w 279"/>
                <a:gd name="T5" fmla="*/ 1014 h 1014"/>
                <a:gd name="T6" fmla="*/ 19 w 279"/>
                <a:gd name="T7" fmla="*/ 982 h 1014"/>
                <a:gd name="T8" fmla="*/ 0 w 279"/>
                <a:gd name="T9" fmla="*/ 863 h 1014"/>
                <a:gd name="T10" fmla="*/ 9 w 279"/>
                <a:gd name="T11" fmla="*/ 0 h 1014"/>
              </a:gdLst>
              <a:ahLst/>
              <a:cxnLst>
                <a:cxn ang="0">
                  <a:pos x="T0" y="T1"/>
                </a:cxn>
                <a:cxn ang="0">
                  <a:pos x="T2" y="T3"/>
                </a:cxn>
                <a:cxn ang="0">
                  <a:pos x="T4" y="T5"/>
                </a:cxn>
                <a:cxn ang="0">
                  <a:pos x="T6" y="T7"/>
                </a:cxn>
                <a:cxn ang="0">
                  <a:pos x="T8" y="T9"/>
                </a:cxn>
                <a:cxn ang="0">
                  <a:pos x="T10" y="T11"/>
                </a:cxn>
              </a:cxnLst>
              <a:rect l="0" t="0" r="r" b="b"/>
              <a:pathLst>
                <a:path w="279" h="1014">
                  <a:moveTo>
                    <a:pt x="9" y="0"/>
                  </a:moveTo>
                  <a:lnTo>
                    <a:pt x="279" y="971"/>
                  </a:lnTo>
                  <a:lnTo>
                    <a:pt x="140" y="1014"/>
                  </a:lnTo>
                  <a:lnTo>
                    <a:pt x="19" y="982"/>
                  </a:lnTo>
                  <a:lnTo>
                    <a:pt x="0" y="863"/>
                  </a:lnTo>
                  <a:lnTo>
                    <a:pt x="9"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3" name="Freeform 145">
              <a:extLst>
                <a:ext uri="{FF2B5EF4-FFF2-40B4-BE49-F238E27FC236}">
                  <a16:creationId xmlns:a16="http://schemas.microsoft.com/office/drawing/2014/main" id="{229E8F3C-61A5-1C64-678A-B53FC6AB9518}"/>
                </a:ext>
              </a:extLst>
            </p:cNvPr>
            <p:cNvSpPr>
              <a:spLocks/>
            </p:cNvSpPr>
            <p:nvPr/>
          </p:nvSpPr>
          <p:spPr bwMode="auto">
            <a:xfrm>
              <a:off x="4137" y="3982"/>
              <a:ext cx="47" cy="169"/>
            </a:xfrm>
            <a:custGeom>
              <a:avLst/>
              <a:gdLst>
                <a:gd name="T0" fmla="*/ 9 w 279"/>
                <a:gd name="T1" fmla="*/ 0 h 1014"/>
                <a:gd name="T2" fmla="*/ 279 w 279"/>
                <a:gd name="T3" fmla="*/ 971 h 1014"/>
                <a:gd name="T4" fmla="*/ 140 w 279"/>
                <a:gd name="T5" fmla="*/ 1014 h 1014"/>
                <a:gd name="T6" fmla="*/ 19 w 279"/>
                <a:gd name="T7" fmla="*/ 982 h 1014"/>
                <a:gd name="T8" fmla="*/ 0 w 279"/>
                <a:gd name="T9" fmla="*/ 863 h 1014"/>
                <a:gd name="T10" fmla="*/ 9 w 279"/>
                <a:gd name="T11" fmla="*/ 0 h 1014"/>
              </a:gdLst>
              <a:ahLst/>
              <a:cxnLst>
                <a:cxn ang="0">
                  <a:pos x="T0" y="T1"/>
                </a:cxn>
                <a:cxn ang="0">
                  <a:pos x="T2" y="T3"/>
                </a:cxn>
                <a:cxn ang="0">
                  <a:pos x="T4" y="T5"/>
                </a:cxn>
                <a:cxn ang="0">
                  <a:pos x="T6" y="T7"/>
                </a:cxn>
                <a:cxn ang="0">
                  <a:pos x="T8" y="T9"/>
                </a:cxn>
                <a:cxn ang="0">
                  <a:pos x="T10" y="T11"/>
                </a:cxn>
              </a:cxnLst>
              <a:rect l="0" t="0" r="r" b="b"/>
              <a:pathLst>
                <a:path w="279" h="1014">
                  <a:moveTo>
                    <a:pt x="9" y="0"/>
                  </a:moveTo>
                  <a:lnTo>
                    <a:pt x="279" y="971"/>
                  </a:lnTo>
                  <a:lnTo>
                    <a:pt x="140" y="1014"/>
                  </a:lnTo>
                  <a:lnTo>
                    <a:pt x="19" y="982"/>
                  </a:lnTo>
                  <a:lnTo>
                    <a:pt x="0" y="863"/>
                  </a:lnTo>
                  <a:lnTo>
                    <a:pt x="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4" name="Freeform 146">
              <a:extLst>
                <a:ext uri="{FF2B5EF4-FFF2-40B4-BE49-F238E27FC236}">
                  <a16:creationId xmlns:a16="http://schemas.microsoft.com/office/drawing/2014/main" id="{DA002167-822F-B809-BF0D-D9AD7494F8FF}"/>
                </a:ext>
              </a:extLst>
            </p:cNvPr>
            <p:cNvSpPr>
              <a:spLocks/>
            </p:cNvSpPr>
            <p:nvPr/>
          </p:nvSpPr>
          <p:spPr bwMode="auto">
            <a:xfrm>
              <a:off x="4139" y="3982"/>
              <a:ext cx="1" cy="3"/>
            </a:xfrm>
            <a:custGeom>
              <a:avLst/>
              <a:gdLst>
                <a:gd name="T0" fmla="*/ 2 w 2"/>
                <a:gd name="T1" fmla="*/ 3 h 20"/>
                <a:gd name="T2" fmla="*/ 2 w 2"/>
                <a:gd name="T3" fmla="*/ 3 h 20"/>
                <a:gd name="T4" fmla="*/ 2 w 2"/>
                <a:gd name="T5" fmla="*/ 3 h 20"/>
                <a:gd name="T6" fmla="*/ 2 w 2"/>
                <a:gd name="T7" fmla="*/ 5 h 20"/>
                <a:gd name="T8" fmla="*/ 2 w 2"/>
                <a:gd name="T9" fmla="*/ 5 h 20"/>
                <a:gd name="T10" fmla="*/ 2 w 2"/>
                <a:gd name="T11" fmla="*/ 5 h 20"/>
                <a:gd name="T12" fmla="*/ 2 w 2"/>
                <a:gd name="T13" fmla="*/ 5 h 20"/>
                <a:gd name="T14" fmla="*/ 2 w 2"/>
                <a:gd name="T15" fmla="*/ 6 h 20"/>
                <a:gd name="T16" fmla="*/ 2 w 2"/>
                <a:gd name="T17" fmla="*/ 6 h 20"/>
                <a:gd name="T18" fmla="*/ 2 w 2"/>
                <a:gd name="T19" fmla="*/ 7 h 20"/>
                <a:gd name="T20" fmla="*/ 2 w 2"/>
                <a:gd name="T21" fmla="*/ 9 h 20"/>
                <a:gd name="T22" fmla="*/ 0 w 2"/>
                <a:gd name="T23" fmla="*/ 11 h 20"/>
                <a:gd name="T24" fmla="*/ 0 w 2"/>
                <a:gd name="T25" fmla="*/ 13 h 20"/>
                <a:gd name="T26" fmla="*/ 0 w 2"/>
                <a:gd name="T27" fmla="*/ 14 h 20"/>
                <a:gd name="T28" fmla="*/ 0 w 2"/>
                <a:gd name="T29" fmla="*/ 17 h 20"/>
                <a:gd name="T30" fmla="*/ 0 w 2"/>
                <a:gd name="T31" fmla="*/ 18 h 20"/>
                <a:gd name="T32" fmla="*/ 0 w 2"/>
                <a:gd name="T33" fmla="*/ 20 h 20"/>
                <a:gd name="T34" fmla="*/ 0 w 2"/>
                <a:gd name="T35" fmla="*/ 0 h 20"/>
                <a:gd name="T36" fmla="*/ 2 w 2"/>
                <a:gd name="T37" fmla="*/ 3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 h="20">
                  <a:moveTo>
                    <a:pt x="2" y="3"/>
                  </a:moveTo>
                  <a:lnTo>
                    <a:pt x="2" y="3"/>
                  </a:lnTo>
                  <a:lnTo>
                    <a:pt x="2" y="3"/>
                  </a:lnTo>
                  <a:lnTo>
                    <a:pt x="2" y="5"/>
                  </a:lnTo>
                  <a:lnTo>
                    <a:pt x="2" y="5"/>
                  </a:lnTo>
                  <a:lnTo>
                    <a:pt x="2" y="5"/>
                  </a:lnTo>
                  <a:lnTo>
                    <a:pt x="2" y="5"/>
                  </a:lnTo>
                  <a:lnTo>
                    <a:pt x="2" y="6"/>
                  </a:lnTo>
                  <a:lnTo>
                    <a:pt x="2" y="6"/>
                  </a:lnTo>
                  <a:lnTo>
                    <a:pt x="2" y="7"/>
                  </a:lnTo>
                  <a:lnTo>
                    <a:pt x="2" y="9"/>
                  </a:lnTo>
                  <a:lnTo>
                    <a:pt x="0" y="11"/>
                  </a:lnTo>
                  <a:lnTo>
                    <a:pt x="0" y="13"/>
                  </a:lnTo>
                  <a:lnTo>
                    <a:pt x="0" y="14"/>
                  </a:lnTo>
                  <a:lnTo>
                    <a:pt x="0" y="17"/>
                  </a:lnTo>
                  <a:lnTo>
                    <a:pt x="0" y="18"/>
                  </a:lnTo>
                  <a:lnTo>
                    <a:pt x="0" y="20"/>
                  </a:lnTo>
                  <a:lnTo>
                    <a:pt x="0" y="0"/>
                  </a:lnTo>
                  <a:lnTo>
                    <a:pt x="2" y="3"/>
                  </a:lnTo>
                  <a:close/>
                </a:path>
              </a:pathLst>
            </a:custGeom>
            <a:solidFill>
              <a:srgbClr val="8CBF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5" name="Freeform 147">
              <a:extLst>
                <a:ext uri="{FF2B5EF4-FFF2-40B4-BE49-F238E27FC236}">
                  <a16:creationId xmlns:a16="http://schemas.microsoft.com/office/drawing/2014/main" id="{A4787EF1-F6A6-7D09-DC7A-0889B2063813}"/>
                </a:ext>
              </a:extLst>
            </p:cNvPr>
            <p:cNvSpPr>
              <a:spLocks/>
            </p:cNvSpPr>
            <p:nvPr/>
          </p:nvSpPr>
          <p:spPr bwMode="auto">
            <a:xfrm>
              <a:off x="4138" y="3988"/>
              <a:ext cx="46" cy="163"/>
            </a:xfrm>
            <a:custGeom>
              <a:avLst/>
              <a:gdLst>
                <a:gd name="T0" fmla="*/ 277 w 277"/>
                <a:gd name="T1" fmla="*/ 930 h 978"/>
                <a:gd name="T2" fmla="*/ 277 w 277"/>
                <a:gd name="T3" fmla="*/ 930 h 978"/>
                <a:gd name="T4" fmla="*/ 277 w 277"/>
                <a:gd name="T5" fmla="*/ 930 h 978"/>
                <a:gd name="T6" fmla="*/ 277 w 277"/>
                <a:gd name="T7" fmla="*/ 930 h 978"/>
                <a:gd name="T8" fmla="*/ 277 w 277"/>
                <a:gd name="T9" fmla="*/ 931 h 978"/>
                <a:gd name="T10" fmla="*/ 276 w 277"/>
                <a:gd name="T11" fmla="*/ 931 h 978"/>
                <a:gd name="T12" fmla="*/ 276 w 277"/>
                <a:gd name="T13" fmla="*/ 931 h 978"/>
                <a:gd name="T14" fmla="*/ 276 w 277"/>
                <a:gd name="T15" fmla="*/ 931 h 978"/>
                <a:gd name="T16" fmla="*/ 276 w 277"/>
                <a:gd name="T17" fmla="*/ 931 h 978"/>
                <a:gd name="T18" fmla="*/ 276 w 277"/>
                <a:gd name="T19" fmla="*/ 933 h 978"/>
                <a:gd name="T20" fmla="*/ 276 w 277"/>
                <a:gd name="T21" fmla="*/ 933 h 978"/>
                <a:gd name="T22" fmla="*/ 276 w 277"/>
                <a:gd name="T23" fmla="*/ 934 h 978"/>
                <a:gd name="T24" fmla="*/ 276 w 277"/>
                <a:gd name="T25" fmla="*/ 934 h 978"/>
                <a:gd name="T26" fmla="*/ 276 w 277"/>
                <a:gd name="T27" fmla="*/ 935 h 978"/>
                <a:gd name="T28" fmla="*/ 276 w 277"/>
                <a:gd name="T29" fmla="*/ 935 h 978"/>
                <a:gd name="T30" fmla="*/ 276 w 277"/>
                <a:gd name="T31" fmla="*/ 936 h 978"/>
                <a:gd name="T32" fmla="*/ 276 w 277"/>
                <a:gd name="T33" fmla="*/ 936 h 978"/>
                <a:gd name="T34" fmla="*/ 143 w 277"/>
                <a:gd name="T35" fmla="*/ 977 h 978"/>
                <a:gd name="T36" fmla="*/ 142 w 277"/>
                <a:gd name="T37" fmla="*/ 978 h 978"/>
                <a:gd name="T38" fmla="*/ 142 w 277"/>
                <a:gd name="T39" fmla="*/ 978 h 978"/>
                <a:gd name="T40" fmla="*/ 141 w 277"/>
                <a:gd name="T41" fmla="*/ 978 h 978"/>
                <a:gd name="T42" fmla="*/ 140 w 277"/>
                <a:gd name="T43" fmla="*/ 978 h 978"/>
                <a:gd name="T44" fmla="*/ 139 w 277"/>
                <a:gd name="T45" fmla="*/ 978 h 978"/>
                <a:gd name="T46" fmla="*/ 138 w 277"/>
                <a:gd name="T47" fmla="*/ 978 h 978"/>
                <a:gd name="T48" fmla="*/ 138 w 277"/>
                <a:gd name="T49" fmla="*/ 978 h 978"/>
                <a:gd name="T50" fmla="*/ 137 w 277"/>
                <a:gd name="T51" fmla="*/ 978 h 978"/>
                <a:gd name="T52" fmla="*/ 33 w 277"/>
                <a:gd name="T53" fmla="*/ 950 h 978"/>
                <a:gd name="T54" fmla="*/ 28 w 277"/>
                <a:gd name="T55" fmla="*/ 941 h 978"/>
                <a:gd name="T56" fmla="*/ 24 w 277"/>
                <a:gd name="T57" fmla="*/ 933 h 978"/>
                <a:gd name="T58" fmla="*/ 22 w 277"/>
                <a:gd name="T59" fmla="*/ 922 h 978"/>
                <a:gd name="T60" fmla="*/ 20 w 277"/>
                <a:gd name="T61" fmla="*/ 912 h 978"/>
                <a:gd name="T62" fmla="*/ 18 w 277"/>
                <a:gd name="T63" fmla="*/ 903 h 978"/>
                <a:gd name="T64" fmla="*/ 16 w 277"/>
                <a:gd name="T65" fmla="*/ 892 h 978"/>
                <a:gd name="T66" fmla="*/ 14 w 277"/>
                <a:gd name="T67" fmla="*/ 882 h 978"/>
                <a:gd name="T68" fmla="*/ 11 w 277"/>
                <a:gd name="T69" fmla="*/ 873 h 978"/>
                <a:gd name="T70" fmla="*/ 8 w 277"/>
                <a:gd name="T71" fmla="*/ 860 h 978"/>
                <a:gd name="T72" fmla="*/ 6 w 277"/>
                <a:gd name="T73" fmla="*/ 847 h 978"/>
                <a:gd name="T74" fmla="*/ 5 w 277"/>
                <a:gd name="T75" fmla="*/ 834 h 978"/>
                <a:gd name="T76" fmla="*/ 3 w 277"/>
                <a:gd name="T77" fmla="*/ 820 h 978"/>
                <a:gd name="T78" fmla="*/ 2 w 277"/>
                <a:gd name="T79" fmla="*/ 807 h 978"/>
                <a:gd name="T80" fmla="*/ 1 w 277"/>
                <a:gd name="T81" fmla="*/ 794 h 978"/>
                <a:gd name="T82" fmla="*/ 1 w 277"/>
                <a:gd name="T83" fmla="*/ 782 h 978"/>
                <a:gd name="T84" fmla="*/ 0 w 277"/>
                <a:gd name="T85" fmla="*/ 769 h 978"/>
                <a:gd name="T86" fmla="*/ 4 w 277"/>
                <a:gd name="T87" fmla="*/ 421 h 978"/>
                <a:gd name="T88" fmla="*/ 5 w 277"/>
                <a:gd name="T89" fmla="*/ 405 h 978"/>
                <a:gd name="T90" fmla="*/ 5 w 277"/>
                <a:gd name="T91" fmla="*/ 391 h 978"/>
                <a:gd name="T92" fmla="*/ 6 w 277"/>
                <a:gd name="T93" fmla="*/ 375 h 978"/>
                <a:gd name="T94" fmla="*/ 7 w 277"/>
                <a:gd name="T95" fmla="*/ 360 h 978"/>
                <a:gd name="T96" fmla="*/ 7 w 277"/>
                <a:gd name="T97" fmla="*/ 344 h 978"/>
                <a:gd name="T98" fmla="*/ 8 w 277"/>
                <a:gd name="T99" fmla="*/ 329 h 978"/>
                <a:gd name="T100" fmla="*/ 8 w 277"/>
                <a:gd name="T101" fmla="*/ 312 h 978"/>
                <a:gd name="T102" fmla="*/ 10 w 277"/>
                <a:gd name="T103" fmla="*/ 294 h 978"/>
                <a:gd name="T104" fmla="*/ 12 w 277"/>
                <a:gd name="T105" fmla="*/ 258 h 978"/>
                <a:gd name="T106" fmla="*/ 14 w 277"/>
                <a:gd name="T107" fmla="*/ 223 h 978"/>
                <a:gd name="T108" fmla="*/ 14 w 277"/>
                <a:gd name="T109" fmla="*/ 186 h 978"/>
                <a:gd name="T110" fmla="*/ 14 w 277"/>
                <a:gd name="T111" fmla="*/ 149 h 978"/>
                <a:gd name="T112" fmla="*/ 14 w 277"/>
                <a:gd name="T113" fmla="*/ 110 h 978"/>
                <a:gd name="T114" fmla="*/ 15 w 277"/>
                <a:gd name="T115" fmla="*/ 73 h 978"/>
                <a:gd name="T116" fmla="*/ 16 w 277"/>
                <a:gd name="T117" fmla="*/ 37 h 978"/>
                <a:gd name="T118" fmla="*/ 18 w 277"/>
                <a:gd name="T119" fmla="*/ 0 h 978"/>
                <a:gd name="T120" fmla="*/ 277 w 277"/>
                <a:gd name="T121" fmla="*/ 930 h 9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7" h="978">
                  <a:moveTo>
                    <a:pt x="277" y="930"/>
                  </a:moveTo>
                  <a:lnTo>
                    <a:pt x="277" y="930"/>
                  </a:lnTo>
                  <a:lnTo>
                    <a:pt x="277" y="930"/>
                  </a:lnTo>
                  <a:lnTo>
                    <a:pt x="277" y="930"/>
                  </a:lnTo>
                  <a:lnTo>
                    <a:pt x="277" y="931"/>
                  </a:lnTo>
                  <a:lnTo>
                    <a:pt x="276" y="931"/>
                  </a:lnTo>
                  <a:lnTo>
                    <a:pt x="276" y="931"/>
                  </a:lnTo>
                  <a:lnTo>
                    <a:pt x="276" y="931"/>
                  </a:lnTo>
                  <a:lnTo>
                    <a:pt x="276" y="931"/>
                  </a:lnTo>
                  <a:lnTo>
                    <a:pt x="276" y="933"/>
                  </a:lnTo>
                  <a:lnTo>
                    <a:pt x="276" y="933"/>
                  </a:lnTo>
                  <a:lnTo>
                    <a:pt x="276" y="934"/>
                  </a:lnTo>
                  <a:lnTo>
                    <a:pt x="276" y="934"/>
                  </a:lnTo>
                  <a:lnTo>
                    <a:pt x="276" y="935"/>
                  </a:lnTo>
                  <a:lnTo>
                    <a:pt x="276" y="935"/>
                  </a:lnTo>
                  <a:lnTo>
                    <a:pt x="276" y="936"/>
                  </a:lnTo>
                  <a:lnTo>
                    <a:pt x="276" y="936"/>
                  </a:lnTo>
                  <a:lnTo>
                    <a:pt x="143" y="977"/>
                  </a:lnTo>
                  <a:lnTo>
                    <a:pt x="142" y="978"/>
                  </a:lnTo>
                  <a:lnTo>
                    <a:pt x="142" y="978"/>
                  </a:lnTo>
                  <a:lnTo>
                    <a:pt x="141" y="978"/>
                  </a:lnTo>
                  <a:lnTo>
                    <a:pt x="140" y="978"/>
                  </a:lnTo>
                  <a:lnTo>
                    <a:pt x="139" y="978"/>
                  </a:lnTo>
                  <a:lnTo>
                    <a:pt x="138" y="978"/>
                  </a:lnTo>
                  <a:lnTo>
                    <a:pt x="138" y="978"/>
                  </a:lnTo>
                  <a:lnTo>
                    <a:pt x="137" y="978"/>
                  </a:lnTo>
                  <a:lnTo>
                    <a:pt x="33" y="950"/>
                  </a:lnTo>
                  <a:lnTo>
                    <a:pt x="28" y="941"/>
                  </a:lnTo>
                  <a:lnTo>
                    <a:pt x="24" y="933"/>
                  </a:lnTo>
                  <a:lnTo>
                    <a:pt x="22" y="922"/>
                  </a:lnTo>
                  <a:lnTo>
                    <a:pt x="20" y="912"/>
                  </a:lnTo>
                  <a:lnTo>
                    <a:pt x="18" y="903"/>
                  </a:lnTo>
                  <a:lnTo>
                    <a:pt x="16" y="892"/>
                  </a:lnTo>
                  <a:lnTo>
                    <a:pt x="14" y="882"/>
                  </a:lnTo>
                  <a:lnTo>
                    <a:pt x="11" y="873"/>
                  </a:lnTo>
                  <a:lnTo>
                    <a:pt x="8" y="860"/>
                  </a:lnTo>
                  <a:lnTo>
                    <a:pt x="6" y="847"/>
                  </a:lnTo>
                  <a:lnTo>
                    <a:pt x="5" y="834"/>
                  </a:lnTo>
                  <a:lnTo>
                    <a:pt x="3" y="820"/>
                  </a:lnTo>
                  <a:lnTo>
                    <a:pt x="2" y="807"/>
                  </a:lnTo>
                  <a:lnTo>
                    <a:pt x="1" y="794"/>
                  </a:lnTo>
                  <a:lnTo>
                    <a:pt x="1" y="782"/>
                  </a:lnTo>
                  <a:lnTo>
                    <a:pt x="0" y="769"/>
                  </a:lnTo>
                  <a:lnTo>
                    <a:pt x="4" y="421"/>
                  </a:lnTo>
                  <a:lnTo>
                    <a:pt x="5" y="405"/>
                  </a:lnTo>
                  <a:lnTo>
                    <a:pt x="5" y="391"/>
                  </a:lnTo>
                  <a:lnTo>
                    <a:pt x="6" y="375"/>
                  </a:lnTo>
                  <a:lnTo>
                    <a:pt x="7" y="360"/>
                  </a:lnTo>
                  <a:lnTo>
                    <a:pt x="7" y="344"/>
                  </a:lnTo>
                  <a:lnTo>
                    <a:pt x="8" y="329"/>
                  </a:lnTo>
                  <a:lnTo>
                    <a:pt x="8" y="312"/>
                  </a:lnTo>
                  <a:lnTo>
                    <a:pt x="10" y="294"/>
                  </a:lnTo>
                  <a:lnTo>
                    <a:pt x="12" y="258"/>
                  </a:lnTo>
                  <a:lnTo>
                    <a:pt x="14" y="223"/>
                  </a:lnTo>
                  <a:lnTo>
                    <a:pt x="14" y="186"/>
                  </a:lnTo>
                  <a:lnTo>
                    <a:pt x="14" y="149"/>
                  </a:lnTo>
                  <a:lnTo>
                    <a:pt x="14" y="110"/>
                  </a:lnTo>
                  <a:lnTo>
                    <a:pt x="15" y="73"/>
                  </a:lnTo>
                  <a:lnTo>
                    <a:pt x="16" y="37"/>
                  </a:lnTo>
                  <a:lnTo>
                    <a:pt x="18" y="0"/>
                  </a:lnTo>
                  <a:lnTo>
                    <a:pt x="277" y="930"/>
                  </a:lnTo>
                  <a:close/>
                </a:path>
              </a:pathLst>
            </a:custGeom>
            <a:solidFill>
              <a:srgbClr val="76AC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6" name="Freeform 148">
              <a:extLst>
                <a:ext uri="{FF2B5EF4-FFF2-40B4-BE49-F238E27FC236}">
                  <a16:creationId xmlns:a16="http://schemas.microsoft.com/office/drawing/2014/main" id="{0E69A8AF-AC4D-C5DE-4BFE-5F436173E75B}"/>
                </a:ext>
              </a:extLst>
            </p:cNvPr>
            <p:cNvSpPr>
              <a:spLocks/>
            </p:cNvSpPr>
            <p:nvPr/>
          </p:nvSpPr>
          <p:spPr bwMode="auto">
            <a:xfrm>
              <a:off x="4382" y="3894"/>
              <a:ext cx="47" cy="201"/>
            </a:xfrm>
            <a:custGeom>
              <a:avLst/>
              <a:gdLst>
                <a:gd name="T0" fmla="*/ 60 w 279"/>
                <a:gd name="T1" fmla="*/ 11 h 1209"/>
                <a:gd name="T2" fmla="*/ 160 w 279"/>
                <a:gd name="T3" fmla="*/ 0 h 1209"/>
                <a:gd name="T4" fmla="*/ 260 w 279"/>
                <a:gd name="T5" fmla="*/ 33 h 1209"/>
                <a:gd name="T6" fmla="*/ 279 w 279"/>
                <a:gd name="T7" fmla="*/ 152 h 1209"/>
                <a:gd name="T8" fmla="*/ 260 w 279"/>
                <a:gd name="T9" fmla="*/ 917 h 1209"/>
                <a:gd name="T10" fmla="*/ 230 w 279"/>
                <a:gd name="T11" fmla="*/ 1047 h 1209"/>
                <a:gd name="T12" fmla="*/ 180 w 279"/>
                <a:gd name="T13" fmla="*/ 1133 h 1209"/>
                <a:gd name="T14" fmla="*/ 120 w 279"/>
                <a:gd name="T15" fmla="*/ 1197 h 1209"/>
                <a:gd name="T16" fmla="*/ 0 w 279"/>
                <a:gd name="T17" fmla="*/ 1209 h 1209"/>
                <a:gd name="T18" fmla="*/ 0 w 279"/>
                <a:gd name="T19" fmla="*/ 583 h 1209"/>
                <a:gd name="T20" fmla="*/ 50 w 279"/>
                <a:gd name="T21" fmla="*/ 529 h 1209"/>
                <a:gd name="T22" fmla="*/ 60 w 279"/>
                <a:gd name="T23" fmla="*/ 11 h 1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1209">
                  <a:moveTo>
                    <a:pt x="60" y="11"/>
                  </a:moveTo>
                  <a:lnTo>
                    <a:pt x="160" y="0"/>
                  </a:lnTo>
                  <a:lnTo>
                    <a:pt x="260" y="33"/>
                  </a:lnTo>
                  <a:lnTo>
                    <a:pt x="279" y="152"/>
                  </a:lnTo>
                  <a:lnTo>
                    <a:pt x="260" y="917"/>
                  </a:lnTo>
                  <a:lnTo>
                    <a:pt x="230" y="1047"/>
                  </a:lnTo>
                  <a:lnTo>
                    <a:pt x="180" y="1133"/>
                  </a:lnTo>
                  <a:lnTo>
                    <a:pt x="120" y="1197"/>
                  </a:lnTo>
                  <a:lnTo>
                    <a:pt x="0" y="1209"/>
                  </a:lnTo>
                  <a:lnTo>
                    <a:pt x="0" y="583"/>
                  </a:lnTo>
                  <a:lnTo>
                    <a:pt x="50" y="529"/>
                  </a:lnTo>
                  <a:lnTo>
                    <a:pt x="60" y="11"/>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7" name="Freeform 149">
              <a:extLst>
                <a:ext uri="{FF2B5EF4-FFF2-40B4-BE49-F238E27FC236}">
                  <a16:creationId xmlns:a16="http://schemas.microsoft.com/office/drawing/2014/main" id="{B0077BB1-49D6-509C-E52C-5E0F71ACB193}"/>
                </a:ext>
              </a:extLst>
            </p:cNvPr>
            <p:cNvSpPr>
              <a:spLocks/>
            </p:cNvSpPr>
            <p:nvPr/>
          </p:nvSpPr>
          <p:spPr bwMode="auto">
            <a:xfrm>
              <a:off x="4382" y="3894"/>
              <a:ext cx="47" cy="201"/>
            </a:xfrm>
            <a:custGeom>
              <a:avLst/>
              <a:gdLst>
                <a:gd name="T0" fmla="*/ 60 w 279"/>
                <a:gd name="T1" fmla="*/ 11 h 1209"/>
                <a:gd name="T2" fmla="*/ 160 w 279"/>
                <a:gd name="T3" fmla="*/ 0 h 1209"/>
                <a:gd name="T4" fmla="*/ 260 w 279"/>
                <a:gd name="T5" fmla="*/ 33 h 1209"/>
                <a:gd name="T6" fmla="*/ 279 w 279"/>
                <a:gd name="T7" fmla="*/ 152 h 1209"/>
                <a:gd name="T8" fmla="*/ 260 w 279"/>
                <a:gd name="T9" fmla="*/ 917 h 1209"/>
                <a:gd name="T10" fmla="*/ 230 w 279"/>
                <a:gd name="T11" fmla="*/ 1047 h 1209"/>
                <a:gd name="T12" fmla="*/ 180 w 279"/>
                <a:gd name="T13" fmla="*/ 1133 h 1209"/>
                <a:gd name="T14" fmla="*/ 120 w 279"/>
                <a:gd name="T15" fmla="*/ 1197 h 1209"/>
                <a:gd name="T16" fmla="*/ 0 w 279"/>
                <a:gd name="T17" fmla="*/ 1209 h 1209"/>
                <a:gd name="T18" fmla="*/ 0 w 279"/>
                <a:gd name="T19" fmla="*/ 583 h 1209"/>
                <a:gd name="T20" fmla="*/ 50 w 279"/>
                <a:gd name="T21" fmla="*/ 529 h 1209"/>
                <a:gd name="T22" fmla="*/ 60 w 279"/>
                <a:gd name="T23" fmla="*/ 11 h 1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1209">
                  <a:moveTo>
                    <a:pt x="60" y="11"/>
                  </a:moveTo>
                  <a:lnTo>
                    <a:pt x="160" y="0"/>
                  </a:lnTo>
                  <a:lnTo>
                    <a:pt x="260" y="33"/>
                  </a:lnTo>
                  <a:lnTo>
                    <a:pt x="279" y="152"/>
                  </a:lnTo>
                  <a:lnTo>
                    <a:pt x="260" y="917"/>
                  </a:lnTo>
                  <a:lnTo>
                    <a:pt x="230" y="1047"/>
                  </a:lnTo>
                  <a:lnTo>
                    <a:pt x="180" y="1133"/>
                  </a:lnTo>
                  <a:lnTo>
                    <a:pt x="120" y="1197"/>
                  </a:lnTo>
                  <a:lnTo>
                    <a:pt x="0" y="1209"/>
                  </a:lnTo>
                  <a:lnTo>
                    <a:pt x="0" y="583"/>
                  </a:lnTo>
                  <a:lnTo>
                    <a:pt x="50" y="529"/>
                  </a:lnTo>
                  <a:lnTo>
                    <a:pt x="60"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8" name="Freeform 150">
              <a:extLst>
                <a:ext uri="{FF2B5EF4-FFF2-40B4-BE49-F238E27FC236}">
                  <a16:creationId xmlns:a16="http://schemas.microsoft.com/office/drawing/2014/main" id="{C385FF7D-B866-ECA4-58F7-592357D752D7}"/>
                </a:ext>
              </a:extLst>
            </p:cNvPr>
            <p:cNvSpPr>
              <a:spLocks/>
            </p:cNvSpPr>
            <p:nvPr/>
          </p:nvSpPr>
          <p:spPr bwMode="auto">
            <a:xfrm>
              <a:off x="4386" y="3909"/>
              <a:ext cx="6" cy="82"/>
            </a:xfrm>
            <a:custGeom>
              <a:avLst/>
              <a:gdLst>
                <a:gd name="T0" fmla="*/ 37 w 40"/>
                <a:gd name="T1" fmla="*/ 0 h 488"/>
                <a:gd name="T2" fmla="*/ 38 w 40"/>
                <a:gd name="T3" fmla="*/ 12 h 488"/>
                <a:gd name="T4" fmla="*/ 39 w 40"/>
                <a:gd name="T5" fmla="*/ 23 h 488"/>
                <a:gd name="T6" fmla="*/ 40 w 40"/>
                <a:gd name="T7" fmla="*/ 35 h 488"/>
                <a:gd name="T8" fmla="*/ 40 w 40"/>
                <a:gd name="T9" fmla="*/ 47 h 488"/>
                <a:gd name="T10" fmla="*/ 40 w 40"/>
                <a:gd name="T11" fmla="*/ 57 h 488"/>
                <a:gd name="T12" fmla="*/ 39 w 40"/>
                <a:gd name="T13" fmla="*/ 69 h 488"/>
                <a:gd name="T14" fmla="*/ 38 w 40"/>
                <a:gd name="T15" fmla="*/ 80 h 488"/>
                <a:gd name="T16" fmla="*/ 36 w 40"/>
                <a:gd name="T17" fmla="*/ 92 h 488"/>
                <a:gd name="T18" fmla="*/ 36 w 40"/>
                <a:gd name="T19" fmla="*/ 112 h 488"/>
                <a:gd name="T20" fmla="*/ 37 w 40"/>
                <a:gd name="T21" fmla="*/ 133 h 488"/>
                <a:gd name="T22" fmla="*/ 38 w 40"/>
                <a:gd name="T23" fmla="*/ 153 h 488"/>
                <a:gd name="T24" fmla="*/ 39 w 40"/>
                <a:gd name="T25" fmla="*/ 173 h 488"/>
                <a:gd name="T26" fmla="*/ 40 w 40"/>
                <a:gd name="T27" fmla="*/ 192 h 488"/>
                <a:gd name="T28" fmla="*/ 40 w 40"/>
                <a:gd name="T29" fmla="*/ 213 h 488"/>
                <a:gd name="T30" fmla="*/ 38 w 40"/>
                <a:gd name="T31" fmla="*/ 233 h 488"/>
                <a:gd name="T32" fmla="*/ 33 w 40"/>
                <a:gd name="T33" fmla="*/ 252 h 488"/>
                <a:gd name="T34" fmla="*/ 34 w 40"/>
                <a:gd name="T35" fmla="*/ 273 h 488"/>
                <a:gd name="T36" fmla="*/ 34 w 40"/>
                <a:gd name="T37" fmla="*/ 294 h 488"/>
                <a:gd name="T38" fmla="*/ 36 w 40"/>
                <a:gd name="T39" fmla="*/ 315 h 488"/>
                <a:gd name="T40" fmla="*/ 37 w 40"/>
                <a:gd name="T41" fmla="*/ 335 h 488"/>
                <a:gd name="T42" fmla="*/ 38 w 40"/>
                <a:gd name="T43" fmla="*/ 356 h 488"/>
                <a:gd name="T44" fmla="*/ 38 w 40"/>
                <a:gd name="T45" fmla="*/ 376 h 488"/>
                <a:gd name="T46" fmla="*/ 37 w 40"/>
                <a:gd name="T47" fmla="*/ 398 h 488"/>
                <a:gd name="T48" fmla="*/ 33 w 40"/>
                <a:gd name="T49" fmla="*/ 418 h 488"/>
                <a:gd name="T50" fmla="*/ 32 w 40"/>
                <a:gd name="T51" fmla="*/ 421 h 488"/>
                <a:gd name="T52" fmla="*/ 32 w 40"/>
                <a:gd name="T53" fmla="*/ 425 h 488"/>
                <a:gd name="T54" fmla="*/ 32 w 40"/>
                <a:gd name="T55" fmla="*/ 429 h 488"/>
                <a:gd name="T56" fmla="*/ 32 w 40"/>
                <a:gd name="T57" fmla="*/ 431 h 488"/>
                <a:gd name="T58" fmla="*/ 32 w 40"/>
                <a:gd name="T59" fmla="*/ 435 h 488"/>
                <a:gd name="T60" fmla="*/ 32 w 40"/>
                <a:gd name="T61" fmla="*/ 438 h 488"/>
                <a:gd name="T62" fmla="*/ 31 w 40"/>
                <a:gd name="T63" fmla="*/ 440 h 488"/>
                <a:gd name="T64" fmla="*/ 30 w 40"/>
                <a:gd name="T65" fmla="*/ 444 h 488"/>
                <a:gd name="T66" fmla="*/ 27 w 40"/>
                <a:gd name="T67" fmla="*/ 450 h 488"/>
                <a:gd name="T68" fmla="*/ 24 w 40"/>
                <a:gd name="T69" fmla="*/ 457 h 488"/>
                <a:gd name="T70" fmla="*/ 21 w 40"/>
                <a:gd name="T71" fmla="*/ 463 h 488"/>
                <a:gd name="T72" fmla="*/ 18 w 40"/>
                <a:gd name="T73" fmla="*/ 469 h 488"/>
                <a:gd name="T74" fmla="*/ 15 w 40"/>
                <a:gd name="T75" fmla="*/ 475 h 488"/>
                <a:gd name="T76" fmla="*/ 11 w 40"/>
                <a:gd name="T77" fmla="*/ 480 h 488"/>
                <a:gd name="T78" fmla="*/ 6 w 40"/>
                <a:gd name="T79" fmla="*/ 485 h 488"/>
                <a:gd name="T80" fmla="*/ 0 w 40"/>
                <a:gd name="T81" fmla="*/ 488 h 488"/>
                <a:gd name="T82" fmla="*/ 0 w 40"/>
                <a:gd name="T83" fmla="*/ 486 h 488"/>
                <a:gd name="T84" fmla="*/ 0 w 40"/>
                <a:gd name="T85" fmla="*/ 483 h 488"/>
                <a:gd name="T86" fmla="*/ 0 w 40"/>
                <a:gd name="T87" fmla="*/ 480 h 488"/>
                <a:gd name="T88" fmla="*/ 1 w 40"/>
                <a:gd name="T89" fmla="*/ 477 h 488"/>
                <a:gd name="T90" fmla="*/ 1 w 40"/>
                <a:gd name="T91" fmla="*/ 475 h 488"/>
                <a:gd name="T92" fmla="*/ 1 w 40"/>
                <a:gd name="T93" fmla="*/ 472 h 488"/>
                <a:gd name="T94" fmla="*/ 1 w 40"/>
                <a:gd name="T95" fmla="*/ 469 h 488"/>
                <a:gd name="T96" fmla="*/ 1 w 40"/>
                <a:gd name="T97" fmla="*/ 467 h 488"/>
                <a:gd name="T98" fmla="*/ 28 w 40"/>
                <a:gd name="T99" fmla="*/ 437 h 488"/>
                <a:gd name="T100" fmla="*/ 37 w 40"/>
                <a:gd name="T101"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 h="488">
                  <a:moveTo>
                    <a:pt x="37" y="0"/>
                  </a:moveTo>
                  <a:lnTo>
                    <a:pt x="38" y="12"/>
                  </a:lnTo>
                  <a:lnTo>
                    <a:pt x="39" y="23"/>
                  </a:lnTo>
                  <a:lnTo>
                    <a:pt x="40" y="35"/>
                  </a:lnTo>
                  <a:lnTo>
                    <a:pt x="40" y="47"/>
                  </a:lnTo>
                  <a:lnTo>
                    <a:pt x="40" y="57"/>
                  </a:lnTo>
                  <a:lnTo>
                    <a:pt x="39" y="69"/>
                  </a:lnTo>
                  <a:lnTo>
                    <a:pt x="38" y="80"/>
                  </a:lnTo>
                  <a:lnTo>
                    <a:pt x="36" y="92"/>
                  </a:lnTo>
                  <a:lnTo>
                    <a:pt x="36" y="112"/>
                  </a:lnTo>
                  <a:lnTo>
                    <a:pt x="37" y="133"/>
                  </a:lnTo>
                  <a:lnTo>
                    <a:pt x="38" y="153"/>
                  </a:lnTo>
                  <a:lnTo>
                    <a:pt x="39" y="173"/>
                  </a:lnTo>
                  <a:lnTo>
                    <a:pt x="40" y="192"/>
                  </a:lnTo>
                  <a:lnTo>
                    <a:pt x="40" y="213"/>
                  </a:lnTo>
                  <a:lnTo>
                    <a:pt x="38" y="233"/>
                  </a:lnTo>
                  <a:lnTo>
                    <a:pt x="33" y="252"/>
                  </a:lnTo>
                  <a:lnTo>
                    <a:pt x="34" y="273"/>
                  </a:lnTo>
                  <a:lnTo>
                    <a:pt x="34" y="294"/>
                  </a:lnTo>
                  <a:lnTo>
                    <a:pt x="36" y="315"/>
                  </a:lnTo>
                  <a:lnTo>
                    <a:pt x="37" y="335"/>
                  </a:lnTo>
                  <a:lnTo>
                    <a:pt x="38" y="356"/>
                  </a:lnTo>
                  <a:lnTo>
                    <a:pt x="38" y="376"/>
                  </a:lnTo>
                  <a:lnTo>
                    <a:pt x="37" y="398"/>
                  </a:lnTo>
                  <a:lnTo>
                    <a:pt x="33" y="418"/>
                  </a:lnTo>
                  <a:lnTo>
                    <a:pt x="32" y="421"/>
                  </a:lnTo>
                  <a:lnTo>
                    <a:pt x="32" y="425"/>
                  </a:lnTo>
                  <a:lnTo>
                    <a:pt x="32" y="429"/>
                  </a:lnTo>
                  <a:lnTo>
                    <a:pt x="32" y="431"/>
                  </a:lnTo>
                  <a:lnTo>
                    <a:pt x="32" y="435"/>
                  </a:lnTo>
                  <a:lnTo>
                    <a:pt x="32" y="438"/>
                  </a:lnTo>
                  <a:lnTo>
                    <a:pt x="31" y="440"/>
                  </a:lnTo>
                  <a:lnTo>
                    <a:pt x="30" y="444"/>
                  </a:lnTo>
                  <a:lnTo>
                    <a:pt x="27" y="450"/>
                  </a:lnTo>
                  <a:lnTo>
                    <a:pt x="24" y="457"/>
                  </a:lnTo>
                  <a:lnTo>
                    <a:pt x="21" y="463"/>
                  </a:lnTo>
                  <a:lnTo>
                    <a:pt x="18" y="469"/>
                  </a:lnTo>
                  <a:lnTo>
                    <a:pt x="15" y="475"/>
                  </a:lnTo>
                  <a:lnTo>
                    <a:pt x="11" y="480"/>
                  </a:lnTo>
                  <a:lnTo>
                    <a:pt x="6" y="485"/>
                  </a:lnTo>
                  <a:lnTo>
                    <a:pt x="0" y="488"/>
                  </a:lnTo>
                  <a:lnTo>
                    <a:pt x="0" y="486"/>
                  </a:lnTo>
                  <a:lnTo>
                    <a:pt x="0" y="483"/>
                  </a:lnTo>
                  <a:lnTo>
                    <a:pt x="0" y="480"/>
                  </a:lnTo>
                  <a:lnTo>
                    <a:pt x="1" y="477"/>
                  </a:lnTo>
                  <a:lnTo>
                    <a:pt x="1" y="475"/>
                  </a:lnTo>
                  <a:lnTo>
                    <a:pt x="1" y="472"/>
                  </a:lnTo>
                  <a:lnTo>
                    <a:pt x="1" y="469"/>
                  </a:lnTo>
                  <a:lnTo>
                    <a:pt x="1" y="467"/>
                  </a:lnTo>
                  <a:lnTo>
                    <a:pt x="28" y="437"/>
                  </a:lnTo>
                  <a:lnTo>
                    <a:pt x="37" y="0"/>
                  </a:lnTo>
                  <a:close/>
                </a:path>
              </a:pathLst>
            </a:custGeom>
            <a:solidFill>
              <a:srgbClr val="5959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799" name="Freeform 151">
              <a:extLst>
                <a:ext uri="{FF2B5EF4-FFF2-40B4-BE49-F238E27FC236}">
                  <a16:creationId xmlns:a16="http://schemas.microsoft.com/office/drawing/2014/main" id="{8ABFBC20-5218-874B-FC9D-D97C23D733BD}"/>
                </a:ext>
              </a:extLst>
            </p:cNvPr>
            <p:cNvSpPr>
              <a:spLocks/>
            </p:cNvSpPr>
            <p:nvPr/>
          </p:nvSpPr>
          <p:spPr bwMode="auto">
            <a:xfrm>
              <a:off x="4394" y="3895"/>
              <a:ext cx="1" cy="1"/>
            </a:xfrm>
            <a:custGeom>
              <a:avLst/>
              <a:gdLst>
                <a:gd name="T0" fmla="*/ 5 w 5"/>
                <a:gd name="T1" fmla="*/ 4 w 5"/>
                <a:gd name="T2" fmla="*/ 4 w 5"/>
                <a:gd name="T3" fmla="*/ 3 w 5"/>
                <a:gd name="T4" fmla="*/ 3 w 5"/>
                <a:gd name="T5" fmla="*/ 2 w 5"/>
                <a:gd name="T6" fmla="*/ 2 w 5"/>
                <a:gd name="T7" fmla="*/ 1 w 5"/>
                <a:gd name="T8" fmla="*/ 0 w 5"/>
                <a:gd name="T9" fmla="*/ 5 w 5"/>
              </a:gdLst>
              <a:ah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Lst>
              <a:rect l="0" t="0" r="r" b="b"/>
              <a:pathLst>
                <a:path w="5">
                  <a:moveTo>
                    <a:pt x="5" y="0"/>
                  </a:moveTo>
                  <a:lnTo>
                    <a:pt x="4" y="0"/>
                  </a:lnTo>
                  <a:lnTo>
                    <a:pt x="4" y="0"/>
                  </a:lnTo>
                  <a:lnTo>
                    <a:pt x="3" y="0"/>
                  </a:lnTo>
                  <a:lnTo>
                    <a:pt x="3" y="0"/>
                  </a:lnTo>
                  <a:lnTo>
                    <a:pt x="2" y="0"/>
                  </a:lnTo>
                  <a:lnTo>
                    <a:pt x="2" y="0"/>
                  </a:lnTo>
                  <a:lnTo>
                    <a:pt x="1" y="0"/>
                  </a:lnTo>
                  <a:lnTo>
                    <a:pt x="0" y="0"/>
                  </a:lnTo>
                  <a:lnTo>
                    <a:pt x="5" y="0"/>
                  </a:lnTo>
                  <a:close/>
                </a:path>
              </a:pathLst>
            </a:custGeom>
            <a:solidFill>
              <a:srgbClr val="76AC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0" name="Freeform 152">
              <a:extLst>
                <a:ext uri="{FF2B5EF4-FFF2-40B4-BE49-F238E27FC236}">
                  <a16:creationId xmlns:a16="http://schemas.microsoft.com/office/drawing/2014/main" id="{FBBAC7BD-26B6-0F90-2CDD-4C48F59E7EEA}"/>
                </a:ext>
              </a:extLst>
            </p:cNvPr>
            <p:cNvSpPr>
              <a:spLocks noEditPoints="1"/>
            </p:cNvSpPr>
            <p:nvPr/>
          </p:nvSpPr>
          <p:spPr bwMode="auto">
            <a:xfrm>
              <a:off x="4382" y="3989"/>
              <a:ext cx="2" cy="93"/>
            </a:xfrm>
            <a:custGeom>
              <a:avLst/>
              <a:gdLst>
                <a:gd name="T0" fmla="*/ 11 w 11"/>
                <a:gd name="T1" fmla="*/ 0 h 555"/>
                <a:gd name="T2" fmla="*/ 10 w 11"/>
                <a:gd name="T3" fmla="*/ 1 h 555"/>
                <a:gd name="T4" fmla="*/ 10 w 11"/>
                <a:gd name="T5" fmla="*/ 3 h 555"/>
                <a:gd name="T6" fmla="*/ 10 w 11"/>
                <a:gd name="T7" fmla="*/ 5 h 555"/>
                <a:gd name="T8" fmla="*/ 9 w 11"/>
                <a:gd name="T9" fmla="*/ 6 h 555"/>
                <a:gd name="T10" fmla="*/ 9 w 11"/>
                <a:gd name="T11" fmla="*/ 8 h 555"/>
                <a:gd name="T12" fmla="*/ 8 w 11"/>
                <a:gd name="T13" fmla="*/ 9 h 555"/>
                <a:gd name="T14" fmla="*/ 7 w 11"/>
                <a:gd name="T15" fmla="*/ 11 h 555"/>
                <a:gd name="T16" fmla="*/ 7 w 11"/>
                <a:gd name="T17" fmla="*/ 12 h 555"/>
                <a:gd name="T18" fmla="*/ 6 w 11"/>
                <a:gd name="T19" fmla="*/ 46 h 555"/>
                <a:gd name="T20" fmla="*/ 5 w 11"/>
                <a:gd name="T21" fmla="*/ 82 h 555"/>
                <a:gd name="T22" fmla="*/ 5 w 11"/>
                <a:gd name="T23" fmla="*/ 119 h 555"/>
                <a:gd name="T24" fmla="*/ 5 w 11"/>
                <a:gd name="T25" fmla="*/ 156 h 555"/>
                <a:gd name="T26" fmla="*/ 5 w 11"/>
                <a:gd name="T27" fmla="*/ 192 h 555"/>
                <a:gd name="T28" fmla="*/ 5 w 11"/>
                <a:gd name="T29" fmla="*/ 228 h 555"/>
                <a:gd name="T30" fmla="*/ 3 w 11"/>
                <a:gd name="T31" fmla="*/ 264 h 555"/>
                <a:gd name="T32" fmla="*/ 0 w 11"/>
                <a:gd name="T33" fmla="*/ 297 h 555"/>
                <a:gd name="T34" fmla="*/ 0 w 11"/>
                <a:gd name="T35" fmla="*/ 11 h 555"/>
                <a:gd name="T36" fmla="*/ 11 w 11"/>
                <a:gd name="T37" fmla="*/ 0 h 555"/>
                <a:gd name="T38" fmla="*/ 0 w 11"/>
                <a:gd name="T39" fmla="*/ 327 h 555"/>
                <a:gd name="T40" fmla="*/ 1 w 11"/>
                <a:gd name="T41" fmla="*/ 357 h 555"/>
                <a:gd name="T42" fmla="*/ 2 w 11"/>
                <a:gd name="T43" fmla="*/ 385 h 555"/>
                <a:gd name="T44" fmla="*/ 3 w 11"/>
                <a:gd name="T45" fmla="*/ 414 h 555"/>
                <a:gd name="T46" fmla="*/ 3 w 11"/>
                <a:gd name="T47" fmla="*/ 443 h 555"/>
                <a:gd name="T48" fmla="*/ 3 w 11"/>
                <a:gd name="T49" fmla="*/ 471 h 555"/>
                <a:gd name="T50" fmla="*/ 2 w 11"/>
                <a:gd name="T51" fmla="*/ 499 h 555"/>
                <a:gd name="T52" fmla="*/ 1 w 11"/>
                <a:gd name="T53" fmla="*/ 527 h 555"/>
                <a:gd name="T54" fmla="*/ 0 w 11"/>
                <a:gd name="T55" fmla="*/ 555 h 555"/>
                <a:gd name="T56" fmla="*/ 0 w 11"/>
                <a:gd name="T57" fmla="*/ 327 h 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 h="555">
                  <a:moveTo>
                    <a:pt x="11" y="0"/>
                  </a:moveTo>
                  <a:lnTo>
                    <a:pt x="10" y="1"/>
                  </a:lnTo>
                  <a:lnTo>
                    <a:pt x="10" y="3"/>
                  </a:lnTo>
                  <a:lnTo>
                    <a:pt x="10" y="5"/>
                  </a:lnTo>
                  <a:lnTo>
                    <a:pt x="9" y="6"/>
                  </a:lnTo>
                  <a:lnTo>
                    <a:pt x="9" y="8"/>
                  </a:lnTo>
                  <a:lnTo>
                    <a:pt x="8" y="9"/>
                  </a:lnTo>
                  <a:lnTo>
                    <a:pt x="7" y="11"/>
                  </a:lnTo>
                  <a:lnTo>
                    <a:pt x="7" y="12"/>
                  </a:lnTo>
                  <a:lnTo>
                    <a:pt x="6" y="46"/>
                  </a:lnTo>
                  <a:lnTo>
                    <a:pt x="5" y="82"/>
                  </a:lnTo>
                  <a:lnTo>
                    <a:pt x="5" y="119"/>
                  </a:lnTo>
                  <a:lnTo>
                    <a:pt x="5" y="156"/>
                  </a:lnTo>
                  <a:lnTo>
                    <a:pt x="5" y="192"/>
                  </a:lnTo>
                  <a:lnTo>
                    <a:pt x="5" y="228"/>
                  </a:lnTo>
                  <a:lnTo>
                    <a:pt x="3" y="264"/>
                  </a:lnTo>
                  <a:lnTo>
                    <a:pt x="0" y="297"/>
                  </a:lnTo>
                  <a:lnTo>
                    <a:pt x="0" y="11"/>
                  </a:lnTo>
                  <a:lnTo>
                    <a:pt x="11" y="0"/>
                  </a:lnTo>
                  <a:close/>
                  <a:moveTo>
                    <a:pt x="0" y="327"/>
                  </a:moveTo>
                  <a:lnTo>
                    <a:pt x="1" y="357"/>
                  </a:lnTo>
                  <a:lnTo>
                    <a:pt x="2" y="385"/>
                  </a:lnTo>
                  <a:lnTo>
                    <a:pt x="3" y="414"/>
                  </a:lnTo>
                  <a:lnTo>
                    <a:pt x="3" y="443"/>
                  </a:lnTo>
                  <a:lnTo>
                    <a:pt x="3" y="471"/>
                  </a:lnTo>
                  <a:lnTo>
                    <a:pt x="2" y="499"/>
                  </a:lnTo>
                  <a:lnTo>
                    <a:pt x="1" y="527"/>
                  </a:lnTo>
                  <a:lnTo>
                    <a:pt x="0" y="555"/>
                  </a:lnTo>
                  <a:lnTo>
                    <a:pt x="0" y="327"/>
                  </a:lnTo>
                  <a:close/>
                </a:path>
              </a:pathLst>
            </a:custGeom>
            <a:solidFill>
              <a:srgbClr val="8C8C5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1" name="Freeform 153">
              <a:extLst>
                <a:ext uri="{FF2B5EF4-FFF2-40B4-BE49-F238E27FC236}">
                  <a16:creationId xmlns:a16="http://schemas.microsoft.com/office/drawing/2014/main" id="{F7F13B84-882B-ACE3-EBD0-B2F46CF3A8B4}"/>
                </a:ext>
              </a:extLst>
            </p:cNvPr>
            <p:cNvSpPr>
              <a:spLocks/>
            </p:cNvSpPr>
            <p:nvPr/>
          </p:nvSpPr>
          <p:spPr bwMode="auto">
            <a:xfrm>
              <a:off x="4384" y="3895"/>
              <a:ext cx="45" cy="200"/>
            </a:xfrm>
            <a:custGeom>
              <a:avLst/>
              <a:gdLst>
                <a:gd name="T0" fmla="*/ 243 w 268"/>
                <a:gd name="T1" fmla="*/ 24 h 1197"/>
                <a:gd name="T2" fmla="*/ 248 w 268"/>
                <a:gd name="T3" fmla="*/ 30 h 1197"/>
                <a:gd name="T4" fmla="*/ 251 w 268"/>
                <a:gd name="T5" fmla="*/ 36 h 1197"/>
                <a:gd name="T6" fmla="*/ 249 w 268"/>
                <a:gd name="T7" fmla="*/ 900 h 1197"/>
                <a:gd name="T8" fmla="*/ 248 w 268"/>
                <a:gd name="T9" fmla="*/ 909 h 1197"/>
                <a:gd name="T10" fmla="*/ 246 w 268"/>
                <a:gd name="T11" fmla="*/ 919 h 1197"/>
                <a:gd name="T12" fmla="*/ 170 w 268"/>
                <a:gd name="T13" fmla="*/ 1120 h 1197"/>
                <a:gd name="T14" fmla="*/ 165 w 268"/>
                <a:gd name="T15" fmla="*/ 1126 h 1197"/>
                <a:gd name="T16" fmla="*/ 160 w 268"/>
                <a:gd name="T17" fmla="*/ 1132 h 1197"/>
                <a:gd name="T18" fmla="*/ 136 w 268"/>
                <a:gd name="T19" fmla="*/ 1158 h 1197"/>
                <a:gd name="T20" fmla="*/ 133 w 268"/>
                <a:gd name="T21" fmla="*/ 1161 h 1197"/>
                <a:gd name="T22" fmla="*/ 129 w 268"/>
                <a:gd name="T23" fmla="*/ 1162 h 1197"/>
                <a:gd name="T24" fmla="*/ 121 w 268"/>
                <a:gd name="T25" fmla="*/ 1173 h 1197"/>
                <a:gd name="T26" fmla="*/ 113 w 268"/>
                <a:gd name="T27" fmla="*/ 1173 h 1197"/>
                <a:gd name="T28" fmla="*/ 101 w 268"/>
                <a:gd name="T29" fmla="*/ 1180 h 1197"/>
                <a:gd name="T30" fmla="*/ 87 w 268"/>
                <a:gd name="T31" fmla="*/ 1186 h 1197"/>
                <a:gd name="T32" fmla="*/ 80 w 268"/>
                <a:gd name="T33" fmla="*/ 1188 h 1197"/>
                <a:gd name="T34" fmla="*/ 72 w 268"/>
                <a:gd name="T35" fmla="*/ 1189 h 1197"/>
                <a:gd name="T36" fmla="*/ 3 w 268"/>
                <a:gd name="T37" fmla="*/ 1197 h 1197"/>
                <a:gd name="T38" fmla="*/ 1 w 268"/>
                <a:gd name="T39" fmla="*/ 1189 h 1197"/>
                <a:gd name="T40" fmla="*/ 1 w 268"/>
                <a:gd name="T41" fmla="*/ 1181 h 1197"/>
                <a:gd name="T42" fmla="*/ 2 w 268"/>
                <a:gd name="T43" fmla="*/ 1172 h 1197"/>
                <a:gd name="T44" fmla="*/ 1 w 268"/>
                <a:gd name="T45" fmla="*/ 1158 h 1197"/>
                <a:gd name="T46" fmla="*/ 3 w 268"/>
                <a:gd name="T47" fmla="*/ 1144 h 1197"/>
                <a:gd name="T48" fmla="*/ 6 w 268"/>
                <a:gd name="T49" fmla="*/ 1010 h 1197"/>
                <a:gd name="T50" fmla="*/ 6 w 268"/>
                <a:gd name="T51" fmla="*/ 823 h 1197"/>
                <a:gd name="T52" fmla="*/ 8 w 268"/>
                <a:gd name="T53" fmla="*/ 635 h 1197"/>
                <a:gd name="T54" fmla="*/ 9 w 268"/>
                <a:gd name="T55" fmla="*/ 613 h 1197"/>
                <a:gd name="T56" fmla="*/ 11 w 268"/>
                <a:gd name="T57" fmla="*/ 591 h 1197"/>
                <a:gd name="T58" fmla="*/ 17 w 268"/>
                <a:gd name="T59" fmla="*/ 582 h 1197"/>
                <a:gd name="T60" fmla="*/ 29 w 268"/>
                <a:gd name="T61" fmla="*/ 580 h 1197"/>
                <a:gd name="T62" fmla="*/ 39 w 268"/>
                <a:gd name="T63" fmla="*/ 573 h 1197"/>
                <a:gd name="T64" fmla="*/ 47 w 268"/>
                <a:gd name="T65" fmla="*/ 550 h 1197"/>
                <a:gd name="T66" fmla="*/ 56 w 268"/>
                <a:gd name="T67" fmla="*/ 522 h 1197"/>
                <a:gd name="T68" fmla="*/ 60 w 268"/>
                <a:gd name="T69" fmla="*/ 478 h 1197"/>
                <a:gd name="T70" fmla="*/ 62 w 268"/>
                <a:gd name="T71" fmla="*/ 434 h 1197"/>
                <a:gd name="T72" fmla="*/ 61 w 268"/>
                <a:gd name="T73" fmla="*/ 390 h 1197"/>
                <a:gd name="T74" fmla="*/ 61 w 268"/>
                <a:gd name="T75" fmla="*/ 347 h 1197"/>
                <a:gd name="T76" fmla="*/ 64 w 268"/>
                <a:gd name="T77" fmla="*/ 302 h 1197"/>
                <a:gd name="T78" fmla="*/ 63 w 268"/>
                <a:gd name="T79" fmla="*/ 150 h 1197"/>
                <a:gd name="T80" fmla="*/ 63 w 268"/>
                <a:gd name="T81" fmla="*/ 123 h 1197"/>
                <a:gd name="T82" fmla="*/ 63 w 268"/>
                <a:gd name="T83" fmla="*/ 95 h 1197"/>
                <a:gd name="T84" fmla="*/ 59 w 268"/>
                <a:gd name="T85" fmla="*/ 67 h 1197"/>
                <a:gd name="T86" fmla="*/ 56 w 268"/>
                <a:gd name="T87" fmla="*/ 38 h 1197"/>
                <a:gd name="T88" fmla="*/ 58 w 268"/>
                <a:gd name="T89" fmla="*/ 17 h 1197"/>
                <a:gd name="T90" fmla="*/ 68 w 268"/>
                <a:gd name="T91" fmla="*/ 15 h 1197"/>
                <a:gd name="T92" fmla="*/ 79 w 268"/>
                <a:gd name="T93" fmla="*/ 15 h 1197"/>
                <a:gd name="T94" fmla="*/ 106 w 268"/>
                <a:gd name="T95" fmla="*/ 7 h 1197"/>
                <a:gd name="T96" fmla="*/ 143 w 268"/>
                <a:gd name="T97" fmla="*/ 1 h 1197"/>
                <a:gd name="T98" fmla="*/ 179 w 268"/>
                <a:gd name="T99" fmla="*/ 0 h 1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68" h="1197">
                  <a:moveTo>
                    <a:pt x="240" y="20"/>
                  </a:moveTo>
                  <a:lnTo>
                    <a:pt x="241" y="21"/>
                  </a:lnTo>
                  <a:lnTo>
                    <a:pt x="243" y="24"/>
                  </a:lnTo>
                  <a:lnTo>
                    <a:pt x="244" y="26"/>
                  </a:lnTo>
                  <a:lnTo>
                    <a:pt x="245" y="27"/>
                  </a:lnTo>
                  <a:lnTo>
                    <a:pt x="248" y="30"/>
                  </a:lnTo>
                  <a:lnTo>
                    <a:pt x="249" y="32"/>
                  </a:lnTo>
                  <a:lnTo>
                    <a:pt x="250" y="33"/>
                  </a:lnTo>
                  <a:lnTo>
                    <a:pt x="251" y="36"/>
                  </a:lnTo>
                  <a:lnTo>
                    <a:pt x="268" y="142"/>
                  </a:lnTo>
                  <a:lnTo>
                    <a:pt x="250" y="896"/>
                  </a:lnTo>
                  <a:lnTo>
                    <a:pt x="249" y="900"/>
                  </a:lnTo>
                  <a:lnTo>
                    <a:pt x="249" y="902"/>
                  </a:lnTo>
                  <a:lnTo>
                    <a:pt x="248" y="906"/>
                  </a:lnTo>
                  <a:lnTo>
                    <a:pt x="248" y="909"/>
                  </a:lnTo>
                  <a:lnTo>
                    <a:pt x="246" y="913"/>
                  </a:lnTo>
                  <a:lnTo>
                    <a:pt x="246" y="915"/>
                  </a:lnTo>
                  <a:lnTo>
                    <a:pt x="246" y="919"/>
                  </a:lnTo>
                  <a:lnTo>
                    <a:pt x="245" y="922"/>
                  </a:lnTo>
                  <a:lnTo>
                    <a:pt x="219" y="1037"/>
                  </a:lnTo>
                  <a:lnTo>
                    <a:pt x="170" y="1120"/>
                  </a:lnTo>
                  <a:lnTo>
                    <a:pt x="169" y="1123"/>
                  </a:lnTo>
                  <a:lnTo>
                    <a:pt x="167" y="1124"/>
                  </a:lnTo>
                  <a:lnTo>
                    <a:pt x="165" y="1126"/>
                  </a:lnTo>
                  <a:lnTo>
                    <a:pt x="164" y="1127"/>
                  </a:lnTo>
                  <a:lnTo>
                    <a:pt x="161" y="1130"/>
                  </a:lnTo>
                  <a:lnTo>
                    <a:pt x="160" y="1132"/>
                  </a:lnTo>
                  <a:lnTo>
                    <a:pt x="158" y="1135"/>
                  </a:lnTo>
                  <a:lnTo>
                    <a:pt x="157" y="1136"/>
                  </a:lnTo>
                  <a:lnTo>
                    <a:pt x="136" y="1158"/>
                  </a:lnTo>
                  <a:lnTo>
                    <a:pt x="135" y="1158"/>
                  </a:lnTo>
                  <a:lnTo>
                    <a:pt x="134" y="1160"/>
                  </a:lnTo>
                  <a:lnTo>
                    <a:pt x="133" y="1161"/>
                  </a:lnTo>
                  <a:lnTo>
                    <a:pt x="132" y="1161"/>
                  </a:lnTo>
                  <a:lnTo>
                    <a:pt x="130" y="1162"/>
                  </a:lnTo>
                  <a:lnTo>
                    <a:pt x="129" y="1162"/>
                  </a:lnTo>
                  <a:lnTo>
                    <a:pt x="127" y="1163"/>
                  </a:lnTo>
                  <a:lnTo>
                    <a:pt x="126" y="1163"/>
                  </a:lnTo>
                  <a:lnTo>
                    <a:pt x="121" y="1173"/>
                  </a:lnTo>
                  <a:lnTo>
                    <a:pt x="121" y="1172"/>
                  </a:lnTo>
                  <a:lnTo>
                    <a:pt x="116" y="1172"/>
                  </a:lnTo>
                  <a:lnTo>
                    <a:pt x="113" y="1173"/>
                  </a:lnTo>
                  <a:lnTo>
                    <a:pt x="108" y="1174"/>
                  </a:lnTo>
                  <a:lnTo>
                    <a:pt x="104" y="1178"/>
                  </a:lnTo>
                  <a:lnTo>
                    <a:pt x="101" y="1180"/>
                  </a:lnTo>
                  <a:lnTo>
                    <a:pt x="96" y="1182"/>
                  </a:lnTo>
                  <a:lnTo>
                    <a:pt x="92" y="1185"/>
                  </a:lnTo>
                  <a:lnTo>
                    <a:pt x="87" y="1186"/>
                  </a:lnTo>
                  <a:lnTo>
                    <a:pt x="85" y="1187"/>
                  </a:lnTo>
                  <a:lnTo>
                    <a:pt x="82" y="1187"/>
                  </a:lnTo>
                  <a:lnTo>
                    <a:pt x="80" y="1188"/>
                  </a:lnTo>
                  <a:lnTo>
                    <a:pt x="77" y="1188"/>
                  </a:lnTo>
                  <a:lnTo>
                    <a:pt x="74" y="1189"/>
                  </a:lnTo>
                  <a:lnTo>
                    <a:pt x="72" y="1189"/>
                  </a:lnTo>
                  <a:lnTo>
                    <a:pt x="70" y="1191"/>
                  </a:lnTo>
                  <a:lnTo>
                    <a:pt x="66" y="1192"/>
                  </a:lnTo>
                  <a:lnTo>
                    <a:pt x="3" y="1197"/>
                  </a:lnTo>
                  <a:lnTo>
                    <a:pt x="3" y="1194"/>
                  </a:lnTo>
                  <a:lnTo>
                    <a:pt x="2" y="1192"/>
                  </a:lnTo>
                  <a:lnTo>
                    <a:pt x="1" y="1189"/>
                  </a:lnTo>
                  <a:lnTo>
                    <a:pt x="1" y="1186"/>
                  </a:lnTo>
                  <a:lnTo>
                    <a:pt x="0" y="1184"/>
                  </a:lnTo>
                  <a:lnTo>
                    <a:pt x="1" y="1181"/>
                  </a:lnTo>
                  <a:lnTo>
                    <a:pt x="2" y="1178"/>
                  </a:lnTo>
                  <a:lnTo>
                    <a:pt x="5" y="1175"/>
                  </a:lnTo>
                  <a:lnTo>
                    <a:pt x="2" y="1172"/>
                  </a:lnTo>
                  <a:lnTo>
                    <a:pt x="1" y="1168"/>
                  </a:lnTo>
                  <a:lnTo>
                    <a:pt x="1" y="1163"/>
                  </a:lnTo>
                  <a:lnTo>
                    <a:pt x="1" y="1158"/>
                  </a:lnTo>
                  <a:lnTo>
                    <a:pt x="2" y="1154"/>
                  </a:lnTo>
                  <a:lnTo>
                    <a:pt x="2" y="1149"/>
                  </a:lnTo>
                  <a:lnTo>
                    <a:pt x="3" y="1144"/>
                  </a:lnTo>
                  <a:lnTo>
                    <a:pt x="2" y="1138"/>
                  </a:lnTo>
                  <a:lnTo>
                    <a:pt x="5" y="1075"/>
                  </a:lnTo>
                  <a:lnTo>
                    <a:pt x="6" y="1010"/>
                  </a:lnTo>
                  <a:lnTo>
                    <a:pt x="6" y="948"/>
                  </a:lnTo>
                  <a:lnTo>
                    <a:pt x="6" y="885"/>
                  </a:lnTo>
                  <a:lnTo>
                    <a:pt x="6" y="823"/>
                  </a:lnTo>
                  <a:lnTo>
                    <a:pt x="6" y="761"/>
                  </a:lnTo>
                  <a:lnTo>
                    <a:pt x="7" y="698"/>
                  </a:lnTo>
                  <a:lnTo>
                    <a:pt x="8" y="635"/>
                  </a:lnTo>
                  <a:lnTo>
                    <a:pt x="9" y="627"/>
                  </a:lnTo>
                  <a:lnTo>
                    <a:pt x="10" y="620"/>
                  </a:lnTo>
                  <a:lnTo>
                    <a:pt x="9" y="613"/>
                  </a:lnTo>
                  <a:lnTo>
                    <a:pt x="9" y="605"/>
                  </a:lnTo>
                  <a:lnTo>
                    <a:pt x="9" y="598"/>
                  </a:lnTo>
                  <a:lnTo>
                    <a:pt x="11" y="591"/>
                  </a:lnTo>
                  <a:lnTo>
                    <a:pt x="12" y="587"/>
                  </a:lnTo>
                  <a:lnTo>
                    <a:pt x="15" y="585"/>
                  </a:lnTo>
                  <a:lnTo>
                    <a:pt x="17" y="582"/>
                  </a:lnTo>
                  <a:lnTo>
                    <a:pt x="20" y="580"/>
                  </a:lnTo>
                  <a:lnTo>
                    <a:pt x="24" y="581"/>
                  </a:lnTo>
                  <a:lnTo>
                    <a:pt x="29" y="580"/>
                  </a:lnTo>
                  <a:lnTo>
                    <a:pt x="32" y="579"/>
                  </a:lnTo>
                  <a:lnTo>
                    <a:pt x="34" y="577"/>
                  </a:lnTo>
                  <a:lnTo>
                    <a:pt x="39" y="573"/>
                  </a:lnTo>
                  <a:lnTo>
                    <a:pt x="42" y="565"/>
                  </a:lnTo>
                  <a:lnTo>
                    <a:pt x="44" y="558"/>
                  </a:lnTo>
                  <a:lnTo>
                    <a:pt x="47" y="550"/>
                  </a:lnTo>
                  <a:lnTo>
                    <a:pt x="49" y="544"/>
                  </a:lnTo>
                  <a:lnTo>
                    <a:pt x="53" y="538"/>
                  </a:lnTo>
                  <a:lnTo>
                    <a:pt x="56" y="522"/>
                  </a:lnTo>
                  <a:lnTo>
                    <a:pt x="59" y="507"/>
                  </a:lnTo>
                  <a:lnTo>
                    <a:pt x="60" y="493"/>
                  </a:lnTo>
                  <a:lnTo>
                    <a:pt x="60" y="478"/>
                  </a:lnTo>
                  <a:lnTo>
                    <a:pt x="61" y="464"/>
                  </a:lnTo>
                  <a:lnTo>
                    <a:pt x="61" y="449"/>
                  </a:lnTo>
                  <a:lnTo>
                    <a:pt x="62" y="434"/>
                  </a:lnTo>
                  <a:lnTo>
                    <a:pt x="64" y="417"/>
                  </a:lnTo>
                  <a:lnTo>
                    <a:pt x="62" y="404"/>
                  </a:lnTo>
                  <a:lnTo>
                    <a:pt x="61" y="390"/>
                  </a:lnTo>
                  <a:lnTo>
                    <a:pt x="61" y="376"/>
                  </a:lnTo>
                  <a:lnTo>
                    <a:pt x="61" y="361"/>
                  </a:lnTo>
                  <a:lnTo>
                    <a:pt x="61" y="347"/>
                  </a:lnTo>
                  <a:lnTo>
                    <a:pt x="61" y="332"/>
                  </a:lnTo>
                  <a:lnTo>
                    <a:pt x="62" y="316"/>
                  </a:lnTo>
                  <a:lnTo>
                    <a:pt x="64" y="302"/>
                  </a:lnTo>
                  <a:lnTo>
                    <a:pt x="61" y="166"/>
                  </a:lnTo>
                  <a:lnTo>
                    <a:pt x="62" y="159"/>
                  </a:lnTo>
                  <a:lnTo>
                    <a:pt x="63" y="150"/>
                  </a:lnTo>
                  <a:lnTo>
                    <a:pt x="63" y="141"/>
                  </a:lnTo>
                  <a:lnTo>
                    <a:pt x="63" y="132"/>
                  </a:lnTo>
                  <a:lnTo>
                    <a:pt x="63" y="123"/>
                  </a:lnTo>
                  <a:lnTo>
                    <a:pt x="62" y="114"/>
                  </a:lnTo>
                  <a:lnTo>
                    <a:pt x="62" y="105"/>
                  </a:lnTo>
                  <a:lnTo>
                    <a:pt x="63" y="95"/>
                  </a:lnTo>
                  <a:lnTo>
                    <a:pt x="61" y="86"/>
                  </a:lnTo>
                  <a:lnTo>
                    <a:pt x="60" y="76"/>
                  </a:lnTo>
                  <a:lnTo>
                    <a:pt x="59" y="67"/>
                  </a:lnTo>
                  <a:lnTo>
                    <a:pt x="58" y="57"/>
                  </a:lnTo>
                  <a:lnTo>
                    <a:pt x="58" y="48"/>
                  </a:lnTo>
                  <a:lnTo>
                    <a:pt x="56" y="38"/>
                  </a:lnTo>
                  <a:lnTo>
                    <a:pt x="56" y="29"/>
                  </a:lnTo>
                  <a:lnTo>
                    <a:pt x="55" y="19"/>
                  </a:lnTo>
                  <a:lnTo>
                    <a:pt x="58" y="17"/>
                  </a:lnTo>
                  <a:lnTo>
                    <a:pt x="60" y="15"/>
                  </a:lnTo>
                  <a:lnTo>
                    <a:pt x="63" y="15"/>
                  </a:lnTo>
                  <a:lnTo>
                    <a:pt x="68" y="15"/>
                  </a:lnTo>
                  <a:lnTo>
                    <a:pt x="71" y="15"/>
                  </a:lnTo>
                  <a:lnTo>
                    <a:pt x="75" y="15"/>
                  </a:lnTo>
                  <a:lnTo>
                    <a:pt x="79" y="15"/>
                  </a:lnTo>
                  <a:lnTo>
                    <a:pt x="82" y="13"/>
                  </a:lnTo>
                  <a:lnTo>
                    <a:pt x="94" y="9"/>
                  </a:lnTo>
                  <a:lnTo>
                    <a:pt x="106" y="7"/>
                  </a:lnTo>
                  <a:lnTo>
                    <a:pt x="118" y="5"/>
                  </a:lnTo>
                  <a:lnTo>
                    <a:pt x="130" y="2"/>
                  </a:lnTo>
                  <a:lnTo>
                    <a:pt x="143" y="1"/>
                  </a:lnTo>
                  <a:lnTo>
                    <a:pt x="155" y="0"/>
                  </a:lnTo>
                  <a:lnTo>
                    <a:pt x="167" y="0"/>
                  </a:lnTo>
                  <a:lnTo>
                    <a:pt x="179" y="0"/>
                  </a:lnTo>
                  <a:lnTo>
                    <a:pt x="240" y="20"/>
                  </a:lnTo>
                  <a:close/>
                </a:path>
              </a:pathLst>
            </a:custGeom>
            <a:solidFill>
              <a:srgbClr val="76AC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2" name="Freeform 154">
              <a:extLst>
                <a:ext uri="{FF2B5EF4-FFF2-40B4-BE49-F238E27FC236}">
                  <a16:creationId xmlns:a16="http://schemas.microsoft.com/office/drawing/2014/main" id="{8A1D5BF1-1ED2-9EAD-9D02-DB8D51B4F3F9}"/>
                </a:ext>
              </a:extLst>
            </p:cNvPr>
            <p:cNvSpPr>
              <a:spLocks/>
            </p:cNvSpPr>
            <p:nvPr/>
          </p:nvSpPr>
          <p:spPr bwMode="auto">
            <a:xfrm>
              <a:off x="4307" y="3856"/>
              <a:ext cx="46" cy="46"/>
            </a:xfrm>
            <a:custGeom>
              <a:avLst/>
              <a:gdLst>
                <a:gd name="T0" fmla="*/ 0 w 275"/>
                <a:gd name="T1" fmla="*/ 10 h 275"/>
                <a:gd name="T2" fmla="*/ 124 w 275"/>
                <a:gd name="T3" fmla="*/ 113 h 275"/>
                <a:gd name="T4" fmla="*/ 249 w 275"/>
                <a:gd name="T5" fmla="*/ 275 h 275"/>
                <a:gd name="T6" fmla="*/ 275 w 275"/>
                <a:gd name="T7" fmla="*/ 275 h 275"/>
                <a:gd name="T8" fmla="*/ 170 w 275"/>
                <a:gd name="T9" fmla="*/ 124 h 275"/>
                <a:gd name="T10" fmla="*/ 45 w 275"/>
                <a:gd name="T11" fmla="*/ 0 h 275"/>
                <a:gd name="T12" fmla="*/ 0 w 275"/>
                <a:gd name="T13" fmla="*/ 10 h 275"/>
              </a:gdLst>
              <a:ahLst/>
              <a:cxnLst>
                <a:cxn ang="0">
                  <a:pos x="T0" y="T1"/>
                </a:cxn>
                <a:cxn ang="0">
                  <a:pos x="T2" y="T3"/>
                </a:cxn>
                <a:cxn ang="0">
                  <a:pos x="T4" y="T5"/>
                </a:cxn>
                <a:cxn ang="0">
                  <a:pos x="T6" y="T7"/>
                </a:cxn>
                <a:cxn ang="0">
                  <a:pos x="T8" y="T9"/>
                </a:cxn>
                <a:cxn ang="0">
                  <a:pos x="T10" y="T11"/>
                </a:cxn>
                <a:cxn ang="0">
                  <a:pos x="T12" y="T13"/>
                </a:cxn>
              </a:cxnLst>
              <a:rect l="0" t="0" r="r" b="b"/>
              <a:pathLst>
                <a:path w="275" h="275">
                  <a:moveTo>
                    <a:pt x="0" y="10"/>
                  </a:moveTo>
                  <a:lnTo>
                    <a:pt x="124" y="113"/>
                  </a:lnTo>
                  <a:lnTo>
                    <a:pt x="249" y="275"/>
                  </a:lnTo>
                  <a:lnTo>
                    <a:pt x="275" y="275"/>
                  </a:lnTo>
                  <a:lnTo>
                    <a:pt x="170" y="124"/>
                  </a:lnTo>
                  <a:lnTo>
                    <a:pt x="45" y="0"/>
                  </a:lnTo>
                  <a:lnTo>
                    <a:pt x="0" y="1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3" name="Freeform 155">
              <a:extLst>
                <a:ext uri="{FF2B5EF4-FFF2-40B4-BE49-F238E27FC236}">
                  <a16:creationId xmlns:a16="http://schemas.microsoft.com/office/drawing/2014/main" id="{D723CE7B-BC59-21A7-D418-89AD6C6DC750}"/>
                </a:ext>
              </a:extLst>
            </p:cNvPr>
            <p:cNvSpPr>
              <a:spLocks/>
            </p:cNvSpPr>
            <p:nvPr/>
          </p:nvSpPr>
          <p:spPr bwMode="auto">
            <a:xfrm>
              <a:off x="4307" y="3856"/>
              <a:ext cx="46" cy="46"/>
            </a:xfrm>
            <a:custGeom>
              <a:avLst/>
              <a:gdLst>
                <a:gd name="T0" fmla="*/ 0 w 275"/>
                <a:gd name="T1" fmla="*/ 10 h 275"/>
                <a:gd name="T2" fmla="*/ 124 w 275"/>
                <a:gd name="T3" fmla="*/ 113 h 275"/>
                <a:gd name="T4" fmla="*/ 249 w 275"/>
                <a:gd name="T5" fmla="*/ 275 h 275"/>
                <a:gd name="T6" fmla="*/ 275 w 275"/>
                <a:gd name="T7" fmla="*/ 275 h 275"/>
                <a:gd name="T8" fmla="*/ 170 w 275"/>
                <a:gd name="T9" fmla="*/ 124 h 275"/>
                <a:gd name="T10" fmla="*/ 45 w 275"/>
                <a:gd name="T11" fmla="*/ 0 h 275"/>
                <a:gd name="T12" fmla="*/ 0 w 275"/>
                <a:gd name="T13" fmla="*/ 10 h 275"/>
              </a:gdLst>
              <a:ahLst/>
              <a:cxnLst>
                <a:cxn ang="0">
                  <a:pos x="T0" y="T1"/>
                </a:cxn>
                <a:cxn ang="0">
                  <a:pos x="T2" y="T3"/>
                </a:cxn>
                <a:cxn ang="0">
                  <a:pos x="T4" y="T5"/>
                </a:cxn>
                <a:cxn ang="0">
                  <a:pos x="T6" y="T7"/>
                </a:cxn>
                <a:cxn ang="0">
                  <a:pos x="T8" y="T9"/>
                </a:cxn>
                <a:cxn ang="0">
                  <a:pos x="T10" y="T11"/>
                </a:cxn>
                <a:cxn ang="0">
                  <a:pos x="T12" y="T13"/>
                </a:cxn>
              </a:cxnLst>
              <a:rect l="0" t="0" r="r" b="b"/>
              <a:pathLst>
                <a:path w="275" h="275">
                  <a:moveTo>
                    <a:pt x="0" y="10"/>
                  </a:moveTo>
                  <a:lnTo>
                    <a:pt x="124" y="113"/>
                  </a:lnTo>
                  <a:lnTo>
                    <a:pt x="249" y="275"/>
                  </a:lnTo>
                  <a:lnTo>
                    <a:pt x="275" y="275"/>
                  </a:lnTo>
                  <a:lnTo>
                    <a:pt x="170" y="124"/>
                  </a:lnTo>
                  <a:lnTo>
                    <a:pt x="45" y="0"/>
                  </a:lnTo>
                  <a:lnTo>
                    <a:pt x="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4" name="Freeform 156">
              <a:extLst>
                <a:ext uri="{FF2B5EF4-FFF2-40B4-BE49-F238E27FC236}">
                  <a16:creationId xmlns:a16="http://schemas.microsoft.com/office/drawing/2014/main" id="{FEDDFA8C-7851-DA52-F362-A5AC9A63B04E}"/>
                </a:ext>
              </a:extLst>
            </p:cNvPr>
            <p:cNvSpPr>
              <a:spLocks/>
            </p:cNvSpPr>
            <p:nvPr/>
          </p:nvSpPr>
          <p:spPr bwMode="auto">
            <a:xfrm>
              <a:off x="4308" y="3858"/>
              <a:ext cx="24" cy="18"/>
            </a:xfrm>
            <a:custGeom>
              <a:avLst/>
              <a:gdLst>
                <a:gd name="T0" fmla="*/ 36 w 143"/>
                <a:gd name="T1" fmla="*/ 3 h 104"/>
                <a:gd name="T2" fmla="*/ 43 w 143"/>
                <a:gd name="T3" fmla="*/ 11 h 104"/>
                <a:gd name="T4" fmla="*/ 51 w 143"/>
                <a:gd name="T5" fmla="*/ 18 h 104"/>
                <a:gd name="T6" fmla="*/ 59 w 143"/>
                <a:gd name="T7" fmla="*/ 25 h 104"/>
                <a:gd name="T8" fmla="*/ 67 w 143"/>
                <a:gd name="T9" fmla="*/ 31 h 104"/>
                <a:gd name="T10" fmla="*/ 74 w 143"/>
                <a:gd name="T11" fmla="*/ 38 h 104"/>
                <a:gd name="T12" fmla="*/ 83 w 143"/>
                <a:gd name="T13" fmla="*/ 43 h 104"/>
                <a:gd name="T14" fmla="*/ 92 w 143"/>
                <a:gd name="T15" fmla="*/ 47 h 104"/>
                <a:gd name="T16" fmla="*/ 101 w 143"/>
                <a:gd name="T17" fmla="*/ 50 h 104"/>
                <a:gd name="T18" fmla="*/ 106 w 143"/>
                <a:gd name="T19" fmla="*/ 56 h 104"/>
                <a:gd name="T20" fmla="*/ 112 w 143"/>
                <a:gd name="T21" fmla="*/ 62 h 104"/>
                <a:gd name="T22" fmla="*/ 117 w 143"/>
                <a:gd name="T23" fmla="*/ 69 h 104"/>
                <a:gd name="T24" fmla="*/ 123 w 143"/>
                <a:gd name="T25" fmla="*/ 75 h 104"/>
                <a:gd name="T26" fmla="*/ 129 w 143"/>
                <a:gd name="T27" fmla="*/ 81 h 104"/>
                <a:gd name="T28" fmla="*/ 133 w 143"/>
                <a:gd name="T29" fmla="*/ 88 h 104"/>
                <a:gd name="T30" fmla="*/ 138 w 143"/>
                <a:gd name="T31" fmla="*/ 94 h 104"/>
                <a:gd name="T32" fmla="*/ 143 w 143"/>
                <a:gd name="T33" fmla="*/ 101 h 104"/>
                <a:gd name="T34" fmla="*/ 141 w 143"/>
                <a:gd name="T35" fmla="*/ 101 h 104"/>
                <a:gd name="T36" fmla="*/ 137 w 143"/>
                <a:gd name="T37" fmla="*/ 101 h 104"/>
                <a:gd name="T38" fmla="*/ 134 w 143"/>
                <a:gd name="T39" fmla="*/ 101 h 104"/>
                <a:gd name="T40" fmla="*/ 132 w 143"/>
                <a:gd name="T41" fmla="*/ 101 h 104"/>
                <a:gd name="T42" fmla="*/ 129 w 143"/>
                <a:gd name="T43" fmla="*/ 102 h 104"/>
                <a:gd name="T44" fmla="*/ 125 w 143"/>
                <a:gd name="T45" fmla="*/ 102 h 104"/>
                <a:gd name="T46" fmla="*/ 123 w 143"/>
                <a:gd name="T47" fmla="*/ 102 h 104"/>
                <a:gd name="T48" fmla="*/ 120 w 143"/>
                <a:gd name="T49" fmla="*/ 104 h 104"/>
                <a:gd name="T50" fmla="*/ 117 w 143"/>
                <a:gd name="T51" fmla="*/ 100 h 104"/>
                <a:gd name="T52" fmla="*/ 0 w 143"/>
                <a:gd name="T53" fmla="*/ 3 h 104"/>
                <a:gd name="T54" fmla="*/ 3 w 143"/>
                <a:gd name="T55" fmla="*/ 3 h 104"/>
                <a:gd name="T56" fmla="*/ 5 w 143"/>
                <a:gd name="T57" fmla="*/ 3 h 104"/>
                <a:gd name="T58" fmla="*/ 6 w 143"/>
                <a:gd name="T59" fmla="*/ 3 h 104"/>
                <a:gd name="T60" fmla="*/ 8 w 143"/>
                <a:gd name="T61" fmla="*/ 3 h 104"/>
                <a:gd name="T62" fmla="*/ 10 w 143"/>
                <a:gd name="T63" fmla="*/ 3 h 104"/>
                <a:gd name="T64" fmla="*/ 13 w 143"/>
                <a:gd name="T65" fmla="*/ 2 h 104"/>
                <a:gd name="T66" fmla="*/ 14 w 143"/>
                <a:gd name="T67" fmla="*/ 2 h 104"/>
                <a:gd name="T68" fmla="*/ 16 w 143"/>
                <a:gd name="T69" fmla="*/ 2 h 104"/>
                <a:gd name="T70" fmla="*/ 18 w 143"/>
                <a:gd name="T71" fmla="*/ 0 h 104"/>
                <a:gd name="T72" fmla="*/ 20 w 143"/>
                <a:gd name="T73" fmla="*/ 2 h 104"/>
                <a:gd name="T74" fmla="*/ 22 w 143"/>
                <a:gd name="T75" fmla="*/ 3 h 104"/>
                <a:gd name="T76" fmla="*/ 24 w 143"/>
                <a:gd name="T77" fmla="*/ 3 h 104"/>
                <a:gd name="T78" fmla="*/ 26 w 143"/>
                <a:gd name="T79" fmla="*/ 3 h 104"/>
                <a:gd name="T80" fmla="*/ 28 w 143"/>
                <a:gd name="T81" fmla="*/ 3 h 104"/>
                <a:gd name="T82" fmla="*/ 30 w 143"/>
                <a:gd name="T83" fmla="*/ 3 h 104"/>
                <a:gd name="T84" fmla="*/ 32 w 143"/>
                <a:gd name="T85" fmla="*/ 3 h 104"/>
                <a:gd name="T86" fmla="*/ 36 w 143"/>
                <a:gd name="T87" fmla="*/ 3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3" h="104">
                  <a:moveTo>
                    <a:pt x="36" y="3"/>
                  </a:moveTo>
                  <a:lnTo>
                    <a:pt x="43" y="11"/>
                  </a:lnTo>
                  <a:lnTo>
                    <a:pt x="51" y="18"/>
                  </a:lnTo>
                  <a:lnTo>
                    <a:pt x="59" y="25"/>
                  </a:lnTo>
                  <a:lnTo>
                    <a:pt x="67" y="31"/>
                  </a:lnTo>
                  <a:lnTo>
                    <a:pt x="74" y="38"/>
                  </a:lnTo>
                  <a:lnTo>
                    <a:pt x="83" y="43"/>
                  </a:lnTo>
                  <a:lnTo>
                    <a:pt x="92" y="47"/>
                  </a:lnTo>
                  <a:lnTo>
                    <a:pt x="101" y="50"/>
                  </a:lnTo>
                  <a:lnTo>
                    <a:pt x="106" y="56"/>
                  </a:lnTo>
                  <a:lnTo>
                    <a:pt x="112" y="62"/>
                  </a:lnTo>
                  <a:lnTo>
                    <a:pt x="117" y="69"/>
                  </a:lnTo>
                  <a:lnTo>
                    <a:pt x="123" y="75"/>
                  </a:lnTo>
                  <a:lnTo>
                    <a:pt x="129" y="81"/>
                  </a:lnTo>
                  <a:lnTo>
                    <a:pt x="133" y="88"/>
                  </a:lnTo>
                  <a:lnTo>
                    <a:pt x="138" y="94"/>
                  </a:lnTo>
                  <a:lnTo>
                    <a:pt x="143" y="101"/>
                  </a:lnTo>
                  <a:lnTo>
                    <a:pt x="141" y="101"/>
                  </a:lnTo>
                  <a:lnTo>
                    <a:pt x="137" y="101"/>
                  </a:lnTo>
                  <a:lnTo>
                    <a:pt x="134" y="101"/>
                  </a:lnTo>
                  <a:lnTo>
                    <a:pt x="132" y="101"/>
                  </a:lnTo>
                  <a:lnTo>
                    <a:pt x="129" y="102"/>
                  </a:lnTo>
                  <a:lnTo>
                    <a:pt x="125" y="102"/>
                  </a:lnTo>
                  <a:lnTo>
                    <a:pt x="123" y="102"/>
                  </a:lnTo>
                  <a:lnTo>
                    <a:pt x="120" y="104"/>
                  </a:lnTo>
                  <a:lnTo>
                    <a:pt x="117" y="100"/>
                  </a:lnTo>
                  <a:lnTo>
                    <a:pt x="0" y="3"/>
                  </a:lnTo>
                  <a:lnTo>
                    <a:pt x="3" y="3"/>
                  </a:lnTo>
                  <a:lnTo>
                    <a:pt x="5" y="3"/>
                  </a:lnTo>
                  <a:lnTo>
                    <a:pt x="6" y="3"/>
                  </a:lnTo>
                  <a:lnTo>
                    <a:pt x="8" y="3"/>
                  </a:lnTo>
                  <a:lnTo>
                    <a:pt x="10" y="3"/>
                  </a:lnTo>
                  <a:lnTo>
                    <a:pt x="13" y="2"/>
                  </a:lnTo>
                  <a:lnTo>
                    <a:pt x="14" y="2"/>
                  </a:lnTo>
                  <a:lnTo>
                    <a:pt x="16" y="2"/>
                  </a:lnTo>
                  <a:lnTo>
                    <a:pt x="18" y="0"/>
                  </a:lnTo>
                  <a:lnTo>
                    <a:pt x="20" y="2"/>
                  </a:lnTo>
                  <a:lnTo>
                    <a:pt x="22" y="3"/>
                  </a:lnTo>
                  <a:lnTo>
                    <a:pt x="24" y="3"/>
                  </a:lnTo>
                  <a:lnTo>
                    <a:pt x="26" y="3"/>
                  </a:lnTo>
                  <a:lnTo>
                    <a:pt x="28" y="3"/>
                  </a:lnTo>
                  <a:lnTo>
                    <a:pt x="30" y="3"/>
                  </a:lnTo>
                  <a:lnTo>
                    <a:pt x="32" y="3"/>
                  </a:lnTo>
                  <a:lnTo>
                    <a:pt x="36" y="3"/>
                  </a:lnTo>
                  <a:close/>
                </a:path>
              </a:pathLst>
            </a:custGeom>
            <a:solidFill>
              <a:srgbClr val="699F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5" name="Freeform 157">
              <a:extLst>
                <a:ext uri="{FF2B5EF4-FFF2-40B4-BE49-F238E27FC236}">
                  <a16:creationId xmlns:a16="http://schemas.microsoft.com/office/drawing/2014/main" id="{61E83A69-3035-8341-DB62-C8BA8FDE3B84}"/>
                </a:ext>
              </a:extLst>
            </p:cNvPr>
            <p:cNvSpPr>
              <a:spLocks/>
            </p:cNvSpPr>
            <p:nvPr/>
          </p:nvSpPr>
          <p:spPr bwMode="auto">
            <a:xfrm>
              <a:off x="4330" y="3877"/>
              <a:ext cx="22" cy="25"/>
            </a:xfrm>
            <a:custGeom>
              <a:avLst/>
              <a:gdLst>
                <a:gd name="T0" fmla="*/ 132 w 132"/>
                <a:gd name="T1" fmla="*/ 141 h 148"/>
                <a:gd name="T2" fmla="*/ 132 w 132"/>
                <a:gd name="T3" fmla="*/ 141 h 148"/>
                <a:gd name="T4" fmla="*/ 132 w 132"/>
                <a:gd name="T5" fmla="*/ 141 h 148"/>
                <a:gd name="T6" fmla="*/ 132 w 132"/>
                <a:gd name="T7" fmla="*/ 141 h 148"/>
                <a:gd name="T8" fmla="*/ 132 w 132"/>
                <a:gd name="T9" fmla="*/ 141 h 148"/>
                <a:gd name="T10" fmla="*/ 132 w 132"/>
                <a:gd name="T11" fmla="*/ 141 h 148"/>
                <a:gd name="T12" fmla="*/ 132 w 132"/>
                <a:gd name="T13" fmla="*/ 141 h 148"/>
                <a:gd name="T14" fmla="*/ 132 w 132"/>
                <a:gd name="T15" fmla="*/ 142 h 148"/>
                <a:gd name="T16" fmla="*/ 132 w 132"/>
                <a:gd name="T17" fmla="*/ 142 h 148"/>
                <a:gd name="T18" fmla="*/ 130 w 132"/>
                <a:gd name="T19" fmla="*/ 142 h 148"/>
                <a:gd name="T20" fmla="*/ 128 w 132"/>
                <a:gd name="T21" fmla="*/ 143 h 148"/>
                <a:gd name="T22" fmla="*/ 126 w 132"/>
                <a:gd name="T23" fmla="*/ 145 h 148"/>
                <a:gd name="T24" fmla="*/ 123 w 132"/>
                <a:gd name="T25" fmla="*/ 145 h 148"/>
                <a:gd name="T26" fmla="*/ 121 w 132"/>
                <a:gd name="T27" fmla="*/ 146 h 148"/>
                <a:gd name="T28" fmla="*/ 119 w 132"/>
                <a:gd name="T29" fmla="*/ 147 h 148"/>
                <a:gd name="T30" fmla="*/ 117 w 132"/>
                <a:gd name="T31" fmla="*/ 147 h 148"/>
                <a:gd name="T32" fmla="*/ 115 w 132"/>
                <a:gd name="T33" fmla="*/ 148 h 148"/>
                <a:gd name="T34" fmla="*/ 111 w 132"/>
                <a:gd name="T35" fmla="*/ 148 h 148"/>
                <a:gd name="T36" fmla="*/ 0 w 132"/>
                <a:gd name="T37" fmla="*/ 3 h 148"/>
                <a:gd name="T38" fmla="*/ 2 w 132"/>
                <a:gd name="T39" fmla="*/ 3 h 148"/>
                <a:gd name="T40" fmla="*/ 4 w 132"/>
                <a:gd name="T41" fmla="*/ 3 h 148"/>
                <a:gd name="T42" fmla="*/ 6 w 132"/>
                <a:gd name="T43" fmla="*/ 3 h 148"/>
                <a:gd name="T44" fmla="*/ 7 w 132"/>
                <a:gd name="T45" fmla="*/ 2 h 148"/>
                <a:gd name="T46" fmla="*/ 10 w 132"/>
                <a:gd name="T47" fmla="*/ 2 h 148"/>
                <a:gd name="T48" fmla="*/ 12 w 132"/>
                <a:gd name="T49" fmla="*/ 2 h 148"/>
                <a:gd name="T50" fmla="*/ 14 w 132"/>
                <a:gd name="T51" fmla="*/ 0 h 148"/>
                <a:gd name="T52" fmla="*/ 15 w 132"/>
                <a:gd name="T53" fmla="*/ 0 h 148"/>
                <a:gd name="T54" fmla="*/ 22 w 132"/>
                <a:gd name="T55" fmla="*/ 4 h 148"/>
                <a:gd name="T56" fmla="*/ 27 w 132"/>
                <a:gd name="T57" fmla="*/ 9 h 148"/>
                <a:gd name="T58" fmla="*/ 33 w 132"/>
                <a:gd name="T59" fmla="*/ 13 h 148"/>
                <a:gd name="T60" fmla="*/ 37 w 132"/>
                <a:gd name="T61" fmla="*/ 18 h 148"/>
                <a:gd name="T62" fmla="*/ 43 w 132"/>
                <a:gd name="T63" fmla="*/ 24 h 148"/>
                <a:gd name="T64" fmla="*/ 48 w 132"/>
                <a:gd name="T65" fmla="*/ 29 h 148"/>
                <a:gd name="T66" fmla="*/ 54 w 132"/>
                <a:gd name="T67" fmla="*/ 34 h 148"/>
                <a:gd name="T68" fmla="*/ 60 w 132"/>
                <a:gd name="T69" fmla="*/ 38 h 148"/>
                <a:gd name="T70" fmla="*/ 132 w 132"/>
                <a:gd name="T71" fmla="*/ 14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2" h="148">
                  <a:moveTo>
                    <a:pt x="132" y="141"/>
                  </a:moveTo>
                  <a:lnTo>
                    <a:pt x="132" y="141"/>
                  </a:lnTo>
                  <a:lnTo>
                    <a:pt x="132" y="141"/>
                  </a:lnTo>
                  <a:lnTo>
                    <a:pt x="132" y="141"/>
                  </a:lnTo>
                  <a:lnTo>
                    <a:pt x="132" y="141"/>
                  </a:lnTo>
                  <a:lnTo>
                    <a:pt x="132" y="141"/>
                  </a:lnTo>
                  <a:lnTo>
                    <a:pt x="132" y="141"/>
                  </a:lnTo>
                  <a:lnTo>
                    <a:pt x="132" y="142"/>
                  </a:lnTo>
                  <a:lnTo>
                    <a:pt x="132" y="142"/>
                  </a:lnTo>
                  <a:lnTo>
                    <a:pt x="130" y="142"/>
                  </a:lnTo>
                  <a:lnTo>
                    <a:pt x="128" y="143"/>
                  </a:lnTo>
                  <a:lnTo>
                    <a:pt x="126" y="145"/>
                  </a:lnTo>
                  <a:lnTo>
                    <a:pt x="123" y="145"/>
                  </a:lnTo>
                  <a:lnTo>
                    <a:pt x="121" y="146"/>
                  </a:lnTo>
                  <a:lnTo>
                    <a:pt x="119" y="147"/>
                  </a:lnTo>
                  <a:lnTo>
                    <a:pt x="117" y="147"/>
                  </a:lnTo>
                  <a:lnTo>
                    <a:pt x="115" y="148"/>
                  </a:lnTo>
                  <a:lnTo>
                    <a:pt x="111" y="148"/>
                  </a:lnTo>
                  <a:lnTo>
                    <a:pt x="0" y="3"/>
                  </a:lnTo>
                  <a:lnTo>
                    <a:pt x="2" y="3"/>
                  </a:lnTo>
                  <a:lnTo>
                    <a:pt x="4" y="3"/>
                  </a:lnTo>
                  <a:lnTo>
                    <a:pt x="6" y="3"/>
                  </a:lnTo>
                  <a:lnTo>
                    <a:pt x="7" y="2"/>
                  </a:lnTo>
                  <a:lnTo>
                    <a:pt x="10" y="2"/>
                  </a:lnTo>
                  <a:lnTo>
                    <a:pt x="12" y="2"/>
                  </a:lnTo>
                  <a:lnTo>
                    <a:pt x="14" y="0"/>
                  </a:lnTo>
                  <a:lnTo>
                    <a:pt x="15" y="0"/>
                  </a:lnTo>
                  <a:lnTo>
                    <a:pt x="22" y="4"/>
                  </a:lnTo>
                  <a:lnTo>
                    <a:pt x="27" y="9"/>
                  </a:lnTo>
                  <a:lnTo>
                    <a:pt x="33" y="13"/>
                  </a:lnTo>
                  <a:lnTo>
                    <a:pt x="37" y="18"/>
                  </a:lnTo>
                  <a:lnTo>
                    <a:pt x="43" y="24"/>
                  </a:lnTo>
                  <a:lnTo>
                    <a:pt x="48" y="29"/>
                  </a:lnTo>
                  <a:lnTo>
                    <a:pt x="54" y="34"/>
                  </a:lnTo>
                  <a:lnTo>
                    <a:pt x="60" y="38"/>
                  </a:lnTo>
                  <a:lnTo>
                    <a:pt x="132" y="141"/>
                  </a:lnTo>
                  <a:close/>
                </a:path>
              </a:pathLst>
            </a:custGeom>
            <a:solidFill>
              <a:srgbClr val="7FB2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6" name="Freeform 158">
              <a:extLst>
                <a:ext uri="{FF2B5EF4-FFF2-40B4-BE49-F238E27FC236}">
                  <a16:creationId xmlns:a16="http://schemas.microsoft.com/office/drawing/2014/main" id="{78866E67-4AC0-5A63-BA51-0F4D6B3F8AF1}"/>
                </a:ext>
              </a:extLst>
            </p:cNvPr>
            <p:cNvSpPr>
              <a:spLocks/>
            </p:cNvSpPr>
            <p:nvPr/>
          </p:nvSpPr>
          <p:spPr bwMode="auto">
            <a:xfrm>
              <a:off x="4228" y="3857"/>
              <a:ext cx="58" cy="19"/>
            </a:xfrm>
            <a:custGeom>
              <a:avLst/>
              <a:gdLst>
                <a:gd name="T0" fmla="*/ 10 w 344"/>
                <a:gd name="T1" fmla="*/ 113 h 113"/>
                <a:gd name="T2" fmla="*/ 109 w 344"/>
                <a:gd name="T3" fmla="*/ 91 h 113"/>
                <a:gd name="T4" fmla="*/ 210 w 344"/>
                <a:gd name="T5" fmla="*/ 86 h 113"/>
                <a:gd name="T6" fmla="*/ 305 w 344"/>
                <a:gd name="T7" fmla="*/ 70 h 113"/>
                <a:gd name="T8" fmla="*/ 344 w 344"/>
                <a:gd name="T9" fmla="*/ 64 h 113"/>
                <a:gd name="T10" fmla="*/ 329 w 344"/>
                <a:gd name="T11" fmla="*/ 0 h 113"/>
                <a:gd name="T12" fmla="*/ 0 w 344"/>
                <a:gd name="T13" fmla="*/ 59 h 113"/>
                <a:gd name="T14" fmla="*/ 10 w 344"/>
                <a:gd name="T15" fmla="*/ 113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4" h="113">
                  <a:moveTo>
                    <a:pt x="10" y="113"/>
                  </a:moveTo>
                  <a:lnTo>
                    <a:pt x="109" y="91"/>
                  </a:lnTo>
                  <a:lnTo>
                    <a:pt x="210" y="86"/>
                  </a:lnTo>
                  <a:lnTo>
                    <a:pt x="305" y="70"/>
                  </a:lnTo>
                  <a:lnTo>
                    <a:pt x="344" y="64"/>
                  </a:lnTo>
                  <a:lnTo>
                    <a:pt x="329" y="0"/>
                  </a:lnTo>
                  <a:lnTo>
                    <a:pt x="0" y="59"/>
                  </a:lnTo>
                  <a:lnTo>
                    <a:pt x="10" y="113"/>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7" name="Freeform 159">
              <a:extLst>
                <a:ext uri="{FF2B5EF4-FFF2-40B4-BE49-F238E27FC236}">
                  <a16:creationId xmlns:a16="http://schemas.microsoft.com/office/drawing/2014/main" id="{00D650FD-A87B-0C9C-24C8-3A7E6DF5A85C}"/>
                </a:ext>
              </a:extLst>
            </p:cNvPr>
            <p:cNvSpPr>
              <a:spLocks/>
            </p:cNvSpPr>
            <p:nvPr/>
          </p:nvSpPr>
          <p:spPr bwMode="auto">
            <a:xfrm>
              <a:off x="4228" y="3857"/>
              <a:ext cx="58" cy="19"/>
            </a:xfrm>
            <a:custGeom>
              <a:avLst/>
              <a:gdLst>
                <a:gd name="T0" fmla="*/ 10 w 344"/>
                <a:gd name="T1" fmla="*/ 112 h 112"/>
                <a:gd name="T2" fmla="*/ 109 w 344"/>
                <a:gd name="T3" fmla="*/ 90 h 112"/>
                <a:gd name="T4" fmla="*/ 210 w 344"/>
                <a:gd name="T5" fmla="*/ 85 h 112"/>
                <a:gd name="T6" fmla="*/ 305 w 344"/>
                <a:gd name="T7" fmla="*/ 69 h 112"/>
                <a:gd name="T8" fmla="*/ 344 w 344"/>
                <a:gd name="T9" fmla="*/ 63 h 112"/>
                <a:gd name="T10" fmla="*/ 330 w 344"/>
                <a:gd name="T11" fmla="*/ 0 h 112"/>
                <a:gd name="T12" fmla="*/ 327 w 344"/>
                <a:gd name="T13" fmla="*/ 1 h 112"/>
                <a:gd name="T14" fmla="*/ 321 w 344"/>
                <a:gd name="T15" fmla="*/ 1 h 112"/>
                <a:gd name="T16" fmla="*/ 316 w 344"/>
                <a:gd name="T17" fmla="*/ 2 h 112"/>
                <a:gd name="T18" fmla="*/ 310 w 344"/>
                <a:gd name="T19" fmla="*/ 3 h 112"/>
                <a:gd name="T20" fmla="*/ 305 w 344"/>
                <a:gd name="T21" fmla="*/ 3 h 112"/>
                <a:gd name="T22" fmla="*/ 298 w 344"/>
                <a:gd name="T23" fmla="*/ 5 h 112"/>
                <a:gd name="T24" fmla="*/ 294 w 344"/>
                <a:gd name="T25" fmla="*/ 5 h 112"/>
                <a:gd name="T26" fmla="*/ 289 w 344"/>
                <a:gd name="T27" fmla="*/ 6 h 112"/>
                <a:gd name="T28" fmla="*/ 284 w 344"/>
                <a:gd name="T29" fmla="*/ 7 h 112"/>
                <a:gd name="T30" fmla="*/ 277 w 344"/>
                <a:gd name="T31" fmla="*/ 8 h 112"/>
                <a:gd name="T32" fmla="*/ 270 w 344"/>
                <a:gd name="T33" fmla="*/ 9 h 112"/>
                <a:gd name="T34" fmla="*/ 265 w 344"/>
                <a:gd name="T35" fmla="*/ 11 h 112"/>
                <a:gd name="T36" fmla="*/ 258 w 344"/>
                <a:gd name="T37" fmla="*/ 12 h 112"/>
                <a:gd name="T38" fmla="*/ 252 w 344"/>
                <a:gd name="T39" fmla="*/ 13 h 112"/>
                <a:gd name="T40" fmla="*/ 245 w 344"/>
                <a:gd name="T41" fmla="*/ 14 h 112"/>
                <a:gd name="T42" fmla="*/ 238 w 344"/>
                <a:gd name="T43" fmla="*/ 15 h 112"/>
                <a:gd name="T44" fmla="*/ 0 w 344"/>
                <a:gd name="T45" fmla="*/ 58 h 112"/>
                <a:gd name="T46" fmla="*/ 10 w 344"/>
                <a:gd name="T47"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4" h="112">
                  <a:moveTo>
                    <a:pt x="10" y="112"/>
                  </a:moveTo>
                  <a:lnTo>
                    <a:pt x="109" y="90"/>
                  </a:lnTo>
                  <a:lnTo>
                    <a:pt x="210" y="85"/>
                  </a:lnTo>
                  <a:lnTo>
                    <a:pt x="305" y="69"/>
                  </a:lnTo>
                  <a:lnTo>
                    <a:pt x="344" y="63"/>
                  </a:lnTo>
                  <a:lnTo>
                    <a:pt x="330" y="0"/>
                  </a:lnTo>
                  <a:lnTo>
                    <a:pt x="327" y="1"/>
                  </a:lnTo>
                  <a:lnTo>
                    <a:pt x="321" y="1"/>
                  </a:lnTo>
                  <a:lnTo>
                    <a:pt x="316" y="2"/>
                  </a:lnTo>
                  <a:lnTo>
                    <a:pt x="310" y="3"/>
                  </a:lnTo>
                  <a:lnTo>
                    <a:pt x="305" y="3"/>
                  </a:lnTo>
                  <a:lnTo>
                    <a:pt x="298" y="5"/>
                  </a:lnTo>
                  <a:lnTo>
                    <a:pt x="294" y="5"/>
                  </a:lnTo>
                  <a:lnTo>
                    <a:pt x="289" y="6"/>
                  </a:lnTo>
                  <a:lnTo>
                    <a:pt x="284" y="7"/>
                  </a:lnTo>
                  <a:lnTo>
                    <a:pt x="277" y="8"/>
                  </a:lnTo>
                  <a:lnTo>
                    <a:pt x="270" y="9"/>
                  </a:lnTo>
                  <a:lnTo>
                    <a:pt x="265" y="11"/>
                  </a:lnTo>
                  <a:lnTo>
                    <a:pt x="258" y="12"/>
                  </a:lnTo>
                  <a:lnTo>
                    <a:pt x="252" y="13"/>
                  </a:lnTo>
                  <a:lnTo>
                    <a:pt x="245" y="14"/>
                  </a:lnTo>
                  <a:lnTo>
                    <a:pt x="238" y="15"/>
                  </a:lnTo>
                  <a:lnTo>
                    <a:pt x="0" y="58"/>
                  </a:lnTo>
                  <a:lnTo>
                    <a:pt x="10" y="1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8" name="Freeform 160">
              <a:extLst>
                <a:ext uri="{FF2B5EF4-FFF2-40B4-BE49-F238E27FC236}">
                  <a16:creationId xmlns:a16="http://schemas.microsoft.com/office/drawing/2014/main" id="{E2E8F807-E29A-E0C7-08AB-76DACE2DEE0B}"/>
                </a:ext>
              </a:extLst>
            </p:cNvPr>
            <p:cNvSpPr>
              <a:spLocks/>
            </p:cNvSpPr>
            <p:nvPr/>
          </p:nvSpPr>
          <p:spPr bwMode="auto">
            <a:xfrm>
              <a:off x="4229" y="3860"/>
              <a:ext cx="56" cy="16"/>
            </a:xfrm>
            <a:custGeom>
              <a:avLst/>
              <a:gdLst>
                <a:gd name="T0" fmla="*/ 0 w 336"/>
                <a:gd name="T1" fmla="*/ 61 h 93"/>
                <a:gd name="T2" fmla="*/ 0 w 336"/>
                <a:gd name="T3" fmla="*/ 50 h 93"/>
                <a:gd name="T4" fmla="*/ 30 w 336"/>
                <a:gd name="T5" fmla="*/ 43 h 93"/>
                <a:gd name="T6" fmla="*/ 61 w 336"/>
                <a:gd name="T7" fmla="*/ 37 h 93"/>
                <a:gd name="T8" fmla="*/ 91 w 336"/>
                <a:gd name="T9" fmla="*/ 31 h 93"/>
                <a:gd name="T10" fmla="*/ 123 w 336"/>
                <a:gd name="T11" fmla="*/ 26 h 93"/>
                <a:gd name="T12" fmla="*/ 154 w 336"/>
                <a:gd name="T13" fmla="*/ 23 h 93"/>
                <a:gd name="T14" fmla="*/ 185 w 336"/>
                <a:gd name="T15" fmla="*/ 19 h 93"/>
                <a:gd name="T16" fmla="*/ 216 w 336"/>
                <a:gd name="T17" fmla="*/ 15 h 93"/>
                <a:gd name="T18" fmla="*/ 246 w 336"/>
                <a:gd name="T19" fmla="*/ 12 h 93"/>
                <a:gd name="T20" fmla="*/ 257 w 336"/>
                <a:gd name="T21" fmla="*/ 11 h 93"/>
                <a:gd name="T22" fmla="*/ 266 w 336"/>
                <a:gd name="T23" fmla="*/ 9 h 93"/>
                <a:gd name="T24" fmla="*/ 278 w 336"/>
                <a:gd name="T25" fmla="*/ 7 h 93"/>
                <a:gd name="T26" fmla="*/ 289 w 336"/>
                <a:gd name="T27" fmla="*/ 5 h 93"/>
                <a:gd name="T28" fmla="*/ 299 w 336"/>
                <a:gd name="T29" fmla="*/ 3 h 93"/>
                <a:gd name="T30" fmla="*/ 310 w 336"/>
                <a:gd name="T31" fmla="*/ 1 h 93"/>
                <a:gd name="T32" fmla="*/ 319 w 336"/>
                <a:gd name="T33" fmla="*/ 0 h 93"/>
                <a:gd name="T34" fmla="*/ 331 w 336"/>
                <a:gd name="T35" fmla="*/ 0 h 93"/>
                <a:gd name="T36" fmla="*/ 335 w 336"/>
                <a:gd name="T37" fmla="*/ 21 h 93"/>
                <a:gd name="T38" fmla="*/ 336 w 336"/>
                <a:gd name="T39" fmla="*/ 25 h 93"/>
                <a:gd name="T40" fmla="*/ 336 w 336"/>
                <a:gd name="T41" fmla="*/ 29 h 93"/>
                <a:gd name="T42" fmla="*/ 336 w 336"/>
                <a:gd name="T43" fmla="*/ 31 h 93"/>
                <a:gd name="T44" fmla="*/ 336 w 336"/>
                <a:gd name="T45" fmla="*/ 34 h 93"/>
                <a:gd name="T46" fmla="*/ 336 w 336"/>
                <a:gd name="T47" fmla="*/ 37 h 93"/>
                <a:gd name="T48" fmla="*/ 335 w 336"/>
                <a:gd name="T49" fmla="*/ 40 h 93"/>
                <a:gd name="T50" fmla="*/ 335 w 336"/>
                <a:gd name="T51" fmla="*/ 43 h 93"/>
                <a:gd name="T52" fmla="*/ 334 w 336"/>
                <a:gd name="T53" fmla="*/ 45 h 93"/>
                <a:gd name="T54" fmla="*/ 301 w 336"/>
                <a:gd name="T55" fmla="*/ 50 h 93"/>
                <a:gd name="T56" fmla="*/ 206 w 336"/>
                <a:gd name="T57" fmla="*/ 66 h 93"/>
                <a:gd name="T58" fmla="*/ 105 w 336"/>
                <a:gd name="T59" fmla="*/ 71 h 93"/>
                <a:gd name="T60" fmla="*/ 6 w 336"/>
                <a:gd name="T61" fmla="*/ 93 h 93"/>
                <a:gd name="T62" fmla="*/ 0 w 336"/>
                <a:gd name="T63" fmla="*/ 61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36" h="93">
                  <a:moveTo>
                    <a:pt x="0" y="61"/>
                  </a:moveTo>
                  <a:lnTo>
                    <a:pt x="0" y="50"/>
                  </a:lnTo>
                  <a:lnTo>
                    <a:pt x="30" y="43"/>
                  </a:lnTo>
                  <a:lnTo>
                    <a:pt x="61" y="37"/>
                  </a:lnTo>
                  <a:lnTo>
                    <a:pt x="91" y="31"/>
                  </a:lnTo>
                  <a:lnTo>
                    <a:pt x="123" y="26"/>
                  </a:lnTo>
                  <a:lnTo>
                    <a:pt x="154" y="23"/>
                  </a:lnTo>
                  <a:lnTo>
                    <a:pt x="185" y="19"/>
                  </a:lnTo>
                  <a:lnTo>
                    <a:pt x="216" y="15"/>
                  </a:lnTo>
                  <a:lnTo>
                    <a:pt x="246" y="12"/>
                  </a:lnTo>
                  <a:lnTo>
                    <a:pt x="257" y="11"/>
                  </a:lnTo>
                  <a:lnTo>
                    <a:pt x="266" y="9"/>
                  </a:lnTo>
                  <a:lnTo>
                    <a:pt x="278" y="7"/>
                  </a:lnTo>
                  <a:lnTo>
                    <a:pt x="289" y="5"/>
                  </a:lnTo>
                  <a:lnTo>
                    <a:pt x="299" y="3"/>
                  </a:lnTo>
                  <a:lnTo>
                    <a:pt x="310" y="1"/>
                  </a:lnTo>
                  <a:lnTo>
                    <a:pt x="319" y="0"/>
                  </a:lnTo>
                  <a:lnTo>
                    <a:pt x="331" y="0"/>
                  </a:lnTo>
                  <a:lnTo>
                    <a:pt x="335" y="21"/>
                  </a:lnTo>
                  <a:lnTo>
                    <a:pt x="336" y="25"/>
                  </a:lnTo>
                  <a:lnTo>
                    <a:pt x="336" y="29"/>
                  </a:lnTo>
                  <a:lnTo>
                    <a:pt x="336" y="31"/>
                  </a:lnTo>
                  <a:lnTo>
                    <a:pt x="336" y="34"/>
                  </a:lnTo>
                  <a:lnTo>
                    <a:pt x="336" y="37"/>
                  </a:lnTo>
                  <a:lnTo>
                    <a:pt x="335" y="40"/>
                  </a:lnTo>
                  <a:lnTo>
                    <a:pt x="335" y="43"/>
                  </a:lnTo>
                  <a:lnTo>
                    <a:pt x="334" y="45"/>
                  </a:lnTo>
                  <a:lnTo>
                    <a:pt x="301" y="50"/>
                  </a:lnTo>
                  <a:lnTo>
                    <a:pt x="206" y="66"/>
                  </a:lnTo>
                  <a:lnTo>
                    <a:pt x="105" y="71"/>
                  </a:lnTo>
                  <a:lnTo>
                    <a:pt x="6" y="93"/>
                  </a:lnTo>
                  <a:lnTo>
                    <a:pt x="0" y="61"/>
                  </a:lnTo>
                  <a:close/>
                </a:path>
              </a:pathLst>
            </a:custGeom>
            <a:solidFill>
              <a:srgbClr val="699F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09" name="Freeform 161">
              <a:extLst>
                <a:ext uri="{FF2B5EF4-FFF2-40B4-BE49-F238E27FC236}">
                  <a16:creationId xmlns:a16="http://schemas.microsoft.com/office/drawing/2014/main" id="{CD5ABFC7-9838-52A4-C0BE-58DAC82DD9DE}"/>
                </a:ext>
              </a:extLst>
            </p:cNvPr>
            <p:cNvSpPr>
              <a:spLocks/>
            </p:cNvSpPr>
            <p:nvPr/>
          </p:nvSpPr>
          <p:spPr bwMode="auto">
            <a:xfrm>
              <a:off x="4226" y="3844"/>
              <a:ext cx="61" cy="12"/>
            </a:xfrm>
            <a:custGeom>
              <a:avLst/>
              <a:gdLst>
                <a:gd name="T0" fmla="*/ 0 w 362"/>
                <a:gd name="T1" fmla="*/ 55 h 69"/>
                <a:gd name="T2" fmla="*/ 99 w 362"/>
                <a:gd name="T3" fmla="*/ 20 h 69"/>
                <a:gd name="T4" fmla="*/ 240 w 362"/>
                <a:gd name="T5" fmla="*/ 1 h 69"/>
                <a:gd name="T6" fmla="*/ 309 w 362"/>
                <a:gd name="T7" fmla="*/ 0 h 69"/>
                <a:gd name="T8" fmla="*/ 362 w 362"/>
                <a:gd name="T9" fmla="*/ 7 h 69"/>
                <a:gd name="T10" fmla="*/ 346 w 362"/>
                <a:gd name="T11" fmla="*/ 24 h 69"/>
                <a:gd name="T12" fmla="*/ 240 w 362"/>
                <a:gd name="T13" fmla="*/ 24 h 69"/>
                <a:gd name="T14" fmla="*/ 110 w 362"/>
                <a:gd name="T15" fmla="*/ 42 h 69"/>
                <a:gd name="T16" fmla="*/ 106 w 362"/>
                <a:gd name="T17" fmla="*/ 44 h 69"/>
                <a:gd name="T18" fmla="*/ 93 w 362"/>
                <a:gd name="T19" fmla="*/ 50 h 69"/>
                <a:gd name="T20" fmla="*/ 74 w 362"/>
                <a:gd name="T21" fmla="*/ 57 h 69"/>
                <a:gd name="T22" fmla="*/ 53 w 362"/>
                <a:gd name="T23" fmla="*/ 63 h 69"/>
                <a:gd name="T24" fmla="*/ 43 w 362"/>
                <a:gd name="T25" fmla="*/ 65 h 69"/>
                <a:gd name="T26" fmla="*/ 33 w 362"/>
                <a:gd name="T27" fmla="*/ 68 h 69"/>
                <a:gd name="T28" fmla="*/ 23 w 362"/>
                <a:gd name="T29" fmla="*/ 69 h 69"/>
                <a:gd name="T30" fmla="*/ 15 w 362"/>
                <a:gd name="T31" fmla="*/ 69 h 69"/>
                <a:gd name="T32" fmla="*/ 8 w 362"/>
                <a:gd name="T33" fmla="*/ 68 h 69"/>
                <a:gd name="T34" fmla="*/ 3 w 362"/>
                <a:gd name="T35" fmla="*/ 65 h 69"/>
                <a:gd name="T36" fmla="*/ 1 w 362"/>
                <a:gd name="T37" fmla="*/ 63 h 69"/>
                <a:gd name="T38" fmla="*/ 0 w 362"/>
                <a:gd name="T39" fmla="*/ 61 h 69"/>
                <a:gd name="T40" fmla="*/ 0 w 362"/>
                <a:gd name="T41" fmla="*/ 57 h 69"/>
                <a:gd name="T42" fmla="*/ 0 w 362"/>
                <a:gd name="T43" fmla="*/ 5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2" h="69">
                  <a:moveTo>
                    <a:pt x="0" y="55"/>
                  </a:moveTo>
                  <a:lnTo>
                    <a:pt x="99" y="20"/>
                  </a:lnTo>
                  <a:lnTo>
                    <a:pt x="240" y="1"/>
                  </a:lnTo>
                  <a:lnTo>
                    <a:pt x="309" y="0"/>
                  </a:lnTo>
                  <a:lnTo>
                    <a:pt x="362" y="7"/>
                  </a:lnTo>
                  <a:lnTo>
                    <a:pt x="346" y="24"/>
                  </a:lnTo>
                  <a:lnTo>
                    <a:pt x="240" y="24"/>
                  </a:lnTo>
                  <a:lnTo>
                    <a:pt x="110" y="42"/>
                  </a:lnTo>
                  <a:lnTo>
                    <a:pt x="106" y="44"/>
                  </a:lnTo>
                  <a:lnTo>
                    <a:pt x="93" y="50"/>
                  </a:lnTo>
                  <a:lnTo>
                    <a:pt x="74" y="57"/>
                  </a:lnTo>
                  <a:lnTo>
                    <a:pt x="53" y="63"/>
                  </a:lnTo>
                  <a:lnTo>
                    <a:pt x="43" y="65"/>
                  </a:lnTo>
                  <a:lnTo>
                    <a:pt x="33" y="68"/>
                  </a:lnTo>
                  <a:lnTo>
                    <a:pt x="23" y="69"/>
                  </a:lnTo>
                  <a:lnTo>
                    <a:pt x="15" y="69"/>
                  </a:lnTo>
                  <a:lnTo>
                    <a:pt x="8" y="68"/>
                  </a:lnTo>
                  <a:lnTo>
                    <a:pt x="3" y="65"/>
                  </a:lnTo>
                  <a:lnTo>
                    <a:pt x="1" y="63"/>
                  </a:lnTo>
                  <a:lnTo>
                    <a:pt x="0" y="61"/>
                  </a:lnTo>
                  <a:lnTo>
                    <a:pt x="0" y="57"/>
                  </a:lnTo>
                  <a:lnTo>
                    <a:pt x="0" y="55"/>
                  </a:ln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810" name="Freeform 162">
              <a:extLst>
                <a:ext uri="{FF2B5EF4-FFF2-40B4-BE49-F238E27FC236}">
                  <a16:creationId xmlns:a16="http://schemas.microsoft.com/office/drawing/2014/main" id="{E9E10F94-4446-14DA-8BEE-9D4500D59CC8}"/>
                </a:ext>
              </a:extLst>
            </p:cNvPr>
            <p:cNvSpPr>
              <a:spLocks/>
            </p:cNvSpPr>
            <p:nvPr/>
          </p:nvSpPr>
          <p:spPr bwMode="auto">
            <a:xfrm>
              <a:off x="4226" y="3844"/>
              <a:ext cx="61" cy="12"/>
            </a:xfrm>
            <a:custGeom>
              <a:avLst/>
              <a:gdLst>
                <a:gd name="T0" fmla="*/ 0 w 362"/>
                <a:gd name="T1" fmla="*/ 55 h 69"/>
                <a:gd name="T2" fmla="*/ 99 w 362"/>
                <a:gd name="T3" fmla="*/ 20 h 69"/>
                <a:gd name="T4" fmla="*/ 240 w 362"/>
                <a:gd name="T5" fmla="*/ 1 h 69"/>
                <a:gd name="T6" fmla="*/ 309 w 362"/>
                <a:gd name="T7" fmla="*/ 0 h 69"/>
                <a:gd name="T8" fmla="*/ 362 w 362"/>
                <a:gd name="T9" fmla="*/ 7 h 69"/>
                <a:gd name="T10" fmla="*/ 346 w 362"/>
                <a:gd name="T11" fmla="*/ 24 h 69"/>
                <a:gd name="T12" fmla="*/ 240 w 362"/>
                <a:gd name="T13" fmla="*/ 24 h 69"/>
                <a:gd name="T14" fmla="*/ 110 w 362"/>
                <a:gd name="T15" fmla="*/ 42 h 69"/>
                <a:gd name="T16" fmla="*/ 106 w 362"/>
                <a:gd name="T17" fmla="*/ 44 h 69"/>
                <a:gd name="T18" fmla="*/ 93 w 362"/>
                <a:gd name="T19" fmla="*/ 50 h 69"/>
                <a:gd name="T20" fmla="*/ 74 w 362"/>
                <a:gd name="T21" fmla="*/ 57 h 69"/>
                <a:gd name="T22" fmla="*/ 53 w 362"/>
                <a:gd name="T23" fmla="*/ 63 h 69"/>
                <a:gd name="T24" fmla="*/ 43 w 362"/>
                <a:gd name="T25" fmla="*/ 65 h 69"/>
                <a:gd name="T26" fmla="*/ 33 w 362"/>
                <a:gd name="T27" fmla="*/ 68 h 69"/>
                <a:gd name="T28" fmla="*/ 23 w 362"/>
                <a:gd name="T29" fmla="*/ 69 h 69"/>
                <a:gd name="T30" fmla="*/ 15 w 362"/>
                <a:gd name="T31" fmla="*/ 69 h 69"/>
                <a:gd name="T32" fmla="*/ 8 w 362"/>
                <a:gd name="T33" fmla="*/ 68 h 69"/>
                <a:gd name="T34" fmla="*/ 3 w 362"/>
                <a:gd name="T35" fmla="*/ 65 h 69"/>
                <a:gd name="T36" fmla="*/ 1 w 362"/>
                <a:gd name="T37" fmla="*/ 63 h 69"/>
                <a:gd name="T38" fmla="*/ 0 w 362"/>
                <a:gd name="T39" fmla="*/ 61 h 69"/>
                <a:gd name="T40" fmla="*/ 0 w 362"/>
                <a:gd name="T41" fmla="*/ 57 h 69"/>
                <a:gd name="T42" fmla="*/ 0 w 362"/>
                <a:gd name="T43" fmla="*/ 5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2" h="69">
                  <a:moveTo>
                    <a:pt x="0" y="55"/>
                  </a:moveTo>
                  <a:lnTo>
                    <a:pt x="99" y="20"/>
                  </a:lnTo>
                  <a:lnTo>
                    <a:pt x="240" y="1"/>
                  </a:lnTo>
                  <a:lnTo>
                    <a:pt x="309" y="0"/>
                  </a:lnTo>
                  <a:lnTo>
                    <a:pt x="362" y="7"/>
                  </a:lnTo>
                  <a:lnTo>
                    <a:pt x="346" y="24"/>
                  </a:lnTo>
                  <a:lnTo>
                    <a:pt x="240" y="24"/>
                  </a:lnTo>
                  <a:lnTo>
                    <a:pt x="110" y="42"/>
                  </a:lnTo>
                  <a:lnTo>
                    <a:pt x="106" y="44"/>
                  </a:lnTo>
                  <a:lnTo>
                    <a:pt x="93" y="50"/>
                  </a:lnTo>
                  <a:lnTo>
                    <a:pt x="74" y="57"/>
                  </a:lnTo>
                  <a:lnTo>
                    <a:pt x="53" y="63"/>
                  </a:lnTo>
                  <a:lnTo>
                    <a:pt x="43" y="65"/>
                  </a:lnTo>
                  <a:lnTo>
                    <a:pt x="33" y="68"/>
                  </a:lnTo>
                  <a:lnTo>
                    <a:pt x="23" y="69"/>
                  </a:lnTo>
                  <a:lnTo>
                    <a:pt x="15" y="69"/>
                  </a:lnTo>
                  <a:lnTo>
                    <a:pt x="8" y="68"/>
                  </a:lnTo>
                  <a:lnTo>
                    <a:pt x="3" y="65"/>
                  </a:lnTo>
                  <a:lnTo>
                    <a:pt x="1" y="63"/>
                  </a:lnTo>
                  <a:lnTo>
                    <a:pt x="0" y="61"/>
                  </a:lnTo>
                  <a:lnTo>
                    <a:pt x="0" y="57"/>
                  </a:lnTo>
                  <a:lnTo>
                    <a:pt x="0" y="55"/>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27811" name="Group 163">
            <a:extLst>
              <a:ext uri="{FF2B5EF4-FFF2-40B4-BE49-F238E27FC236}">
                <a16:creationId xmlns:a16="http://schemas.microsoft.com/office/drawing/2014/main" id="{A9121612-44A7-407E-70B2-91A295C1EF2E}"/>
              </a:ext>
            </a:extLst>
          </p:cNvPr>
          <p:cNvGrpSpPr>
            <a:grpSpLocks/>
          </p:cNvGrpSpPr>
          <p:nvPr/>
        </p:nvGrpSpPr>
        <p:grpSpPr bwMode="auto">
          <a:xfrm>
            <a:off x="2971800" y="228600"/>
            <a:ext cx="914400" cy="1106488"/>
            <a:chOff x="2136" y="2544"/>
            <a:chExt cx="751" cy="919"/>
          </a:xfrm>
        </p:grpSpPr>
        <p:sp>
          <p:nvSpPr>
            <p:cNvPr id="27812" name="Rectangle 164">
              <a:extLst>
                <a:ext uri="{FF2B5EF4-FFF2-40B4-BE49-F238E27FC236}">
                  <a16:creationId xmlns:a16="http://schemas.microsoft.com/office/drawing/2014/main" id="{8130FF96-337B-DF93-472F-41C3B2C79B06}"/>
                </a:ext>
              </a:extLst>
            </p:cNvPr>
            <p:cNvSpPr>
              <a:spLocks noChangeArrowheads="1"/>
            </p:cNvSpPr>
            <p:nvPr/>
          </p:nvSpPr>
          <p:spPr bwMode="auto">
            <a:xfrm>
              <a:off x="2136" y="2544"/>
              <a:ext cx="751" cy="919"/>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7813" name="Group 165">
              <a:extLst>
                <a:ext uri="{FF2B5EF4-FFF2-40B4-BE49-F238E27FC236}">
                  <a16:creationId xmlns:a16="http://schemas.microsoft.com/office/drawing/2014/main" id="{021F1296-BA71-10CF-6F9D-FFF7910B143E}"/>
                </a:ext>
              </a:extLst>
            </p:cNvPr>
            <p:cNvGrpSpPr>
              <a:grpSpLocks/>
            </p:cNvGrpSpPr>
            <p:nvPr/>
          </p:nvGrpSpPr>
          <p:grpSpPr bwMode="auto">
            <a:xfrm>
              <a:off x="2316" y="2736"/>
              <a:ext cx="389" cy="720"/>
              <a:chOff x="2155" y="2736"/>
              <a:chExt cx="389" cy="720"/>
            </a:xfrm>
          </p:grpSpPr>
          <p:sp>
            <p:nvSpPr>
              <p:cNvPr id="27814" name="Rectangle 166">
                <a:extLst>
                  <a:ext uri="{FF2B5EF4-FFF2-40B4-BE49-F238E27FC236}">
                    <a16:creationId xmlns:a16="http://schemas.microsoft.com/office/drawing/2014/main" id="{11A6619C-630F-A884-3628-385CD7D83244}"/>
                  </a:ext>
                </a:extLst>
              </p:cNvPr>
              <p:cNvSpPr>
                <a:spLocks noChangeArrowheads="1"/>
              </p:cNvSpPr>
              <p:nvPr/>
            </p:nvSpPr>
            <p:spPr bwMode="auto">
              <a:xfrm>
                <a:off x="2155" y="2736"/>
                <a:ext cx="389" cy="720"/>
              </a:xfrm>
              <a:prstGeom prst="rect">
                <a:avLst/>
              </a:prstGeom>
              <a:solidFill>
                <a:schemeClr val="bg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15" name="Oval 167">
                <a:extLst>
                  <a:ext uri="{FF2B5EF4-FFF2-40B4-BE49-F238E27FC236}">
                    <a16:creationId xmlns:a16="http://schemas.microsoft.com/office/drawing/2014/main" id="{82982F5D-5E6A-DB48-48DE-507C5A3A53AF}"/>
                  </a:ext>
                </a:extLst>
              </p:cNvPr>
              <p:cNvSpPr>
                <a:spLocks noChangeArrowheads="1"/>
              </p:cNvSpPr>
              <p:nvPr/>
            </p:nvSpPr>
            <p:spPr bwMode="auto">
              <a:xfrm>
                <a:off x="2448" y="3072"/>
                <a:ext cx="48"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16" name="Line 168">
                <a:extLst>
                  <a:ext uri="{FF2B5EF4-FFF2-40B4-BE49-F238E27FC236}">
                    <a16:creationId xmlns:a16="http://schemas.microsoft.com/office/drawing/2014/main" id="{EC49C64C-1F85-77E6-D0DB-7C612C4B2FDA}"/>
                  </a:ext>
                </a:extLst>
              </p:cNvPr>
              <p:cNvSpPr>
                <a:spLocks noChangeShapeType="1"/>
              </p:cNvSpPr>
              <p:nvPr/>
            </p:nvSpPr>
            <p:spPr bwMode="auto">
              <a:xfrm>
                <a:off x="2160" y="2832"/>
                <a:ext cx="0" cy="9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17" name="Line 169">
                <a:extLst>
                  <a:ext uri="{FF2B5EF4-FFF2-40B4-BE49-F238E27FC236}">
                    <a16:creationId xmlns:a16="http://schemas.microsoft.com/office/drawing/2014/main" id="{9345B06C-D9B8-41E2-052F-25F556E764C6}"/>
                  </a:ext>
                </a:extLst>
              </p:cNvPr>
              <p:cNvSpPr>
                <a:spLocks noChangeShapeType="1"/>
              </p:cNvSpPr>
              <p:nvPr/>
            </p:nvSpPr>
            <p:spPr bwMode="auto">
              <a:xfrm>
                <a:off x="2160" y="3216"/>
                <a:ext cx="0" cy="9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7818" name="Group 170">
            <a:extLst>
              <a:ext uri="{FF2B5EF4-FFF2-40B4-BE49-F238E27FC236}">
                <a16:creationId xmlns:a16="http://schemas.microsoft.com/office/drawing/2014/main" id="{390D5FAB-CFBC-46F5-3A6F-9FE37F78CE51}"/>
              </a:ext>
            </a:extLst>
          </p:cNvPr>
          <p:cNvGrpSpPr>
            <a:grpSpLocks/>
          </p:cNvGrpSpPr>
          <p:nvPr/>
        </p:nvGrpSpPr>
        <p:grpSpPr bwMode="auto">
          <a:xfrm>
            <a:off x="5791200" y="5486400"/>
            <a:ext cx="630238" cy="631825"/>
            <a:chOff x="2032" y="4520"/>
            <a:chExt cx="540" cy="542"/>
          </a:xfrm>
        </p:grpSpPr>
        <p:sp>
          <p:nvSpPr>
            <p:cNvPr id="27819" name="Freeform 171">
              <a:extLst>
                <a:ext uri="{FF2B5EF4-FFF2-40B4-BE49-F238E27FC236}">
                  <a16:creationId xmlns:a16="http://schemas.microsoft.com/office/drawing/2014/main" id="{56BD0462-4B38-A3E7-D69F-B10458F2D3FB}"/>
                </a:ext>
              </a:extLst>
            </p:cNvPr>
            <p:cNvSpPr>
              <a:spLocks/>
            </p:cNvSpPr>
            <p:nvPr/>
          </p:nvSpPr>
          <p:spPr bwMode="auto">
            <a:xfrm>
              <a:off x="2490" y="4762"/>
              <a:ext cx="6" cy="300"/>
            </a:xfrm>
            <a:custGeom>
              <a:avLst/>
              <a:gdLst>
                <a:gd name="T0" fmla="*/ 6 w 6"/>
                <a:gd name="T1" fmla="*/ 0 h 300"/>
                <a:gd name="T2" fmla="*/ 0 w 6"/>
                <a:gd name="T3" fmla="*/ 300 h 300"/>
                <a:gd name="T4" fmla="*/ 6 w 6"/>
                <a:gd name="T5" fmla="*/ 0 h 300"/>
              </a:gdLst>
              <a:ahLst/>
              <a:cxnLst>
                <a:cxn ang="0">
                  <a:pos x="T0" y="T1"/>
                </a:cxn>
                <a:cxn ang="0">
                  <a:pos x="T2" y="T3"/>
                </a:cxn>
                <a:cxn ang="0">
                  <a:pos x="T4" y="T5"/>
                </a:cxn>
              </a:cxnLst>
              <a:rect l="0" t="0" r="r" b="b"/>
              <a:pathLst>
                <a:path w="6" h="300">
                  <a:moveTo>
                    <a:pt x="6" y="0"/>
                  </a:moveTo>
                  <a:lnTo>
                    <a:pt x="0" y="300"/>
                  </a:lnTo>
                  <a:lnTo>
                    <a:pt x="6" y="0"/>
                  </a:lnTo>
                  <a:close/>
                </a:path>
              </a:pathLst>
            </a:custGeom>
            <a:solidFill>
              <a:srgbClr val="00A800"/>
            </a:solidFill>
            <a:ln w="762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20" name="Freeform 172">
              <a:extLst>
                <a:ext uri="{FF2B5EF4-FFF2-40B4-BE49-F238E27FC236}">
                  <a16:creationId xmlns:a16="http://schemas.microsoft.com/office/drawing/2014/main" id="{88C712CC-A35C-72E4-6CBF-CB5A1F2F233F}"/>
                </a:ext>
              </a:extLst>
            </p:cNvPr>
            <p:cNvSpPr>
              <a:spLocks/>
            </p:cNvSpPr>
            <p:nvPr/>
          </p:nvSpPr>
          <p:spPr bwMode="auto">
            <a:xfrm>
              <a:off x="2084" y="4762"/>
              <a:ext cx="6" cy="300"/>
            </a:xfrm>
            <a:custGeom>
              <a:avLst/>
              <a:gdLst>
                <a:gd name="T0" fmla="*/ 6 w 6"/>
                <a:gd name="T1" fmla="*/ 0 h 300"/>
                <a:gd name="T2" fmla="*/ 0 w 6"/>
                <a:gd name="T3" fmla="*/ 300 h 300"/>
                <a:gd name="T4" fmla="*/ 6 w 6"/>
                <a:gd name="T5" fmla="*/ 0 h 300"/>
              </a:gdLst>
              <a:ahLst/>
              <a:cxnLst>
                <a:cxn ang="0">
                  <a:pos x="T0" y="T1"/>
                </a:cxn>
                <a:cxn ang="0">
                  <a:pos x="T2" y="T3"/>
                </a:cxn>
                <a:cxn ang="0">
                  <a:pos x="T4" y="T5"/>
                </a:cxn>
              </a:cxnLst>
              <a:rect l="0" t="0" r="r" b="b"/>
              <a:pathLst>
                <a:path w="6" h="300">
                  <a:moveTo>
                    <a:pt x="6" y="0"/>
                  </a:moveTo>
                  <a:lnTo>
                    <a:pt x="0" y="300"/>
                  </a:lnTo>
                  <a:lnTo>
                    <a:pt x="6" y="0"/>
                  </a:lnTo>
                  <a:close/>
                </a:path>
              </a:pathLst>
            </a:custGeom>
            <a:solidFill>
              <a:srgbClr val="00A800"/>
            </a:solidFill>
            <a:ln w="762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21" name="Freeform 173">
              <a:extLst>
                <a:ext uri="{FF2B5EF4-FFF2-40B4-BE49-F238E27FC236}">
                  <a16:creationId xmlns:a16="http://schemas.microsoft.com/office/drawing/2014/main" id="{02F5B5B1-B3E2-CF88-6112-839AD569FA7C}"/>
                </a:ext>
              </a:extLst>
            </p:cNvPr>
            <p:cNvSpPr>
              <a:spLocks/>
            </p:cNvSpPr>
            <p:nvPr/>
          </p:nvSpPr>
          <p:spPr bwMode="auto">
            <a:xfrm>
              <a:off x="2032" y="4520"/>
              <a:ext cx="540" cy="252"/>
            </a:xfrm>
            <a:custGeom>
              <a:avLst/>
              <a:gdLst>
                <a:gd name="T0" fmla="*/ 0 w 540"/>
                <a:gd name="T1" fmla="*/ 0 h 252"/>
                <a:gd name="T2" fmla="*/ 540 w 540"/>
                <a:gd name="T3" fmla="*/ 0 h 252"/>
                <a:gd name="T4" fmla="*/ 540 w 540"/>
                <a:gd name="T5" fmla="*/ 252 h 252"/>
                <a:gd name="T6" fmla="*/ 0 w 540"/>
                <a:gd name="T7" fmla="*/ 252 h 252"/>
                <a:gd name="T8" fmla="*/ 0 w 540"/>
                <a:gd name="T9" fmla="*/ 0 h 252"/>
              </a:gdLst>
              <a:ahLst/>
              <a:cxnLst>
                <a:cxn ang="0">
                  <a:pos x="T0" y="T1"/>
                </a:cxn>
                <a:cxn ang="0">
                  <a:pos x="T2" y="T3"/>
                </a:cxn>
                <a:cxn ang="0">
                  <a:pos x="T4" y="T5"/>
                </a:cxn>
                <a:cxn ang="0">
                  <a:pos x="T6" y="T7"/>
                </a:cxn>
                <a:cxn ang="0">
                  <a:pos x="T8" y="T9"/>
                </a:cxn>
              </a:cxnLst>
              <a:rect l="0" t="0" r="r" b="b"/>
              <a:pathLst>
                <a:path w="540" h="252">
                  <a:moveTo>
                    <a:pt x="0" y="0"/>
                  </a:moveTo>
                  <a:lnTo>
                    <a:pt x="540" y="0"/>
                  </a:lnTo>
                  <a:lnTo>
                    <a:pt x="540" y="252"/>
                  </a:lnTo>
                  <a:lnTo>
                    <a:pt x="0" y="252"/>
                  </a:lnTo>
                  <a:lnTo>
                    <a:pt x="0" y="0"/>
                  </a:lnTo>
                  <a:close/>
                </a:path>
              </a:pathLst>
            </a:custGeom>
            <a:solidFill>
              <a:srgbClr val="00A800"/>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822" name="Group 174">
            <a:extLst>
              <a:ext uri="{FF2B5EF4-FFF2-40B4-BE49-F238E27FC236}">
                <a16:creationId xmlns:a16="http://schemas.microsoft.com/office/drawing/2014/main" id="{A568290F-BAC0-8E12-58A7-AE555214DEBE}"/>
              </a:ext>
            </a:extLst>
          </p:cNvPr>
          <p:cNvGrpSpPr>
            <a:grpSpLocks/>
          </p:cNvGrpSpPr>
          <p:nvPr/>
        </p:nvGrpSpPr>
        <p:grpSpPr bwMode="auto">
          <a:xfrm>
            <a:off x="4038600" y="4343400"/>
            <a:ext cx="555625" cy="739775"/>
            <a:chOff x="2064" y="4272"/>
            <a:chExt cx="350" cy="466"/>
          </a:xfrm>
        </p:grpSpPr>
        <p:grpSp>
          <p:nvGrpSpPr>
            <p:cNvPr id="27823" name="Group 175">
              <a:extLst>
                <a:ext uri="{FF2B5EF4-FFF2-40B4-BE49-F238E27FC236}">
                  <a16:creationId xmlns:a16="http://schemas.microsoft.com/office/drawing/2014/main" id="{4985A1CC-876B-9CA4-0CC1-23AB3806F28E}"/>
                </a:ext>
              </a:extLst>
            </p:cNvPr>
            <p:cNvGrpSpPr>
              <a:grpSpLocks/>
            </p:cNvGrpSpPr>
            <p:nvPr/>
          </p:nvGrpSpPr>
          <p:grpSpPr bwMode="auto">
            <a:xfrm>
              <a:off x="2064" y="4272"/>
              <a:ext cx="309" cy="420"/>
              <a:chOff x="1176" y="5328"/>
              <a:chExt cx="309" cy="420"/>
            </a:xfrm>
          </p:grpSpPr>
          <p:sp>
            <p:nvSpPr>
              <p:cNvPr id="27824" name="Line 176">
                <a:extLst>
                  <a:ext uri="{FF2B5EF4-FFF2-40B4-BE49-F238E27FC236}">
                    <a16:creationId xmlns:a16="http://schemas.microsoft.com/office/drawing/2014/main" id="{721A58C4-4465-B271-DAFC-7D50EC537CEF}"/>
                  </a:ext>
                </a:extLst>
              </p:cNvPr>
              <p:cNvSpPr>
                <a:spLocks noChangeShapeType="1"/>
              </p:cNvSpPr>
              <p:nvPr/>
            </p:nvSpPr>
            <p:spPr bwMode="auto">
              <a:xfrm>
                <a:off x="1478" y="5427"/>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25" name="Line 177">
                <a:extLst>
                  <a:ext uri="{FF2B5EF4-FFF2-40B4-BE49-F238E27FC236}">
                    <a16:creationId xmlns:a16="http://schemas.microsoft.com/office/drawing/2014/main" id="{EFBFFF03-AC1F-77F9-1C01-992455F73349}"/>
                  </a:ext>
                </a:extLst>
              </p:cNvPr>
              <p:cNvSpPr>
                <a:spLocks noChangeShapeType="1"/>
              </p:cNvSpPr>
              <p:nvPr/>
            </p:nvSpPr>
            <p:spPr bwMode="auto">
              <a:xfrm>
                <a:off x="1359" y="5351"/>
                <a:ext cx="0"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26" name="Freeform 178">
                <a:extLst>
                  <a:ext uri="{FF2B5EF4-FFF2-40B4-BE49-F238E27FC236}">
                    <a16:creationId xmlns:a16="http://schemas.microsoft.com/office/drawing/2014/main" id="{BFA5C890-53D3-F69A-1DF3-94B1FC4E5FBE}"/>
                  </a:ext>
                </a:extLst>
              </p:cNvPr>
              <p:cNvSpPr>
                <a:spLocks/>
              </p:cNvSpPr>
              <p:nvPr/>
            </p:nvSpPr>
            <p:spPr bwMode="auto">
              <a:xfrm>
                <a:off x="1176" y="5328"/>
                <a:ext cx="309" cy="238"/>
              </a:xfrm>
              <a:custGeom>
                <a:avLst/>
                <a:gdLst>
                  <a:gd name="T0" fmla="*/ 0 w 309"/>
                  <a:gd name="T1" fmla="*/ 108 h 238"/>
                  <a:gd name="T2" fmla="*/ 113 w 309"/>
                  <a:gd name="T3" fmla="*/ 238 h 238"/>
                  <a:gd name="T4" fmla="*/ 309 w 309"/>
                  <a:gd name="T5" fmla="*/ 93 h 238"/>
                  <a:gd name="T6" fmla="*/ 183 w 309"/>
                  <a:gd name="T7" fmla="*/ 0 h 238"/>
                  <a:gd name="T8" fmla="*/ 0 w 309"/>
                  <a:gd name="T9" fmla="*/ 108 h 238"/>
                </a:gdLst>
                <a:ahLst/>
                <a:cxnLst>
                  <a:cxn ang="0">
                    <a:pos x="T0" y="T1"/>
                  </a:cxn>
                  <a:cxn ang="0">
                    <a:pos x="T2" y="T3"/>
                  </a:cxn>
                  <a:cxn ang="0">
                    <a:pos x="T4" y="T5"/>
                  </a:cxn>
                  <a:cxn ang="0">
                    <a:pos x="T6" y="T7"/>
                  </a:cxn>
                  <a:cxn ang="0">
                    <a:pos x="T8" y="T9"/>
                  </a:cxn>
                </a:cxnLst>
                <a:rect l="0" t="0" r="r" b="b"/>
                <a:pathLst>
                  <a:path w="309" h="238">
                    <a:moveTo>
                      <a:pt x="0" y="108"/>
                    </a:moveTo>
                    <a:lnTo>
                      <a:pt x="113" y="238"/>
                    </a:lnTo>
                    <a:lnTo>
                      <a:pt x="309" y="93"/>
                    </a:lnTo>
                    <a:lnTo>
                      <a:pt x="183" y="0"/>
                    </a:lnTo>
                    <a:lnTo>
                      <a:pt x="0" y="10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27" name="Line 179">
                <a:extLst>
                  <a:ext uri="{FF2B5EF4-FFF2-40B4-BE49-F238E27FC236}">
                    <a16:creationId xmlns:a16="http://schemas.microsoft.com/office/drawing/2014/main" id="{472ADC2A-0876-F352-3536-5462A16AC062}"/>
                  </a:ext>
                </a:extLst>
              </p:cNvPr>
              <p:cNvSpPr>
                <a:spLocks noChangeShapeType="1"/>
              </p:cNvSpPr>
              <p:nvPr/>
            </p:nvSpPr>
            <p:spPr bwMode="auto">
              <a:xfrm>
                <a:off x="1294" y="5566"/>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28" name="Line 180">
                <a:extLst>
                  <a:ext uri="{FF2B5EF4-FFF2-40B4-BE49-F238E27FC236}">
                    <a16:creationId xmlns:a16="http://schemas.microsoft.com/office/drawing/2014/main" id="{14AAD97C-3B93-28E1-D5EA-D592C8A2D566}"/>
                  </a:ext>
                </a:extLst>
              </p:cNvPr>
              <p:cNvSpPr>
                <a:spLocks noChangeShapeType="1"/>
              </p:cNvSpPr>
              <p:nvPr/>
            </p:nvSpPr>
            <p:spPr bwMode="auto">
              <a:xfrm>
                <a:off x="1181" y="5442"/>
                <a:ext cx="0" cy="18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nvGrpSpPr>
            <p:cNvPr id="27829" name="Group 181">
              <a:extLst>
                <a:ext uri="{FF2B5EF4-FFF2-40B4-BE49-F238E27FC236}">
                  <a16:creationId xmlns:a16="http://schemas.microsoft.com/office/drawing/2014/main" id="{3810F550-93E2-2844-B0EB-EB710A68E651}"/>
                </a:ext>
              </a:extLst>
            </p:cNvPr>
            <p:cNvGrpSpPr>
              <a:grpSpLocks/>
            </p:cNvGrpSpPr>
            <p:nvPr/>
          </p:nvGrpSpPr>
          <p:grpSpPr bwMode="auto">
            <a:xfrm>
              <a:off x="2220" y="4449"/>
              <a:ext cx="194" cy="289"/>
              <a:chOff x="2076" y="5280"/>
              <a:chExt cx="194" cy="289"/>
            </a:xfrm>
          </p:grpSpPr>
          <p:sp>
            <p:nvSpPr>
              <p:cNvPr id="27830" name="Freeform 182">
                <a:extLst>
                  <a:ext uri="{FF2B5EF4-FFF2-40B4-BE49-F238E27FC236}">
                    <a16:creationId xmlns:a16="http://schemas.microsoft.com/office/drawing/2014/main" id="{D67B30F1-E8CE-478F-BC63-AD00463AD9AF}"/>
                  </a:ext>
                </a:extLst>
              </p:cNvPr>
              <p:cNvSpPr>
                <a:spLocks/>
              </p:cNvSpPr>
              <p:nvPr/>
            </p:nvSpPr>
            <p:spPr bwMode="auto">
              <a:xfrm>
                <a:off x="2076" y="5334"/>
                <a:ext cx="194" cy="111"/>
              </a:xfrm>
              <a:custGeom>
                <a:avLst/>
                <a:gdLst>
                  <a:gd name="T0" fmla="*/ 0 w 194"/>
                  <a:gd name="T1" fmla="*/ 48 h 111"/>
                  <a:gd name="T2" fmla="*/ 99 w 194"/>
                  <a:gd name="T3" fmla="*/ 111 h 111"/>
                  <a:gd name="T4" fmla="*/ 194 w 194"/>
                  <a:gd name="T5" fmla="*/ 57 h 111"/>
                  <a:gd name="T6" fmla="*/ 88 w 194"/>
                  <a:gd name="T7" fmla="*/ 0 h 111"/>
                  <a:gd name="T8" fmla="*/ 0 w 194"/>
                  <a:gd name="T9" fmla="*/ 48 h 111"/>
                </a:gdLst>
                <a:ahLst/>
                <a:cxnLst>
                  <a:cxn ang="0">
                    <a:pos x="T0" y="T1"/>
                  </a:cxn>
                  <a:cxn ang="0">
                    <a:pos x="T2" y="T3"/>
                  </a:cxn>
                  <a:cxn ang="0">
                    <a:pos x="T4" y="T5"/>
                  </a:cxn>
                  <a:cxn ang="0">
                    <a:pos x="T6" y="T7"/>
                  </a:cxn>
                  <a:cxn ang="0">
                    <a:pos x="T8" y="T9"/>
                  </a:cxn>
                </a:cxnLst>
                <a:rect l="0" t="0" r="r" b="b"/>
                <a:pathLst>
                  <a:path w="194" h="111">
                    <a:moveTo>
                      <a:pt x="0" y="48"/>
                    </a:moveTo>
                    <a:lnTo>
                      <a:pt x="99" y="111"/>
                    </a:lnTo>
                    <a:lnTo>
                      <a:pt x="194" y="57"/>
                    </a:lnTo>
                    <a:lnTo>
                      <a:pt x="88" y="0"/>
                    </a:lnTo>
                    <a:lnTo>
                      <a:pt x="0" y="4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31" name="Line 183">
                <a:extLst>
                  <a:ext uri="{FF2B5EF4-FFF2-40B4-BE49-F238E27FC236}">
                    <a16:creationId xmlns:a16="http://schemas.microsoft.com/office/drawing/2014/main" id="{5D752D64-E9AF-569E-8F17-4CE53E147CD4}"/>
                  </a:ext>
                </a:extLst>
              </p:cNvPr>
              <p:cNvSpPr>
                <a:spLocks noChangeShapeType="1"/>
              </p:cNvSpPr>
              <p:nvPr/>
            </p:nvSpPr>
            <p:spPr bwMode="auto">
              <a:xfrm>
                <a:off x="2174" y="5342"/>
                <a:ext cx="2"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32" name="Line 184">
                <a:extLst>
                  <a:ext uri="{FF2B5EF4-FFF2-40B4-BE49-F238E27FC236}">
                    <a16:creationId xmlns:a16="http://schemas.microsoft.com/office/drawing/2014/main" id="{7E22D2FC-7C44-CCB0-6E1E-A4E3F1C8C981}"/>
                  </a:ext>
                </a:extLst>
              </p:cNvPr>
              <p:cNvSpPr>
                <a:spLocks noChangeShapeType="1"/>
              </p:cNvSpPr>
              <p:nvPr/>
            </p:nvSpPr>
            <p:spPr bwMode="auto">
              <a:xfrm>
                <a:off x="2086" y="5389"/>
                <a:ext cx="0" cy="1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33" name="Line 185">
                <a:extLst>
                  <a:ext uri="{FF2B5EF4-FFF2-40B4-BE49-F238E27FC236}">
                    <a16:creationId xmlns:a16="http://schemas.microsoft.com/office/drawing/2014/main" id="{BBBD9249-3048-09E7-E176-4A259608E929}"/>
                  </a:ext>
                </a:extLst>
              </p:cNvPr>
              <p:cNvSpPr>
                <a:spLocks noChangeShapeType="1"/>
              </p:cNvSpPr>
              <p:nvPr/>
            </p:nvSpPr>
            <p:spPr bwMode="auto">
              <a:xfrm>
                <a:off x="2258" y="5290"/>
                <a:ext cx="2" cy="21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34" name="Freeform 186">
                <a:extLst>
                  <a:ext uri="{FF2B5EF4-FFF2-40B4-BE49-F238E27FC236}">
                    <a16:creationId xmlns:a16="http://schemas.microsoft.com/office/drawing/2014/main" id="{2A3D01AA-B0E5-EDA4-DD4C-B286A36CD378}"/>
                  </a:ext>
                </a:extLst>
              </p:cNvPr>
              <p:cNvSpPr>
                <a:spLocks/>
              </p:cNvSpPr>
              <p:nvPr/>
            </p:nvSpPr>
            <p:spPr bwMode="auto">
              <a:xfrm>
                <a:off x="2172" y="5280"/>
                <a:ext cx="93" cy="117"/>
              </a:xfrm>
              <a:custGeom>
                <a:avLst/>
                <a:gdLst>
                  <a:gd name="T0" fmla="*/ 0 w 102"/>
                  <a:gd name="T1" fmla="*/ 54 h 117"/>
                  <a:gd name="T2" fmla="*/ 102 w 102"/>
                  <a:gd name="T3" fmla="*/ 0 h 117"/>
                  <a:gd name="T4" fmla="*/ 102 w 102"/>
                  <a:gd name="T5" fmla="*/ 60 h 117"/>
                  <a:gd name="T6" fmla="*/ 0 w 102"/>
                  <a:gd name="T7" fmla="*/ 117 h 117"/>
                  <a:gd name="T8" fmla="*/ 0 w 102"/>
                  <a:gd name="T9" fmla="*/ 54 h 117"/>
                </a:gdLst>
                <a:ahLst/>
                <a:cxnLst>
                  <a:cxn ang="0">
                    <a:pos x="T0" y="T1"/>
                  </a:cxn>
                  <a:cxn ang="0">
                    <a:pos x="T2" y="T3"/>
                  </a:cxn>
                  <a:cxn ang="0">
                    <a:pos x="T4" y="T5"/>
                  </a:cxn>
                  <a:cxn ang="0">
                    <a:pos x="T6" y="T7"/>
                  </a:cxn>
                  <a:cxn ang="0">
                    <a:pos x="T8" y="T9"/>
                  </a:cxn>
                </a:cxnLst>
                <a:rect l="0" t="0" r="r" b="b"/>
                <a:pathLst>
                  <a:path w="102" h="117">
                    <a:moveTo>
                      <a:pt x="0" y="54"/>
                    </a:moveTo>
                    <a:lnTo>
                      <a:pt x="102" y="0"/>
                    </a:lnTo>
                    <a:lnTo>
                      <a:pt x="102" y="60"/>
                    </a:lnTo>
                    <a:lnTo>
                      <a:pt x="0" y="117"/>
                    </a:lnTo>
                    <a:lnTo>
                      <a:pt x="0" y="54"/>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grpSp>
        <p:nvGrpSpPr>
          <p:cNvPr id="27835" name="Group 187">
            <a:extLst>
              <a:ext uri="{FF2B5EF4-FFF2-40B4-BE49-F238E27FC236}">
                <a16:creationId xmlns:a16="http://schemas.microsoft.com/office/drawing/2014/main" id="{D336E74F-E5AC-776C-36ED-E4DAD8D7EAD8}"/>
              </a:ext>
            </a:extLst>
          </p:cNvPr>
          <p:cNvGrpSpPr>
            <a:grpSpLocks/>
          </p:cNvGrpSpPr>
          <p:nvPr/>
        </p:nvGrpSpPr>
        <p:grpSpPr bwMode="auto">
          <a:xfrm flipH="1">
            <a:off x="533400" y="4419600"/>
            <a:ext cx="555625" cy="1111250"/>
            <a:chOff x="1584" y="4080"/>
            <a:chExt cx="350" cy="700"/>
          </a:xfrm>
        </p:grpSpPr>
        <p:grpSp>
          <p:nvGrpSpPr>
            <p:cNvPr id="27836" name="Group 188">
              <a:extLst>
                <a:ext uri="{FF2B5EF4-FFF2-40B4-BE49-F238E27FC236}">
                  <a16:creationId xmlns:a16="http://schemas.microsoft.com/office/drawing/2014/main" id="{E4AFDC8F-99B9-328B-B037-9FA84D40464E}"/>
                </a:ext>
              </a:extLst>
            </p:cNvPr>
            <p:cNvGrpSpPr>
              <a:grpSpLocks/>
            </p:cNvGrpSpPr>
            <p:nvPr/>
          </p:nvGrpSpPr>
          <p:grpSpPr bwMode="auto">
            <a:xfrm>
              <a:off x="1632" y="4080"/>
              <a:ext cx="100" cy="474"/>
              <a:chOff x="1728" y="3600"/>
              <a:chExt cx="100" cy="474"/>
            </a:xfrm>
          </p:grpSpPr>
          <p:sp>
            <p:nvSpPr>
              <p:cNvPr id="27837" name="Freeform 189">
                <a:extLst>
                  <a:ext uri="{FF2B5EF4-FFF2-40B4-BE49-F238E27FC236}">
                    <a16:creationId xmlns:a16="http://schemas.microsoft.com/office/drawing/2014/main" id="{56B57F06-BB2D-0389-ACEA-DED8BD2D27E3}"/>
                  </a:ext>
                </a:extLst>
              </p:cNvPr>
              <p:cNvSpPr>
                <a:spLocks/>
              </p:cNvSpPr>
              <p:nvPr/>
            </p:nvSpPr>
            <p:spPr bwMode="auto">
              <a:xfrm flipH="1">
                <a:off x="1731" y="3791"/>
                <a:ext cx="15" cy="283"/>
              </a:xfrm>
              <a:custGeom>
                <a:avLst/>
                <a:gdLst>
                  <a:gd name="T0" fmla="*/ 0 w 19"/>
                  <a:gd name="T1" fmla="*/ 5 h 414"/>
                  <a:gd name="T2" fmla="*/ 3 w 19"/>
                  <a:gd name="T3" fmla="*/ 3 h 414"/>
                  <a:gd name="T4" fmla="*/ 3 w 19"/>
                  <a:gd name="T5" fmla="*/ 2 h 414"/>
                  <a:gd name="T6" fmla="*/ 4 w 19"/>
                  <a:gd name="T7" fmla="*/ 1 h 414"/>
                  <a:gd name="T8" fmla="*/ 6 w 19"/>
                  <a:gd name="T9" fmla="*/ 0 h 414"/>
                  <a:gd name="T10" fmla="*/ 16 w 19"/>
                  <a:gd name="T11" fmla="*/ 0 h 414"/>
                  <a:gd name="T12" fmla="*/ 18 w 19"/>
                  <a:gd name="T13" fmla="*/ 2 h 414"/>
                  <a:gd name="T14" fmla="*/ 18 w 19"/>
                  <a:gd name="T15" fmla="*/ 3 h 414"/>
                  <a:gd name="T16" fmla="*/ 19 w 19"/>
                  <a:gd name="T17" fmla="*/ 5 h 414"/>
                  <a:gd name="T18" fmla="*/ 19 w 19"/>
                  <a:gd name="T19" fmla="*/ 409 h 414"/>
                  <a:gd name="T20" fmla="*/ 18 w 19"/>
                  <a:gd name="T21" fmla="*/ 410 h 414"/>
                  <a:gd name="T22" fmla="*/ 18 w 19"/>
                  <a:gd name="T23" fmla="*/ 411 h 414"/>
                  <a:gd name="T24" fmla="*/ 16 w 19"/>
                  <a:gd name="T25" fmla="*/ 413 h 414"/>
                  <a:gd name="T26" fmla="*/ 12 w 19"/>
                  <a:gd name="T27" fmla="*/ 413 h 414"/>
                  <a:gd name="T28" fmla="*/ 10 w 19"/>
                  <a:gd name="T29" fmla="*/ 414 h 414"/>
                  <a:gd name="T30" fmla="*/ 9 w 19"/>
                  <a:gd name="T31" fmla="*/ 413 h 414"/>
                  <a:gd name="T32" fmla="*/ 6 w 19"/>
                  <a:gd name="T33" fmla="*/ 413 h 414"/>
                  <a:gd name="T34" fmla="*/ 4 w 19"/>
                  <a:gd name="T35" fmla="*/ 412 h 414"/>
                  <a:gd name="T36" fmla="*/ 3 w 19"/>
                  <a:gd name="T37" fmla="*/ 411 h 414"/>
                  <a:gd name="T38" fmla="*/ 3 w 19"/>
                  <a:gd name="T39" fmla="*/ 410 h 414"/>
                  <a:gd name="T40" fmla="*/ 0 w 19"/>
                  <a:gd name="T41" fmla="*/ 409 h 414"/>
                  <a:gd name="T42" fmla="*/ 0 w 19"/>
                  <a:gd name="T43" fmla="*/ 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414">
                    <a:moveTo>
                      <a:pt x="0" y="5"/>
                    </a:moveTo>
                    <a:lnTo>
                      <a:pt x="3" y="3"/>
                    </a:lnTo>
                    <a:lnTo>
                      <a:pt x="3" y="2"/>
                    </a:lnTo>
                    <a:lnTo>
                      <a:pt x="4" y="1"/>
                    </a:lnTo>
                    <a:lnTo>
                      <a:pt x="6" y="0"/>
                    </a:lnTo>
                    <a:lnTo>
                      <a:pt x="16" y="0"/>
                    </a:lnTo>
                    <a:lnTo>
                      <a:pt x="18" y="2"/>
                    </a:lnTo>
                    <a:lnTo>
                      <a:pt x="18" y="3"/>
                    </a:lnTo>
                    <a:lnTo>
                      <a:pt x="19" y="5"/>
                    </a:lnTo>
                    <a:lnTo>
                      <a:pt x="19" y="409"/>
                    </a:lnTo>
                    <a:lnTo>
                      <a:pt x="18" y="410"/>
                    </a:lnTo>
                    <a:lnTo>
                      <a:pt x="18" y="411"/>
                    </a:lnTo>
                    <a:lnTo>
                      <a:pt x="16" y="413"/>
                    </a:lnTo>
                    <a:lnTo>
                      <a:pt x="12" y="413"/>
                    </a:lnTo>
                    <a:lnTo>
                      <a:pt x="10" y="414"/>
                    </a:lnTo>
                    <a:lnTo>
                      <a:pt x="9" y="413"/>
                    </a:lnTo>
                    <a:lnTo>
                      <a:pt x="6" y="413"/>
                    </a:lnTo>
                    <a:lnTo>
                      <a:pt x="4" y="412"/>
                    </a:lnTo>
                    <a:lnTo>
                      <a:pt x="3" y="411"/>
                    </a:lnTo>
                    <a:lnTo>
                      <a:pt x="3" y="410"/>
                    </a:lnTo>
                    <a:lnTo>
                      <a:pt x="0" y="40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0" tIns="0" rIns="0" bIns="0" anchor="ctr">
                <a:spAutoFit/>
              </a:bodyPr>
              <a:lstStyle/>
              <a:p>
                <a:endParaRPr lang="en-GB"/>
              </a:p>
            </p:txBody>
          </p:sp>
          <p:sp>
            <p:nvSpPr>
              <p:cNvPr id="27838" name="Freeform 190">
                <a:extLst>
                  <a:ext uri="{FF2B5EF4-FFF2-40B4-BE49-F238E27FC236}">
                    <a16:creationId xmlns:a16="http://schemas.microsoft.com/office/drawing/2014/main" id="{5C24D402-B561-849D-804D-2A8693653CB8}"/>
                  </a:ext>
                </a:extLst>
              </p:cNvPr>
              <p:cNvSpPr>
                <a:spLocks/>
              </p:cNvSpPr>
              <p:nvPr/>
            </p:nvSpPr>
            <p:spPr bwMode="auto">
              <a:xfrm flipH="1">
                <a:off x="1813" y="3735"/>
                <a:ext cx="15" cy="283"/>
              </a:xfrm>
              <a:custGeom>
                <a:avLst/>
                <a:gdLst>
                  <a:gd name="T0" fmla="*/ 0 w 19"/>
                  <a:gd name="T1" fmla="*/ 6 h 415"/>
                  <a:gd name="T2" fmla="*/ 1 w 19"/>
                  <a:gd name="T3" fmla="*/ 4 h 415"/>
                  <a:gd name="T4" fmla="*/ 1 w 19"/>
                  <a:gd name="T5" fmla="*/ 2 h 415"/>
                  <a:gd name="T6" fmla="*/ 3 w 19"/>
                  <a:gd name="T7" fmla="*/ 1 h 415"/>
                  <a:gd name="T8" fmla="*/ 6 w 19"/>
                  <a:gd name="T9" fmla="*/ 0 h 415"/>
                  <a:gd name="T10" fmla="*/ 14 w 19"/>
                  <a:gd name="T11" fmla="*/ 0 h 415"/>
                  <a:gd name="T12" fmla="*/ 19 w 19"/>
                  <a:gd name="T13" fmla="*/ 4 h 415"/>
                  <a:gd name="T14" fmla="*/ 19 w 19"/>
                  <a:gd name="T15" fmla="*/ 410 h 415"/>
                  <a:gd name="T16" fmla="*/ 14 w 19"/>
                  <a:gd name="T17" fmla="*/ 414 h 415"/>
                  <a:gd name="T18" fmla="*/ 12 w 19"/>
                  <a:gd name="T19" fmla="*/ 414 h 415"/>
                  <a:gd name="T20" fmla="*/ 10 w 19"/>
                  <a:gd name="T21" fmla="*/ 415 h 415"/>
                  <a:gd name="T22" fmla="*/ 8 w 19"/>
                  <a:gd name="T23" fmla="*/ 414 h 415"/>
                  <a:gd name="T24" fmla="*/ 6 w 19"/>
                  <a:gd name="T25" fmla="*/ 414 h 415"/>
                  <a:gd name="T26" fmla="*/ 3 w 19"/>
                  <a:gd name="T27" fmla="*/ 413 h 415"/>
                  <a:gd name="T28" fmla="*/ 1 w 19"/>
                  <a:gd name="T29" fmla="*/ 411 h 415"/>
                  <a:gd name="T30" fmla="*/ 1 w 19"/>
                  <a:gd name="T31" fmla="*/ 410 h 415"/>
                  <a:gd name="T32" fmla="*/ 0 w 19"/>
                  <a:gd name="T33" fmla="*/ 409 h 415"/>
                  <a:gd name="T34" fmla="*/ 0 w 19"/>
                  <a:gd name="T35" fmla="*/ 6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 h="415">
                    <a:moveTo>
                      <a:pt x="0" y="6"/>
                    </a:moveTo>
                    <a:lnTo>
                      <a:pt x="1" y="4"/>
                    </a:lnTo>
                    <a:lnTo>
                      <a:pt x="1" y="2"/>
                    </a:lnTo>
                    <a:lnTo>
                      <a:pt x="3" y="1"/>
                    </a:lnTo>
                    <a:lnTo>
                      <a:pt x="6" y="0"/>
                    </a:lnTo>
                    <a:lnTo>
                      <a:pt x="14" y="0"/>
                    </a:lnTo>
                    <a:lnTo>
                      <a:pt x="19" y="4"/>
                    </a:lnTo>
                    <a:lnTo>
                      <a:pt x="19" y="410"/>
                    </a:lnTo>
                    <a:lnTo>
                      <a:pt x="14" y="414"/>
                    </a:lnTo>
                    <a:lnTo>
                      <a:pt x="12" y="414"/>
                    </a:lnTo>
                    <a:lnTo>
                      <a:pt x="10" y="415"/>
                    </a:lnTo>
                    <a:lnTo>
                      <a:pt x="8" y="414"/>
                    </a:lnTo>
                    <a:lnTo>
                      <a:pt x="6" y="414"/>
                    </a:lnTo>
                    <a:lnTo>
                      <a:pt x="3" y="413"/>
                    </a:lnTo>
                    <a:lnTo>
                      <a:pt x="1" y="411"/>
                    </a:lnTo>
                    <a:lnTo>
                      <a:pt x="1" y="410"/>
                    </a:lnTo>
                    <a:lnTo>
                      <a:pt x="0" y="409"/>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0" tIns="0" rIns="0" bIns="0" anchor="ctr">
                <a:spAutoFit/>
              </a:bodyPr>
              <a:lstStyle/>
              <a:p>
                <a:endParaRPr lang="en-GB"/>
              </a:p>
            </p:txBody>
          </p:sp>
          <p:grpSp>
            <p:nvGrpSpPr>
              <p:cNvPr id="27839" name="Group 191">
                <a:extLst>
                  <a:ext uri="{FF2B5EF4-FFF2-40B4-BE49-F238E27FC236}">
                    <a16:creationId xmlns:a16="http://schemas.microsoft.com/office/drawing/2014/main" id="{409BC4F0-B7E5-E31E-12DA-7F1625F84086}"/>
                  </a:ext>
                </a:extLst>
              </p:cNvPr>
              <p:cNvGrpSpPr>
                <a:grpSpLocks/>
              </p:cNvGrpSpPr>
              <p:nvPr/>
            </p:nvGrpSpPr>
            <p:grpSpPr bwMode="auto">
              <a:xfrm>
                <a:off x="1728" y="3600"/>
                <a:ext cx="98" cy="305"/>
                <a:chOff x="1728" y="3600"/>
                <a:chExt cx="98" cy="305"/>
              </a:xfrm>
            </p:grpSpPr>
            <p:sp>
              <p:nvSpPr>
                <p:cNvPr id="27840" name="Freeform 192">
                  <a:extLst>
                    <a:ext uri="{FF2B5EF4-FFF2-40B4-BE49-F238E27FC236}">
                      <a16:creationId xmlns:a16="http://schemas.microsoft.com/office/drawing/2014/main" id="{EF3FD085-4826-872A-FB18-E2055C0AF937}"/>
                    </a:ext>
                  </a:extLst>
                </p:cNvPr>
                <p:cNvSpPr>
                  <a:spLocks/>
                </p:cNvSpPr>
                <p:nvPr/>
              </p:nvSpPr>
              <p:spPr bwMode="auto">
                <a:xfrm flipH="1">
                  <a:off x="1728" y="3600"/>
                  <a:ext cx="98" cy="305"/>
                </a:xfrm>
                <a:custGeom>
                  <a:avLst/>
                  <a:gdLst>
                    <a:gd name="T0" fmla="*/ 84 w 126"/>
                    <a:gd name="T1" fmla="*/ 34 h 448"/>
                    <a:gd name="T2" fmla="*/ 40 w 126"/>
                    <a:gd name="T3" fmla="*/ 0 h 448"/>
                    <a:gd name="T4" fmla="*/ 40 w 126"/>
                    <a:gd name="T5" fmla="*/ 80 h 448"/>
                    <a:gd name="T6" fmla="*/ 16 w 126"/>
                    <a:gd name="T7" fmla="*/ 62 h 448"/>
                    <a:gd name="T8" fmla="*/ 0 w 126"/>
                    <a:gd name="T9" fmla="*/ 70 h 448"/>
                    <a:gd name="T10" fmla="*/ 0 w 126"/>
                    <a:gd name="T11" fmla="*/ 291 h 448"/>
                    <a:gd name="T12" fmla="*/ 21 w 126"/>
                    <a:gd name="T13" fmla="*/ 388 h 448"/>
                    <a:gd name="T14" fmla="*/ 104 w 126"/>
                    <a:gd name="T15" fmla="*/ 448 h 448"/>
                    <a:gd name="T16" fmla="*/ 126 w 126"/>
                    <a:gd name="T17" fmla="*/ 386 h 448"/>
                    <a:gd name="T18" fmla="*/ 126 w 126"/>
                    <a:gd name="T19" fmla="*/ 162 h 448"/>
                    <a:gd name="T20" fmla="*/ 109 w 126"/>
                    <a:gd name="T21" fmla="*/ 131 h 448"/>
                    <a:gd name="T22" fmla="*/ 84 w 126"/>
                    <a:gd name="T23" fmla="*/ 113 h 448"/>
                    <a:gd name="T24" fmla="*/ 84 w 126"/>
                    <a:gd name="T25" fmla="*/ 3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 h="448">
                      <a:moveTo>
                        <a:pt x="84" y="34"/>
                      </a:moveTo>
                      <a:lnTo>
                        <a:pt x="40" y="0"/>
                      </a:lnTo>
                      <a:lnTo>
                        <a:pt x="40" y="80"/>
                      </a:lnTo>
                      <a:lnTo>
                        <a:pt x="16" y="62"/>
                      </a:lnTo>
                      <a:lnTo>
                        <a:pt x="0" y="70"/>
                      </a:lnTo>
                      <a:lnTo>
                        <a:pt x="0" y="291"/>
                      </a:lnTo>
                      <a:lnTo>
                        <a:pt x="21" y="388"/>
                      </a:lnTo>
                      <a:lnTo>
                        <a:pt x="104" y="448"/>
                      </a:lnTo>
                      <a:lnTo>
                        <a:pt x="126" y="386"/>
                      </a:lnTo>
                      <a:lnTo>
                        <a:pt x="126" y="162"/>
                      </a:lnTo>
                      <a:lnTo>
                        <a:pt x="109" y="131"/>
                      </a:lnTo>
                      <a:lnTo>
                        <a:pt x="84" y="113"/>
                      </a:lnTo>
                      <a:lnTo>
                        <a:pt x="84" y="34"/>
                      </a:lnTo>
                      <a:close/>
                    </a:path>
                  </a:pathLst>
                </a:custGeom>
                <a:solidFill>
                  <a:schemeClr val="bg1"/>
                </a:solidFill>
                <a:ln w="12700">
                  <a:solidFill>
                    <a:schemeClr val="tx1"/>
                  </a:solidFill>
                  <a:round/>
                  <a:headEnd/>
                  <a:tailEnd/>
                </a:ln>
              </p:spPr>
              <p:txBody>
                <a:bodyPr wrap="none" lIns="0" tIns="0" rIns="0" bIns="0" anchor="ctr">
                  <a:spAutoFit/>
                </a:bodyPr>
                <a:lstStyle/>
                <a:p>
                  <a:endParaRPr lang="en-GB"/>
                </a:p>
              </p:txBody>
            </p:sp>
            <p:sp>
              <p:nvSpPr>
                <p:cNvPr id="27841" name="Line 193">
                  <a:extLst>
                    <a:ext uri="{FF2B5EF4-FFF2-40B4-BE49-F238E27FC236}">
                      <a16:creationId xmlns:a16="http://schemas.microsoft.com/office/drawing/2014/main" id="{2B519E00-7B19-0E85-DF8D-9BFA6057E988}"/>
                    </a:ext>
                  </a:extLst>
                </p:cNvPr>
                <p:cNvSpPr>
                  <a:spLocks noChangeShapeType="1"/>
                </p:cNvSpPr>
                <p:nvPr/>
              </p:nvSpPr>
              <p:spPr bwMode="auto">
                <a:xfrm flipV="1">
                  <a:off x="1750" y="3642"/>
                  <a:ext cx="75" cy="2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42" name="Line 194">
                  <a:extLst>
                    <a:ext uri="{FF2B5EF4-FFF2-40B4-BE49-F238E27FC236}">
                      <a16:creationId xmlns:a16="http://schemas.microsoft.com/office/drawing/2014/main" id="{967E8DAC-BCD6-9F60-FC10-F8FB9C92C88F}"/>
                    </a:ext>
                  </a:extLst>
                </p:cNvPr>
                <p:cNvSpPr>
                  <a:spLocks noChangeShapeType="1"/>
                </p:cNvSpPr>
                <p:nvPr/>
              </p:nvSpPr>
              <p:spPr bwMode="auto">
                <a:xfrm flipH="1" flipV="1">
                  <a:off x="1736" y="3718"/>
                  <a:ext cx="69" cy="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grpSp>
          <p:nvGrpSpPr>
            <p:cNvPr id="27843" name="Group 195">
              <a:extLst>
                <a:ext uri="{FF2B5EF4-FFF2-40B4-BE49-F238E27FC236}">
                  <a16:creationId xmlns:a16="http://schemas.microsoft.com/office/drawing/2014/main" id="{F7F53962-CDA2-53AC-5046-07E6B7869514}"/>
                </a:ext>
              </a:extLst>
            </p:cNvPr>
            <p:cNvGrpSpPr>
              <a:grpSpLocks/>
            </p:cNvGrpSpPr>
            <p:nvPr/>
          </p:nvGrpSpPr>
          <p:grpSpPr bwMode="auto">
            <a:xfrm>
              <a:off x="1584" y="4314"/>
              <a:ext cx="309" cy="420"/>
              <a:chOff x="1176" y="5328"/>
              <a:chExt cx="309" cy="420"/>
            </a:xfrm>
          </p:grpSpPr>
          <p:sp>
            <p:nvSpPr>
              <p:cNvPr id="27844" name="Line 196">
                <a:extLst>
                  <a:ext uri="{FF2B5EF4-FFF2-40B4-BE49-F238E27FC236}">
                    <a16:creationId xmlns:a16="http://schemas.microsoft.com/office/drawing/2014/main" id="{2E00A29C-0976-89E8-F825-82946762A755}"/>
                  </a:ext>
                </a:extLst>
              </p:cNvPr>
              <p:cNvSpPr>
                <a:spLocks noChangeShapeType="1"/>
              </p:cNvSpPr>
              <p:nvPr/>
            </p:nvSpPr>
            <p:spPr bwMode="auto">
              <a:xfrm>
                <a:off x="1478" y="5427"/>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45" name="Line 197">
                <a:extLst>
                  <a:ext uri="{FF2B5EF4-FFF2-40B4-BE49-F238E27FC236}">
                    <a16:creationId xmlns:a16="http://schemas.microsoft.com/office/drawing/2014/main" id="{327237B9-0BB8-4AEE-3F7F-212242DE0EB2}"/>
                  </a:ext>
                </a:extLst>
              </p:cNvPr>
              <p:cNvSpPr>
                <a:spLocks noChangeShapeType="1"/>
              </p:cNvSpPr>
              <p:nvPr/>
            </p:nvSpPr>
            <p:spPr bwMode="auto">
              <a:xfrm>
                <a:off x="1359" y="5351"/>
                <a:ext cx="0"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46" name="Freeform 198">
                <a:extLst>
                  <a:ext uri="{FF2B5EF4-FFF2-40B4-BE49-F238E27FC236}">
                    <a16:creationId xmlns:a16="http://schemas.microsoft.com/office/drawing/2014/main" id="{1F8C659F-9F60-9E8C-7958-642F23C14250}"/>
                  </a:ext>
                </a:extLst>
              </p:cNvPr>
              <p:cNvSpPr>
                <a:spLocks/>
              </p:cNvSpPr>
              <p:nvPr/>
            </p:nvSpPr>
            <p:spPr bwMode="auto">
              <a:xfrm>
                <a:off x="1176" y="5328"/>
                <a:ext cx="309" cy="238"/>
              </a:xfrm>
              <a:custGeom>
                <a:avLst/>
                <a:gdLst>
                  <a:gd name="T0" fmla="*/ 0 w 309"/>
                  <a:gd name="T1" fmla="*/ 108 h 238"/>
                  <a:gd name="T2" fmla="*/ 113 w 309"/>
                  <a:gd name="T3" fmla="*/ 238 h 238"/>
                  <a:gd name="T4" fmla="*/ 309 w 309"/>
                  <a:gd name="T5" fmla="*/ 93 h 238"/>
                  <a:gd name="T6" fmla="*/ 183 w 309"/>
                  <a:gd name="T7" fmla="*/ 0 h 238"/>
                  <a:gd name="T8" fmla="*/ 0 w 309"/>
                  <a:gd name="T9" fmla="*/ 108 h 238"/>
                </a:gdLst>
                <a:ahLst/>
                <a:cxnLst>
                  <a:cxn ang="0">
                    <a:pos x="T0" y="T1"/>
                  </a:cxn>
                  <a:cxn ang="0">
                    <a:pos x="T2" y="T3"/>
                  </a:cxn>
                  <a:cxn ang="0">
                    <a:pos x="T4" y="T5"/>
                  </a:cxn>
                  <a:cxn ang="0">
                    <a:pos x="T6" y="T7"/>
                  </a:cxn>
                  <a:cxn ang="0">
                    <a:pos x="T8" y="T9"/>
                  </a:cxn>
                </a:cxnLst>
                <a:rect l="0" t="0" r="r" b="b"/>
                <a:pathLst>
                  <a:path w="309" h="238">
                    <a:moveTo>
                      <a:pt x="0" y="108"/>
                    </a:moveTo>
                    <a:lnTo>
                      <a:pt x="113" y="238"/>
                    </a:lnTo>
                    <a:lnTo>
                      <a:pt x="309" y="93"/>
                    </a:lnTo>
                    <a:lnTo>
                      <a:pt x="183" y="0"/>
                    </a:lnTo>
                    <a:lnTo>
                      <a:pt x="0" y="10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47" name="Line 199">
                <a:extLst>
                  <a:ext uri="{FF2B5EF4-FFF2-40B4-BE49-F238E27FC236}">
                    <a16:creationId xmlns:a16="http://schemas.microsoft.com/office/drawing/2014/main" id="{22D52A97-5986-B9FF-3CA5-8CBF34E13534}"/>
                  </a:ext>
                </a:extLst>
              </p:cNvPr>
              <p:cNvSpPr>
                <a:spLocks noChangeShapeType="1"/>
              </p:cNvSpPr>
              <p:nvPr/>
            </p:nvSpPr>
            <p:spPr bwMode="auto">
              <a:xfrm>
                <a:off x="1294" y="5566"/>
                <a:ext cx="0" cy="18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48" name="Line 200">
                <a:extLst>
                  <a:ext uri="{FF2B5EF4-FFF2-40B4-BE49-F238E27FC236}">
                    <a16:creationId xmlns:a16="http://schemas.microsoft.com/office/drawing/2014/main" id="{544232C1-D07B-B763-327A-BD13193E3FFD}"/>
                  </a:ext>
                </a:extLst>
              </p:cNvPr>
              <p:cNvSpPr>
                <a:spLocks noChangeShapeType="1"/>
              </p:cNvSpPr>
              <p:nvPr/>
            </p:nvSpPr>
            <p:spPr bwMode="auto">
              <a:xfrm>
                <a:off x="1181" y="5442"/>
                <a:ext cx="0" cy="181"/>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nvGrpSpPr>
            <p:cNvPr id="27849" name="Group 201">
              <a:extLst>
                <a:ext uri="{FF2B5EF4-FFF2-40B4-BE49-F238E27FC236}">
                  <a16:creationId xmlns:a16="http://schemas.microsoft.com/office/drawing/2014/main" id="{549197C8-EEB4-3C02-AE01-4329CA1A0AD0}"/>
                </a:ext>
              </a:extLst>
            </p:cNvPr>
            <p:cNvGrpSpPr>
              <a:grpSpLocks/>
            </p:cNvGrpSpPr>
            <p:nvPr/>
          </p:nvGrpSpPr>
          <p:grpSpPr bwMode="auto">
            <a:xfrm>
              <a:off x="1740" y="4491"/>
              <a:ext cx="194" cy="289"/>
              <a:chOff x="2076" y="5280"/>
              <a:chExt cx="194" cy="289"/>
            </a:xfrm>
          </p:grpSpPr>
          <p:sp>
            <p:nvSpPr>
              <p:cNvPr id="27850" name="Freeform 202">
                <a:extLst>
                  <a:ext uri="{FF2B5EF4-FFF2-40B4-BE49-F238E27FC236}">
                    <a16:creationId xmlns:a16="http://schemas.microsoft.com/office/drawing/2014/main" id="{8DBD6004-B692-4291-AA87-53E699952536}"/>
                  </a:ext>
                </a:extLst>
              </p:cNvPr>
              <p:cNvSpPr>
                <a:spLocks/>
              </p:cNvSpPr>
              <p:nvPr/>
            </p:nvSpPr>
            <p:spPr bwMode="auto">
              <a:xfrm>
                <a:off x="2076" y="5334"/>
                <a:ext cx="194" cy="111"/>
              </a:xfrm>
              <a:custGeom>
                <a:avLst/>
                <a:gdLst>
                  <a:gd name="T0" fmla="*/ 0 w 194"/>
                  <a:gd name="T1" fmla="*/ 48 h 111"/>
                  <a:gd name="T2" fmla="*/ 99 w 194"/>
                  <a:gd name="T3" fmla="*/ 111 h 111"/>
                  <a:gd name="T4" fmla="*/ 194 w 194"/>
                  <a:gd name="T5" fmla="*/ 57 h 111"/>
                  <a:gd name="T6" fmla="*/ 88 w 194"/>
                  <a:gd name="T7" fmla="*/ 0 h 111"/>
                  <a:gd name="T8" fmla="*/ 0 w 194"/>
                  <a:gd name="T9" fmla="*/ 48 h 111"/>
                </a:gdLst>
                <a:ahLst/>
                <a:cxnLst>
                  <a:cxn ang="0">
                    <a:pos x="T0" y="T1"/>
                  </a:cxn>
                  <a:cxn ang="0">
                    <a:pos x="T2" y="T3"/>
                  </a:cxn>
                  <a:cxn ang="0">
                    <a:pos x="T4" y="T5"/>
                  </a:cxn>
                  <a:cxn ang="0">
                    <a:pos x="T6" y="T7"/>
                  </a:cxn>
                  <a:cxn ang="0">
                    <a:pos x="T8" y="T9"/>
                  </a:cxn>
                </a:cxnLst>
                <a:rect l="0" t="0" r="r" b="b"/>
                <a:pathLst>
                  <a:path w="194" h="111">
                    <a:moveTo>
                      <a:pt x="0" y="48"/>
                    </a:moveTo>
                    <a:lnTo>
                      <a:pt x="99" y="111"/>
                    </a:lnTo>
                    <a:lnTo>
                      <a:pt x="194" y="57"/>
                    </a:lnTo>
                    <a:lnTo>
                      <a:pt x="88" y="0"/>
                    </a:lnTo>
                    <a:lnTo>
                      <a:pt x="0" y="48"/>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51" name="Line 203">
                <a:extLst>
                  <a:ext uri="{FF2B5EF4-FFF2-40B4-BE49-F238E27FC236}">
                    <a16:creationId xmlns:a16="http://schemas.microsoft.com/office/drawing/2014/main" id="{DD049F5E-6F10-4BB8-82F4-D773FEE250F2}"/>
                  </a:ext>
                </a:extLst>
              </p:cNvPr>
              <p:cNvSpPr>
                <a:spLocks noChangeShapeType="1"/>
              </p:cNvSpPr>
              <p:nvPr/>
            </p:nvSpPr>
            <p:spPr bwMode="auto">
              <a:xfrm>
                <a:off x="2174" y="5342"/>
                <a:ext cx="2" cy="22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52" name="Line 204">
                <a:extLst>
                  <a:ext uri="{FF2B5EF4-FFF2-40B4-BE49-F238E27FC236}">
                    <a16:creationId xmlns:a16="http://schemas.microsoft.com/office/drawing/2014/main" id="{5BDB255B-8AB9-C59F-8524-287E08A7522B}"/>
                  </a:ext>
                </a:extLst>
              </p:cNvPr>
              <p:cNvSpPr>
                <a:spLocks noChangeShapeType="1"/>
              </p:cNvSpPr>
              <p:nvPr/>
            </p:nvSpPr>
            <p:spPr bwMode="auto">
              <a:xfrm>
                <a:off x="2086" y="5389"/>
                <a:ext cx="0" cy="1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53" name="Line 205">
                <a:extLst>
                  <a:ext uri="{FF2B5EF4-FFF2-40B4-BE49-F238E27FC236}">
                    <a16:creationId xmlns:a16="http://schemas.microsoft.com/office/drawing/2014/main" id="{83BC92CF-B803-4086-8CAF-692636135213}"/>
                  </a:ext>
                </a:extLst>
              </p:cNvPr>
              <p:cNvSpPr>
                <a:spLocks noChangeShapeType="1"/>
              </p:cNvSpPr>
              <p:nvPr/>
            </p:nvSpPr>
            <p:spPr bwMode="auto">
              <a:xfrm>
                <a:off x="2258" y="5290"/>
                <a:ext cx="2" cy="21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sp>
            <p:nvSpPr>
              <p:cNvPr id="27854" name="Freeform 206">
                <a:extLst>
                  <a:ext uri="{FF2B5EF4-FFF2-40B4-BE49-F238E27FC236}">
                    <a16:creationId xmlns:a16="http://schemas.microsoft.com/office/drawing/2014/main" id="{57B9E38D-4D9D-F097-FD30-78CDEEE8724B}"/>
                  </a:ext>
                </a:extLst>
              </p:cNvPr>
              <p:cNvSpPr>
                <a:spLocks/>
              </p:cNvSpPr>
              <p:nvPr/>
            </p:nvSpPr>
            <p:spPr bwMode="auto">
              <a:xfrm>
                <a:off x="2172" y="5280"/>
                <a:ext cx="93" cy="117"/>
              </a:xfrm>
              <a:custGeom>
                <a:avLst/>
                <a:gdLst>
                  <a:gd name="T0" fmla="*/ 0 w 102"/>
                  <a:gd name="T1" fmla="*/ 54 h 117"/>
                  <a:gd name="T2" fmla="*/ 102 w 102"/>
                  <a:gd name="T3" fmla="*/ 0 h 117"/>
                  <a:gd name="T4" fmla="*/ 102 w 102"/>
                  <a:gd name="T5" fmla="*/ 60 h 117"/>
                  <a:gd name="T6" fmla="*/ 0 w 102"/>
                  <a:gd name="T7" fmla="*/ 117 h 117"/>
                  <a:gd name="T8" fmla="*/ 0 w 102"/>
                  <a:gd name="T9" fmla="*/ 54 h 117"/>
                </a:gdLst>
                <a:ahLst/>
                <a:cxnLst>
                  <a:cxn ang="0">
                    <a:pos x="T0" y="T1"/>
                  </a:cxn>
                  <a:cxn ang="0">
                    <a:pos x="T2" y="T3"/>
                  </a:cxn>
                  <a:cxn ang="0">
                    <a:pos x="T4" y="T5"/>
                  </a:cxn>
                  <a:cxn ang="0">
                    <a:pos x="T6" y="T7"/>
                  </a:cxn>
                  <a:cxn ang="0">
                    <a:pos x="T8" y="T9"/>
                  </a:cxn>
                </a:cxnLst>
                <a:rect l="0" t="0" r="r" b="b"/>
                <a:pathLst>
                  <a:path w="102" h="117">
                    <a:moveTo>
                      <a:pt x="0" y="54"/>
                    </a:moveTo>
                    <a:lnTo>
                      <a:pt x="102" y="0"/>
                    </a:lnTo>
                    <a:lnTo>
                      <a:pt x="102" y="60"/>
                    </a:lnTo>
                    <a:lnTo>
                      <a:pt x="0" y="117"/>
                    </a:lnTo>
                    <a:lnTo>
                      <a:pt x="0" y="54"/>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GB"/>
              </a:p>
            </p:txBody>
          </p:sp>
        </p:grpSp>
      </p:grpSp>
      <p:grpSp>
        <p:nvGrpSpPr>
          <p:cNvPr id="27855" name="Group 207">
            <a:extLst>
              <a:ext uri="{FF2B5EF4-FFF2-40B4-BE49-F238E27FC236}">
                <a16:creationId xmlns:a16="http://schemas.microsoft.com/office/drawing/2014/main" id="{24C57910-6599-A1EB-B428-0F3987A28D87}"/>
              </a:ext>
            </a:extLst>
          </p:cNvPr>
          <p:cNvGrpSpPr>
            <a:grpSpLocks/>
          </p:cNvGrpSpPr>
          <p:nvPr/>
        </p:nvGrpSpPr>
        <p:grpSpPr bwMode="auto">
          <a:xfrm>
            <a:off x="533400" y="6248400"/>
            <a:ext cx="2349500" cy="3111500"/>
            <a:chOff x="1776" y="3516"/>
            <a:chExt cx="1480" cy="1960"/>
          </a:xfrm>
        </p:grpSpPr>
        <p:grpSp>
          <p:nvGrpSpPr>
            <p:cNvPr id="27856" name="Group 208">
              <a:extLst>
                <a:ext uri="{FF2B5EF4-FFF2-40B4-BE49-F238E27FC236}">
                  <a16:creationId xmlns:a16="http://schemas.microsoft.com/office/drawing/2014/main" id="{10A09830-4B64-BB19-F078-389B221C6692}"/>
                </a:ext>
              </a:extLst>
            </p:cNvPr>
            <p:cNvGrpSpPr>
              <a:grpSpLocks/>
            </p:cNvGrpSpPr>
            <p:nvPr/>
          </p:nvGrpSpPr>
          <p:grpSpPr bwMode="auto">
            <a:xfrm>
              <a:off x="1776" y="3516"/>
              <a:ext cx="929" cy="1344"/>
              <a:chOff x="2056" y="3696"/>
              <a:chExt cx="929" cy="1050"/>
            </a:xfrm>
          </p:grpSpPr>
          <p:sp>
            <p:nvSpPr>
              <p:cNvPr id="27857" name="Freeform 209">
                <a:extLst>
                  <a:ext uri="{FF2B5EF4-FFF2-40B4-BE49-F238E27FC236}">
                    <a16:creationId xmlns:a16="http://schemas.microsoft.com/office/drawing/2014/main" id="{3C3A9FAC-9FF5-FBB8-0551-9212E269C2AB}"/>
                  </a:ext>
                </a:extLst>
              </p:cNvPr>
              <p:cNvSpPr>
                <a:spLocks/>
              </p:cNvSpPr>
              <p:nvPr/>
            </p:nvSpPr>
            <p:spPr bwMode="auto">
              <a:xfrm>
                <a:off x="2056" y="3696"/>
                <a:ext cx="929" cy="945"/>
              </a:xfrm>
              <a:custGeom>
                <a:avLst/>
                <a:gdLst>
                  <a:gd name="T0" fmla="*/ 719 w 929"/>
                  <a:gd name="T1" fmla="*/ 945 h 945"/>
                  <a:gd name="T2" fmla="*/ 0 w 929"/>
                  <a:gd name="T3" fmla="*/ 0 h 945"/>
                  <a:gd name="T4" fmla="*/ 176 w 929"/>
                  <a:gd name="T5" fmla="*/ 0 h 945"/>
                  <a:gd name="T6" fmla="*/ 929 w 929"/>
                  <a:gd name="T7" fmla="*/ 945 h 945"/>
                  <a:gd name="T8" fmla="*/ 719 w 929"/>
                  <a:gd name="T9" fmla="*/ 945 h 945"/>
                </a:gdLst>
                <a:ahLst/>
                <a:cxnLst>
                  <a:cxn ang="0">
                    <a:pos x="T0" y="T1"/>
                  </a:cxn>
                  <a:cxn ang="0">
                    <a:pos x="T2" y="T3"/>
                  </a:cxn>
                  <a:cxn ang="0">
                    <a:pos x="T4" y="T5"/>
                  </a:cxn>
                  <a:cxn ang="0">
                    <a:pos x="T6" y="T7"/>
                  </a:cxn>
                  <a:cxn ang="0">
                    <a:pos x="T8" y="T9"/>
                  </a:cxn>
                </a:cxnLst>
                <a:rect l="0" t="0" r="r" b="b"/>
                <a:pathLst>
                  <a:path w="929" h="945">
                    <a:moveTo>
                      <a:pt x="719" y="945"/>
                    </a:moveTo>
                    <a:lnTo>
                      <a:pt x="0" y="0"/>
                    </a:lnTo>
                    <a:lnTo>
                      <a:pt x="176" y="0"/>
                    </a:lnTo>
                    <a:lnTo>
                      <a:pt x="929" y="945"/>
                    </a:lnTo>
                    <a:lnTo>
                      <a:pt x="719" y="945"/>
                    </a:lnTo>
                    <a:close/>
                  </a:path>
                </a:pathLst>
              </a:custGeom>
              <a:solidFill>
                <a:schemeClr val="accent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58" name="Freeform 210">
                <a:extLst>
                  <a:ext uri="{FF2B5EF4-FFF2-40B4-BE49-F238E27FC236}">
                    <a16:creationId xmlns:a16="http://schemas.microsoft.com/office/drawing/2014/main" id="{4F39E984-05F5-2553-9875-AC79414AAA2B}"/>
                  </a:ext>
                </a:extLst>
              </p:cNvPr>
              <p:cNvSpPr>
                <a:spLocks/>
              </p:cNvSpPr>
              <p:nvPr/>
            </p:nvSpPr>
            <p:spPr bwMode="auto">
              <a:xfrm>
                <a:off x="2072" y="3696"/>
                <a:ext cx="703" cy="1050"/>
              </a:xfrm>
              <a:custGeom>
                <a:avLst/>
                <a:gdLst>
                  <a:gd name="T0" fmla="*/ 703 w 703"/>
                  <a:gd name="T1" fmla="*/ 945 h 1050"/>
                  <a:gd name="T2" fmla="*/ 700 w 703"/>
                  <a:gd name="T3" fmla="*/ 1050 h 1050"/>
                  <a:gd name="T4" fmla="*/ 0 w 703"/>
                  <a:gd name="T5" fmla="*/ 80 h 1050"/>
                  <a:gd name="T6" fmla="*/ 0 w 703"/>
                  <a:gd name="T7" fmla="*/ 0 h 1050"/>
                  <a:gd name="T8" fmla="*/ 703 w 703"/>
                  <a:gd name="T9" fmla="*/ 945 h 1050"/>
                </a:gdLst>
                <a:ahLst/>
                <a:cxnLst>
                  <a:cxn ang="0">
                    <a:pos x="T0" y="T1"/>
                  </a:cxn>
                  <a:cxn ang="0">
                    <a:pos x="T2" y="T3"/>
                  </a:cxn>
                  <a:cxn ang="0">
                    <a:pos x="T4" y="T5"/>
                  </a:cxn>
                  <a:cxn ang="0">
                    <a:pos x="T6" y="T7"/>
                  </a:cxn>
                  <a:cxn ang="0">
                    <a:pos x="T8" y="T9"/>
                  </a:cxn>
                </a:cxnLst>
                <a:rect l="0" t="0" r="r" b="b"/>
                <a:pathLst>
                  <a:path w="703" h="1050">
                    <a:moveTo>
                      <a:pt x="703" y="945"/>
                    </a:moveTo>
                    <a:lnTo>
                      <a:pt x="700" y="1050"/>
                    </a:lnTo>
                    <a:lnTo>
                      <a:pt x="0" y="80"/>
                    </a:lnTo>
                    <a:lnTo>
                      <a:pt x="0" y="0"/>
                    </a:lnTo>
                    <a:lnTo>
                      <a:pt x="703" y="945"/>
                    </a:lnTo>
                    <a:close/>
                  </a:path>
                </a:pathLst>
              </a:custGeom>
              <a:solidFill>
                <a:schemeClr val="accent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59" name="Freeform 211">
                <a:extLst>
                  <a:ext uri="{FF2B5EF4-FFF2-40B4-BE49-F238E27FC236}">
                    <a16:creationId xmlns:a16="http://schemas.microsoft.com/office/drawing/2014/main" id="{EA1D69B9-77A4-F610-6157-908CA2EED306}"/>
                  </a:ext>
                </a:extLst>
              </p:cNvPr>
              <p:cNvSpPr>
                <a:spLocks/>
              </p:cNvSpPr>
              <p:nvPr/>
            </p:nvSpPr>
            <p:spPr bwMode="auto">
              <a:xfrm>
                <a:off x="2775" y="4641"/>
                <a:ext cx="207" cy="99"/>
              </a:xfrm>
              <a:custGeom>
                <a:avLst/>
                <a:gdLst>
                  <a:gd name="T0" fmla="*/ 0 w 207"/>
                  <a:gd name="T1" fmla="*/ 0 h 99"/>
                  <a:gd name="T2" fmla="*/ 207 w 207"/>
                  <a:gd name="T3" fmla="*/ 3 h 99"/>
                  <a:gd name="T4" fmla="*/ 207 w 207"/>
                  <a:gd name="T5" fmla="*/ 99 h 99"/>
                  <a:gd name="T6" fmla="*/ 0 w 207"/>
                  <a:gd name="T7" fmla="*/ 96 h 99"/>
                  <a:gd name="T8" fmla="*/ 0 w 207"/>
                  <a:gd name="T9" fmla="*/ 0 h 99"/>
                </a:gdLst>
                <a:ahLst/>
                <a:cxnLst>
                  <a:cxn ang="0">
                    <a:pos x="T0" y="T1"/>
                  </a:cxn>
                  <a:cxn ang="0">
                    <a:pos x="T2" y="T3"/>
                  </a:cxn>
                  <a:cxn ang="0">
                    <a:pos x="T4" y="T5"/>
                  </a:cxn>
                  <a:cxn ang="0">
                    <a:pos x="T6" y="T7"/>
                  </a:cxn>
                  <a:cxn ang="0">
                    <a:pos x="T8" y="T9"/>
                  </a:cxn>
                </a:cxnLst>
                <a:rect l="0" t="0" r="r" b="b"/>
                <a:pathLst>
                  <a:path w="207" h="99">
                    <a:moveTo>
                      <a:pt x="0" y="0"/>
                    </a:moveTo>
                    <a:lnTo>
                      <a:pt x="207" y="3"/>
                    </a:lnTo>
                    <a:lnTo>
                      <a:pt x="207" y="99"/>
                    </a:lnTo>
                    <a:lnTo>
                      <a:pt x="0" y="96"/>
                    </a:lnTo>
                    <a:lnTo>
                      <a:pt x="0" y="0"/>
                    </a:lnTo>
                    <a:close/>
                  </a:path>
                </a:pathLst>
              </a:custGeom>
              <a:solidFill>
                <a:schemeClr val="accent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860" name="Freeform 212">
              <a:extLst>
                <a:ext uri="{FF2B5EF4-FFF2-40B4-BE49-F238E27FC236}">
                  <a16:creationId xmlns:a16="http://schemas.microsoft.com/office/drawing/2014/main" id="{D90FB80A-AB26-CA7A-474D-A4385FCCD721}"/>
                </a:ext>
              </a:extLst>
            </p:cNvPr>
            <p:cNvSpPr>
              <a:spLocks/>
            </p:cNvSpPr>
            <p:nvPr/>
          </p:nvSpPr>
          <p:spPr bwMode="auto">
            <a:xfrm>
              <a:off x="2336" y="4860"/>
              <a:ext cx="160" cy="184"/>
            </a:xfrm>
            <a:custGeom>
              <a:avLst/>
              <a:gdLst>
                <a:gd name="T0" fmla="*/ 160 w 160"/>
                <a:gd name="T1" fmla="*/ 0 h 184"/>
                <a:gd name="T2" fmla="*/ 0 w 160"/>
                <a:gd name="T3" fmla="*/ 184 h 184"/>
              </a:gdLst>
              <a:ahLst/>
              <a:cxnLst>
                <a:cxn ang="0">
                  <a:pos x="T0" y="T1"/>
                </a:cxn>
                <a:cxn ang="0">
                  <a:pos x="T2" y="T3"/>
                </a:cxn>
              </a:cxnLst>
              <a:rect l="0" t="0" r="r" b="b"/>
              <a:pathLst>
                <a:path w="160" h="184">
                  <a:moveTo>
                    <a:pt x="160" y="0"/>
                  </a:moveTo>
                  <a:lnTo>
                    <a:pt x="0" y="184"/>
                  </a:lnTo>
                </a:path>
              </a:pathLst>
            </a:custGeom>
            <a:noFill/>
            <a:ln w="44450">
              <a:solidFill>
                <a:srgbClr val="FF33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1" name="Freeform 213">
              <a:extLst>
                <a:ext uri="{FF2B5EF4-FFF2-40B4-BE49-F238E27FC236}">
                  <a16:creationId xmlns:a16="http://schemas.microsoft.com/office/drawing/2014/main" id="{7904F2AD-2129-9391-C32E-00A65F34EFDB}"/>
                </a:ext>
              </a:extLst>
            </p:cNvPr>
            <p:cNvSpPr>
              <a:spLocks/>
            </p:cNvSpPr>
            <p:nvPr/>
          </p:nvSpPr>
          <p:spPr bwMode="auto">
            <a:xfrm>
              <a:off x="2344" y="5044"/>
              <a:ext cx="160" cy="432"/>
            </a:xfrm>
            <a:custGeom>
              <a:avLst/>
              <a:gdLst>
                <a:gd name="T0" fmla="*/ 0 w 160"/>
                <a:gd name="T1" fmla="*/ 0 h 432"/>
                <a:gd name="T2" fmla="*/ 160 w 160"/>
                <a:gd name="T3" fmla="*/ 432 h 432"/>
              </a:gdLst>
              <a:ahLst/>
              <a:cxnLst>
                <a:cxn ang="0">
                  <a:pos x="T0" y="T1"/>
                </a:cxn>
                <a:cxn ang="0">
                  <a:pos x="T2" y="T3"/>
                </a:cxn>
              </a:cxnLst>
              <a:rect l="0" t="0" r="r" b="b"/>
              <a:pathLst>
                <a:path w="160" h="432">
                  <a:moveTo>
                    <a:pt x="0" y="0"/>
                  </a:moveTo>
                  <a:lnTo>
                    <a:pt x="160" y="432"/>
                  </a:lnTo>
                </a:path>
              </a:pathLst>
            </a:custGeom>
            <a:noFill/>
            <a:ln w="44450" cap="flat" cmpd="sng">
              <a:solidFill>
                <a:srgbClr val="FF33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2" name="Freeform 214">
              <a:extLst>
                <a:ext uri="{FF2B5EF4-FFF2-40B4-BE49-F238E27FC236}">
                  <a16:creationId xmlns:a16="http://schemas.microsoft.com/office/drawing/2014/main" id="{E4A1EF88-E0A4-FFFB-D09C-4577363D0036}"/>
                </a:ext>
              </a:extLst>
            </p:cNvPr>
            <p:cNvSpPr>
              <a:spLocks/>
            </p:cNvSpPr>
            <p:nvPr/>
          </p:nvSpPr>
          <p:spPr bwMode="auto">
            <a:xfrm>
              <a:off x="2712" y="4836"/>
              <a:ext cx="300" cy="90"/>
            </a:xfrm>
            <a:custGeom>
              <a:avLst/>
              <a:gdLst>
                <a:gd name="T0" fmla="*/ 0 w 300"/>
                <a:gd name="T1" fmla="*/ 0 h 90"/>
                <a:gd name="T2" fmla="*/ 300 w 300"/>
                <a:gd name="T3" fmla="*/ 90 h 90"/>
              </a:gdLst>
              <a:ahLst/>
              <a:cxnLst>
                <a:cxn ang="0">
                  <a:pos x="T0" y="T1"/>
                </a:cxn>
                <a:cxn ang="0">
                  <a:pos x="T2" y="T3"/>
                </a:cxn>
              </a:cxnLst>
              <a:rect l="0" t="0" r="r" b="b"/>
              <a:pathLst>
                <a:path w="300" h="90">
                  <a:moveTo>
                    <a:pt x="0" y="0"/>
                  </a:moveTo>
                  <a:lnTo>
                    <a:pt x="300" y="90"/>
                  </a:lnTo>
                </a:path>
              </a:pathLst>
            </a:custGeom>
            <a:noFill/>
            <a:ln w="44450">
              <a:solidFill>
                <a:srgbClr val="FF33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3" name="Freeform 215">
              <a:extLst>
                <a:ext uri="{FF2B5EF4-FFF2-40B4-BE49-F238E27FC236}">
                  <a16:creationId xmlns:a16="http://schemas.microsoft.com/office/drawing/2014/main" id="{2900A506-01CD-7D34-747E-628D785F741B}"/>
                </a:ext>
              </a:extLst>
            </p:cNvPr>
            <p:cNvSpPr>
              <a:spLocks/>
            </p:cNvSpPr>
            <p:nvPr/>
          </p:nvSpPr>
          <p:spPr bwMode="auto">
            <a:xfrm>
              <a:off x="3016" y="4932"/>
              <a:ext cx="240" cy="424"/>
            </a:xfrm>
            <a:custGeom>
              <a:avLst/>
              <a:gdLst>
                <a:gd name="T0" fmla="*/ 0 w 240"/>
                <a:gd name="T1" fmla="*/ 0 h 424"/>
                <a:gd name="T2" fmla="*/ 240 w 240"/>
                <a:gd name="T3" fmla="*/ 424 h 424"/>
              </a:gdLst>
              <a:ahLst/>
              <a:cxnLst>
                <a:cxn ang="0">
                  <a:pos x="T0" y="T1"/>
                </a:cxn>
                <a:cxn ang="0">
                  <a:pos x="T2" y="T3"/>
                </a:cxn>
              </a:cxnLst>
              <a:rect l="0" t="0" r="r" b="b"/>
              <a:pathLst>
                <a:path w="240" h="424">
                  <a:moveTo>
                    <a:pt x="0" y="0"/>
                  </a:moveTo>
                  <a:lnTo>
                    <a:pt x="240" y="424"/>
                  </a:lnTo>
                </a:path>
              </a:pathLst>
            </a:custGeom>
            <a:noFill/>
            <a:ln w="44450" cap="flat" cmpd="sng">
              <a:solidFill>
                <a:srgbClr val="FF33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4" name="Freeform 216">
              <a:extLst>
                <a:ext uri="{FF2B5EF4-FFF2-40B4-BE49-F238E27FC236}">
                  <a16:creationId xmlns:a16="http://schemas.microsoft.com/office/drawing/2014/main" id="{5B426569-49DC-2A5C-3E32-26E245506390}"/>
                </a:ext>
              </a:extLst>
            </p:cNvPr>
            <p:cNvSpPr>
              <a:spLocks/>
            </p:cNvSpPr>
            <p:nvPr/>
          </p:nvSpPr>
          <p:spPr bwMode="auto">
            <a:xfrm>
              <a:off x="2504" y="5380"/>
              <a:ext cx="744" cy="96"/>
            </a:xfrm>
            <a:custGeom>
              <a:avLst/>
              <a:gdLst>
                <a:gd name="T0" fmla="*/ 0 w 744"/>
                <a:gd name="T1" fmla="*/ 96 h 96"/>
                <a:gd name="T2" fmla="*/ 744 w 744"/>
                <a:gd name="T3" fmla="*/ 0 h 96"/>
              </a:gdLst>
              <a:ahLst/>
              <a:cxnLst>
                <a:cxn ang="0">
                  <a:pos x="T0" y="T1"/>
                </a:cxn>
                <a:cxn ang="0">
                  <a:pos x="T2" y="T3"/>
                </a:cxn>
              </a:cxnLst>
              <a:rect l="0" t="0" r="r" b="b"/>
              <a:pathLst>
                <a:path w="744" h="96">
                  <a:moveTo>
                    <a:pt x="0" y="96"/>
                  </a:moveTo>
                  <a:lnTo>
                    <a:pt x="744" y="0"/>
                  </a:lnTo>
                </a:path>
              </a:pathLst>
            </a:custGeom>
            <a:noFill/>
            <a:ln w="44450" cap="flat" cmpd="sng">
              <a:solidFill>
                <a:srgbClr val="FF33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5" name="Text Box 217">
              <a:extLst>
                <a:ext uri="{FF2B5EF4-FFF2-40B4-BE49-F238E27FC236}">
                  <a16:creationId xmlns:a16="http://schemas.microsoft.com/office/drawing/2014/main" id="{B6CE3F24-50E9-0E25-C0E5-B9A8B9407AA6}"/>
                </a:ext>
              </a:extLst>
            </p:cNvPr>
            <p:cNvSpPr txBox="1">
              <a:spLocks noChangeArrowheads="1"/>
            </p:cNvSpPr>
            <p:nvPr/>
          </p:nvSpPr>
          <p:spPr bwMode="auto">
            <a:xfrm>
              <a:off x="2496" y="5004"/>
              <a:ext cx="6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a:t>Free Fire Zone</a:t>
              </a:r>
            </a:p>
          </p:txBody>
        </p:sp>
        <p:sp>
          <p:nvSpPr>
            <p:cNvPr id="27866" name="Freeform 218">
              <a:extLst>
                <a:ext uri="{FF2B5EF4-FFF2-40B4-BE49-F238E27FC236}">
                  <a16:creationId xmlns:a16="http://schemas.microsoft.com/office/drawing/2014/main" id="{548C9052-F621-A372-48EB-8306675CD391}"/>
                </a:ext>
              </a:extLst>
            </p:cNvPr>
            <p:cNvSpPr>
              <a:spLocks/>
            </p:cNvSpPr>
            <p:nvPr/>
          </p:nvSpPr>
          <p:spPr bwMode="auto">
            <a:xfrm>
              <a:off x="2208" y="4044"/>
              <a:ext cx="631" cy="954"/>
            </a:xfrm>
            <a:custGeom>
              <a:avLst/>
              <a:gdLst>
                <a:gd name="T0" fmla="*/ 546 w 631"/>
                <a:gd name="T1" fmla="*/ 954 h 954"/>
                <a:gd name="T2" fmla="*/ 540 w 631"/>
                <a:gd name="T3" fmla="*/ 270 h 954"/>
                <a:gd name="T4" fmla="*/ 0 w 631"/>
                <a:gd name="T5" fmla="*/ 0 h 954"/>
              </a:gdLst>
              <a:ahLst/>
              <a:cxnLst>
                <a:cxn ang="0">
                  <a:pos x="T0" y="T1"/>
                </a:cxn>
                <a:cxn ang="0">
                  <a:pos x="T2" y="T3"/>
                </a:cxn>
                <a:cxn ang="0">
                  <a:pos x="T4" y="T5"/>
                </a:cxn>
              </a:cxnLst>
              <a:rect l="0" t="0" r="r" b="b"/>
              <a:pathLst>
                <a:path w="631" h="954">
                  <a:moveTo>
                    <a:pt x="546" y="954"/>
                  </a:moveTo>
                  <a:cubicBezTo>
                    <a:pt x="545" y="840"/>
                    <a:pt x="631" y="429"/>
                    <a:pt x="540" y="270"/>
                  </a:cubicBezTo>
                  <a:cubicBezTo>
                    <a:pt x="449" y="111"/>
                    <a:pt x="112" y="56"/>
                    <a:pt x="0" y="0"/>
                  </a:cubicBezTo>
                </a:path>
              </a:pathLst>
            </a:custGeom>
            <a:noFill/>
            <a:ln w="19050">
              <a:solidFill>
                <a:schemeClr val="tx1"/>
              </a:solidFill>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7" name="Line 219">
              <a:extLst>
                <a:ext uri="{FF2B5EF4-FFF2-40B4-BE49-F238E27FC236}">
                  <a16:creationId xmlns:a16="http://schemas.microsoft.com/office/drawing/2014/main" id="{5773B077-FF6C-37C6-0A57-A19DFF447B09}"/>
                </a:ext>
              </a:extLst>
            </p:cNvPr>
            <p:cNvSpPr>
              <a:spLocks noChangeShapeType="1"/>
            </p:cNvSpPr>
            <p:nvPr/>
          </p:nvSpPr>
          <p:spPr bwMode="auto">
            <a:xfrm>
              <a:off x="2832" y="5196"/>
              <a:ext cx="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68" name="Line 220">
              <a:extLst>
                <a:ext uri="{FF2B5EF4-FFF2-40B4-BE49-F238E27FC236}">
                  <a16:creationId xmlns:a16="http://schemas.microsoft.com/office/drawing/2014/main" id="{E4440EEF-72C3-BA7F-3DCD-C0255FC92544}"/>
                </a:ext>
              </a:extLst>
            </p:cNvPr>
            <p:cNvSpPr>
              <a:spLocks noChangeShapeType="1"/>
            </p:cNvSpPr>
            <p:nvPr/>
          </p:nvSpPr>
          <p:spPr bwMode="auto">
            <a:xfrm>
              <a:off x="2640" y="5292"/>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869" name="Freeform 221">
            <a:extLst>
              <a:ext uri="{FF2B5EF4-FFF2-40B4-BE49-F238E27FC236}">
                <a16:creationId xmlns:a16="http://schemas.microsoft.com/office/drawing/2014/main" id="{C8F4638E-6E17-DC40-CA73-B54715BE883D}"/>
              </a:ext>
            </a:extLst>
          </p:cNvPr>
          <p:cNvSpPr>
            <a:spLocks/>
          </p:cNvSpPr>
          <p:nvPr/>
        </p:nvSpPr>
        <p:spPr bwMode="auto">
          <a:xfrm flipH="1">
            <a:off x="6172200" y="228600"/>
            <a:ext cx="914400" cy="1146175"/>
          </a:xfrm>
          <a:custGeom>
            <a:avLst/>
            <a:gdLst>
              <a:gd name="T0" fmla="*/ 880 w 880"/>
              <a:gd name="T1" fmla="*/ 1056 h 1104"/>
              <a:gd name="T2" fmla="*/ 880 w 880"/>
              <a:gd name="T3" fmla="*/ 144 h 1104"/>
              <a:gd name="T4" fmla="*/ 0 w 880"/>
              <a:gd name="T5" fmla="*/ 0 h 1104"/>
              <a:gd name="T6" fmla="*/ 0 w 880"/>
              <a:gd name="T7" fmla="*/ 960 h 1104"/>
              <a:gd name="T8" fmla="*/ 880 w 880"/>
              <a:gd name="T9" fmla="*/ 1104 h 1104"/>
            </a:gdLst>
            <a:ahLst/>
            <a:cxnLst>
              <a:cxn ang="0">
                <a:pos x="T0" y="T1"/>
              </a:cxn>
              <a:cxn ang="0">
                <a:pos x="T2" y="T3"/>
              </a:cxn>
              <a:cxn ang="0">
                <a:pos x="T4" y="T5"/>
              </a:cxn>
              <a:cxn ang="0">
                <a:pos x="T6" y="T7"/>
              </a:cxn>
              <a:cxn ang="0">
                <a:pos x="T8" y="T9"/>
              </a:cxn>
            </a:cxnLst>
            <a:rect l="0" t="0" r="r" b="b"/>
            <a:pathLst>
              <a:path w="880" h="1104">
                <a:moveTo>
                  <a:pt x="880" y="1056"/>
                </a:moveTo>
                <a:lnTo>
                  <a:pt x="880" y="144"/>
                </a:lnTo>
                <a:lnTo>
                  <a:pt x="0" y="0"/>
                </a:lnTo>
                <a:lnTo>
                  <a:pt x="0" y="960"/>
                </a:lnTo>
                <a:lnTo>
                  <a:pt x="880" y="1104"/>
                </a:lnTo>
              </a:path>
            </a:pathLst>
          </a:custGeom>
          <a:solidFill>
            <a:schemeClr val="accent1">
              <a:alpha val="50000"/>
            </a:schemeClr>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870" name="Group 222">
            <a:extLst>
              <a:ext uri="{FF2B5EF4-FFF2-40B4-BE49-F238E27FC236}">
                <a16:creationId xmlns:a16="http://schemas.microsoft.com/office/drawing/2014/main" id="{0957ECC5-9247-C465-98D8-DD1453B07243}"/>
              </a:ext>
            </a:extLst>
          </p:cNvPr>
          <p:cNvGrpSpPr>
            <a:grpSpLocks/>
          </p:cNvGrpSpPr>
          <p:nvPr/>
        </p:nvGrpSpPr>
        <p:grpSpPr bwMode="auto">
          <a:xfrm rot="-274982">
            <a:off x="2209800" y="7543800"/>
            <a:ext cx="401638" cy="1073150"/>
            <a:chOff x="3191" y="4086"/>
            <a:chExt cx="399" cy="1023"/>
          </a:xfrm>
        </p:grpSpPr>
        <p:sp>
          <p:nvSpPr>
            <p:cNvPr id="27871" name="Freeform 223">
              <a:extLst>
                <a:ext uri="{FF2B5EF4-FFF2-40B4-BE49-F238E27FC236}">
                  <a16:creationId xmlns:a16="http://schemas.microsoft.com/office/drawing/2014/main" id="{B0F65D4E-7145-7BBC-6343-A5D39145F982}"/>
                </a:ext>
              </a:extLst>
            </p:cNvPr>
            <p:cNvSpPr>
              <a:spLocks/>
            </p:cNvSpPr>
            <p:nvPr/>
          </p:nvSpPr>
          <p:spPr bwMode="auto">
            <a:xfrm>
              <a:off x="3232" y="4350"/>
              <a:ext cx="298" cy="344"/>
            </a:xfrm>
            <a:custGeom>
              <a:avLst/>
              <a:gdLst>
                <a:gd name="T0" fmla="*/ 12 w 298"/>
                <a:gd name="T1" fmla="*/ 296 h 344"/>
                <a:gd name="T2" fmla="*/ 18 w 298"/>
                <a:gd name="T3" fmla="*/ 272 h 344"/>
                <a:gd name="T4" fmla="*/ 0 w 298"/>
                <a:gd name="T5" fmla="*/ 122 h 344"/>
                <a:gd name="T6" fmla="*/ 34 w 298"/>
                <a:gd name="T7" fmla="*/ 26 h 344"/>
                <a:gd name="T8" fmla="*/ 64 w 298"/>
                <a:gd name="T9" fmla="*/ 16 h 344"/>
                <a:gd name="T10" fmla="*/ 114 w 298"/>
                <a:gd name="T11" fmla="*/ 14 h 344"/>
                <a:gd name="T12" fmla="*/ 124 w 298"/>
                <a:gd name="T13" fmla="*/ 0 h 344"/>
                <a:gd name="T14" fmla="*/ 160 w 298"/>
                <a:gd name="T15" fmla="*/ 10 h 344"/>
                <a:gd name="T16" fmla="*/ 200 w 298"/>
                <a:gd name="T17" fmla="*/ 8 h 344"/>
                <a:gd name="T18" fmla="*/ 212 w 298"/>
                <a:gd name="T19" fmla="*/ 4 h 344"/>
                <a:gd name="T20" fmla="*/ 242 w 298"/>
                <a:gd name="T21" fmla="*/ 40 h 344"/>
                <a:gd name="T22" fmla="*/ 260 w 298"/>
                <a:gd name="T23" fmla="*/ 50 h 344"/>
                <a:gd name="T24" fmla="*/ 276 w 298"/>
                <a:gd name="T25" fmla="*/ 64 h 344"/>
                <a:gd name="T26" fmla="*/ 292 w 298"/>
                <a:gd name="T27" fmla="*/ 94 h 344"/>
                <a:gd name="T28" fmla="*/ 298 w 298"/>
                <a:gd name="T29" fmla="*/ 162 h 344"/>
                <a:gd name="T30" fmla="*/ 272 w 298"/>
                <a:gd name="T31" fmla="*/ 262 h 344"/>
                <a:gd name="T32" fmla="*/ 260 w 298"/>
                <a:gd name="T33" fmla="*/ 296 h 344"/>
                <a:gd name="T34" fmla="*/ 256 w 298"/>
                <a:gd name="T35" fmla="*/ 308 h 344"/>
                <a:gd name="T36" fmla="*/ 244 w 298"/>
                <a:gd name="T37" fmla="*/ 344 h 344"/>
                <a:gd name="T38" fmla="*/ 170 w 298"/>
                <a:gd name="T39" fmla="*/ 330 h 344"/>
                <a:gd name="T40" fmla="*/ 88 w 298"/>
                <a:gd name="T41" fmla="*/ 316 h 344"/>
                <a:gd name="T42" fmla="*/ 30 w 298"/>
                <a:gd name="T43" fmla="*/ 304 h 344"/>
                <a:gd name="T44" fmla="*/ 12 w 298"/>
                <a:gd name="T45" fmla="*/ 296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8" h="344">
                  <a:moveTo>
                    <a:pt x="12" y="296"/>
                  </a:moveTo>
                  <a:cubicBezTo>
                    <a:pt x="14" y="288"/>
                    <a:pt x="15" y="280"/>
                    <a:pt x="18" y="272"/>
                  </a:cubicBezTo>
                  <a:cubicBezTo>
                    <a:pt x="15" y="221"/>
                    <a:pt x="5" y="173"/>
                    <a:pt x="0" y="122"/>
                  </a:cubicBezTo>
                  <a:cubicBezTo>
                    <a:pt x="6" y="91"/>
                    <a:pt x="8" y="47"/>
                    <a:pt x="34" y="26"/>
                  </a:cubicBezTo>
                  <a:cubicBezTo>
                    <a:pt x="42" y="20"/>
                    <a:pt x="54" y="18"/>
                    <a:pt x="64" y="16"/>
                  </a:cubicBezTo>
                  <a:cubicBezTo>
                    <a:pt x="84" y="18"/>
                    <a:pt x="95" y="20"/>
                    <a:pt x="114" y="14"/>
                  </a:cubicBezTo>
                  <a:cubicBezTo>
                    <a:pt x="119" y="0"/>
                    <a:pt x="114" y="3"/>
                    <a:pt x="124" y="0"/>
                  </a:cubicBezTo>
                  <a:cubicBezTo>
                    <a:pt x="135" y="6"/>
                    <a:pt x="148" y="8"/>
                    <a:pt x="160" y="10"/>
                  </a:cubicBezTo>
                  <a:cubicBezTo>
                    <a:pt x="173" y="9"/>
                    <a:pt x="187" y="10"/>
                    <a:pt x="200" y="8"/>
                  </a:cubicBezTo>
                  <a:cubicBezTo>
                    <a:pt x="204" y="8"/>
                    <a:pt x="212" y="4"/>
                    <a:pt x="212" y="4"/>
                  </a:cubicBezTo>
                  <a:cubicBezTo>
                    <a:pt x="219" y="24"/>
                    <a:pt x="218" y="36"/>
                    <a:pt x="242" y="40"/>
                  </a:cubicBezTo>
                  <a:cubicBezTo>
                    <a:pt x="248" y="44"/>
                    <a:pt x="254" y="46"/>
                    <a:pt x="260" y="50"/>
                  </a:cubicBezTo>
                  <a:cubicBezTo>
                    <a:pt x="265" y="57"/>
                    <a:pt x="270" y="58"/>
                    <a:pt x="276" y="64"/>
                  </a:cubicBezTo>
                  <a:cubicBezTo>
                    <a:pt x="279" y="74"/>
                    <a:pt x="286" y="85"/>
                    <a:pt x="292" y="94"/>
                  </a:cubicBezTo>
                  <a:cubicBezTo>
                    <a:pt x="295" y="117"/>
                    <a:pt x="298" y="162"/>
                    <a:pt x="298" y="162"/>
                  </a:cubicBezTo>
                  <a:cubicBezTo>
                    <a:pt x="287" y="195"/>
                    <a:pt x="283" y="229"/>
                    <a:pt x="272" y="262"/>
                  </a:cubicBezTo>
                  <a:cubicBezTo>
                    <a:pt x="268" y="273"/>
                    <a:pt x="264" y="284"/>
                    <a:pt x="260" y="296"/>
                  </a:cubicBezTo>
                  <a:cubicBezTo>
                    <a:pt x="259" y="300"/>
                    <a:pt x="256" y="308"/>
                    <a:pt x="256" y="308"/>
                  </a:cubicBezTo>
                  <a:cubicBezTo>
                    <a:pt x="255" y="320"/>
                    <a:pt x="258" y="339"/>
                    <a:pt x="244" y="344"/>
                  </a:cubicBezTo>
                  <a:cubicBezTo>
                    <a:pt x="219" y="338"/>
                    <a:pt x="195" y="333"/>
                    <a:pt x="170" y="330"/>
                  </a:cubicBezTo>
                  <a:cubicBezTo>
                    <a:pt x="143" y="323"/>
                    <a:pt x="115" y="320"/>
                    <a:pt x="88" y="316"/>
                  </a:cubicBezTo>
                  <a:cubicBezTo>
                    <a:pt x="69" y="310"/>
                    <a:pt x="49" y="308"/>
                    <a:pt x="30" y="304"/>
                  </a:cubicBezTo>
                  <a:cubicBezTo>
                    <a:pt x="27" y="303"/>
                    <a:pt x="8" y="292"/>
                    <a:pt x="12" y="296"/>
                  </a:cubicBezTo>
                  <a:close/>
                </a:path>
              </a:pathLst>
            </a:custGeom>
            <a:solidFill>
              <a:srgbClr val="D028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2" name="Freeform 224">
              <a:extLst>
                <a:ext uri="{FF2B5EF4-FFF2-40B4-BE49-F238E27FC236}">
                  <a16:creationId xmlns:a16="http://schemas.microsoft.com/office/drawing/2014/main" id="{5D4883CE-043B-2E1C-CEF3-5186C4F29597}"/>
                </a:ext>
              </a:extLst>
            </p:cNvPr>
            <p:cNvSpPr>
              <a:spLocks/>
            </p:cNvSpPr>
            <p:nvPr/>
          </p:nvSpPr>
          <p:spPr bwMode="auto">
            <a:xfrm>
              <a:off x="3339" y="4342"/>
              <a:ext cx="115" cy="46"/>
            </a:xfrm>
            <a:custGeom>
              <a:avLst/>
              <a:gdLst>
                <a:gd name="T0" fmla="*/ 11 w 115"/>
                <a:gd name="T1" fmla="*/ 0 h 46"/>
                <a:gd name="T2" fmla="*/ 51 w 115"/>
                <a:gd name="T3" fmla="*/ 12 h 46"/>
                <a:gd name="T4" fmla="*/ 105 w 115"/>
                <a:gd name="T5" fmla="*/ 6 h 46"/>
                <a:gd name="T6" fmla="*/ 109 w 115"/>
                <a:gd name="T7" fmla="*/ 18 h 46"/>
                <a:gd name="T8" fmla="*/ 111 w 115"/>
                <a:gd name="T9" fmla="*/ 26 h 46"/>
                <a:gd name="T10" fmla="*/ 115 w 115"/>
                <a:gd name="T11" fmla="*/ 38 h 46"/>
                <a:gd name="T12" fmla="*/ 95 w 115"/>
                <a:gd name="T13" fmla="*/ 46 h 46"/>
                <a:gd name="T14" fmla="*/ 9 w 115"/>
                <a:gd name="T15" fmla="*/ 34 h 46"/>
                <a:gd name="T16" fmla="*/ 11 w 11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 h="46">
                  <a:moveTo>
                    <a:pt x="11" y="0"/>
                  </a:moveTo>
                  <a:cubicBezTo>
                    <a:pt x="23" y="8"/>
                    <a:pt x="37" y="7"/>
                    <a:pt x="51" y="12"/>
                  </a:cubicBezTo>
                  <a:cubicBezTo>
                    <a:pt x="70" y="11"/>
                    <a:pt x="87" y="11"/>
                    <a:pt x="105" y="6"/>
                  </a:cubicBezTo>
                  <a:cubicBezTo>
                    <a:pt x="106" y="10"/>
                    <a:pt x="108" y="14"/>
                    <a:pt x="109" y="18"/>
                  </a:cubicBezTo>
                  <a:cubicBezTo>
                    <a:pt x="110" y="21"/>
                    <a:pt x="110" y="23"/>
                    <a:pt x="111" y="26"/>
                  </a:cubicBezTo>
                  <a:cubicBezTo>
                    <a:pt x="112" y="30"/>
                    <a:pt x="115" y="38"/>
                    <a:pt x="115" y="38"/>
                  </a:cubicBezTo>
                  <a:cubicBezTo>
                    <a:pt x="108" y="42"/>
                    <a:pt x="102" y="44"/>
                    <a:pt x="95" y="46"/>
                  </a:cubicBezTo>
                  <a:cubicBezTo>
                    <a:pt x="64" y="44"/>
                    <a:pt x="38" y="41"/>
                    <a:pt x="9" y="34"/>
                  </a:cubicBezTo>
                  <a:cubicBezTo>
                    <a:pt x="0" y="25"/>
                    <a:pt x="9" y="12"/>
                    <a:pt x="11" y="0"/>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3" name="Freeform 225">
              <a:extLst>
                <a:ext uri="{FF2B5EF4-FFF2-40B4-BE49-F238E27FC236}">
                  <a16:creationId xmlns:a16="http://schemas.microsoft.com/office/drawing/2014/main" id="{73060B8F-9FDF-8E9D-CF84-B1C14673FC1A}"/>
                </a:ext>
              </a:extLst>
            </p:cNvPr>
            <p:cNvSpPr>
              <a:spLocks/>
            </p:cNvSpPr>
            <p:nvPr/>
          </p:nvSpPr>
          <p:spPr bwMode="auto">
            <a:xfrm>
              <a:off x="3449" y="4346"/>
              <a:ext cx="89" cy="134"/>
            </a:xfrm>
            <a:custGeom>
              <a:avLst/>
              <a:gdLst>
                <a:gd name="T0" fmla="*/ 1 w 89"/>
                <a:gd name="T1" fmla="*/ 0 h 134"/>
                <a:gd name="T2" fmla="*/ 51 w 89"/>
                <a:gd name="T3" fmla="*/ 22 h 134"/>
                <a:gd name="T4" fmla="*/ 89 w 89"/>
                <a:gd name="T5" fmla="*/ 82 h 134"/>
                <a:gd name="T6" fmla="*/ 87 w 89"/>
                <a:gd name="T7" fmla="*/ 102 h 134"/>
                <a:gd name="T8" fmla="*/ 85 w 89"/>
                <a:gd name="T9" fmla="*/ 112 h 134"/>
                <a:gd name="T10" fmla="*/ 83 w 89"/>
                <a:gd name="T11" fmla="*/ 134 h 134"/>
                <a:gd name="T12" fmla="*/ 71 w 89"/>
                <a:gd name="T13" fmla="*/ 86 h 134"/>
                <a:gd name="T14" fmla="*/ 67 w 89"/>
                <a:gd name="T15" fmla="*/ 74 h 134"/>
                <a:gd name="T16" fmla="*/ 9 w 89"/>
                <a:gd name="T17" fmla="*/ 42 h 134"/>
                <a:gd name="T18" fmla="*/ 1 w 89"/>
                <a:gd name="T19"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34">
                  <a:moveTo>
                    <a:pt x="1" y="0"/>
                  </a:moveTo>
                  <a:cubicBezTo>
                    <a:pt x="7" y="19"/>
                    <a:pt x="36" y="15"/>
                    <a:pt x="51" y="22"/>
                  </a:cubicBezTo>
                  <a:cubicBezTo>
                    <a:pt x="70" y="32"/>
                    <a:pt x="83" y="63"/>
                    <a:pt x="89" y="82"/>
                  </a:cubicBezTo>
                  <a:cubicBezTo>
                    <a:pt x="88" y="89"/>
                    <a:pt x="88" y="95"/>
                    <a:pt x="87" y="102"/>
                  </a:cubicBezTo>
                  <a:cubicBezTo>
                    <a:pt x="87" y="105"/>
                    <a:pt x="85" y="109"/>
                    <a:pt x="85" y="112"/>
                  </a:cubicBezTo>
                  <a:cubicBezTo>
                    <a:pt x="84" y="119"/>
                    <a:pt x="83" y="134"/>
                    <a:pt x="83" y="134"/>
                  </a:cubicBezTo>
                  <a:cubicBezTo>
                    <a:pt x="81" y="111"/>
                    <a:pt x="78" y="106"/>
                    <a:pt x="71" y="86"/>
                  </a:cubicBezTo>
                  <a:cubicBezTo>
                    <a:pt x="70" y="82"/>
                    <a:pt x="71" y="76"/>
                    <a:pt x="67" y="74"/>
                  </a:cubicBezTo>
                  <a:cubicBezTo>
                    <a:pt x="49" y="62"/>
                    <a:pt x="28" y="54"/>
                    <a:pt x="9" y="42"/>
                  </a:cubicBezTo>
                  <a:cubicBezTo>
                    <a:pt x="0" y="29"/>
                    <a:pt x="2" y="17"/>
                    <a:pt x="1" y="0"/>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4" name="Freeform 226">
              <a:extLst>
                <a:ext uri="{FF2B5EF4-FFF2-40B4-BE49-F238E27FC236}">
                  <a16:creationId xmlns:a16="http://schemas.microsoft.com/office/drawing/2014/main" id="{B9A00566-6EA6-FB71-BA93-18E11896CD09}"/>
                </a:ext>
              </a:extLst>
            </p:cNvPr>
            <p:cNvSpPr>
              <a:spLocks/>
            </p:cNvSpPr>
            <p:nvPr/>
          </p:nvSpPr>
          <p:spPr bwMode="auto">
            <a:xfrm>
              <a:off x="3524" y="4328"/>
              <a:ext cx="66" cy="160"/>
            </a:xfrm>
            <a:custGeom>
              <a:avLst/>
              <a:gdLst>
                <a:gd name="T0" fmla="*/ 0 w 66"/>
                <a:gd name="T1" fmla="*/ 60 h 160"/>
                <a:gd name="T2" fmla="*/ 10 w 66"/>
                <a:gd name="T3" fmla="*/ 44 h 160"/>
                <a:gd name="T4" fmla="*/ 12 w 66"/>
                <a:gd name="T5" fmla="*/ 38 h 160"/>
                <a:gd name="T6" fmla="*/ 6 w 66"/>
                <a:gd name="T7" fmla="*/ 16 h 160"/>
                <a:gd name="T8" fmla="*/ 48 w 66"/>
                <a:gd name="T9" fmla="*/ 12 h 160"/>
                <a:gd name="T10" fmla="*/ 66 w 66"/>
                <a:gd name="T11" fmla="*/ 28 h 160"/>
                <a:gd name="T12" fmla="*/ 52 w 66"/>
                <a:gd name="T13" fmla="*/ 138 h 160"/>
                <a:gd name="T14" fmla="*/ 28 w 66"/>
                <a:gd name="T15" fmla="*/ 154 h 160"/>
                <a:gd name="T16" fmla="*/ 10 w 66"/>
                <a:gd name="T17" fmla="*/ 160 h 160"/>
                <a:gd name="T18" fmla="*/ 2 w 66"/>
                <a:gd name="T19" fmla="*/ 112 h 160"/>
                <a:gd name="T20" fmla="*/ 0 w 66"/>
                <a:gd name="T21"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60">
                  <a:moveTo>
                    <a:pt x="0" y="60"/>
                  </a:moveTo>
                  <a:cubicBezTo>
                    <a:pt x="10" y="54"/>
                    <a:pt x="5" y="58"/>
                    <a:pt x="10" y="44"/>
                  </a:cubicBezTo>
                  <a:cubicBezTo>
                    <a:pt x="11" y="42"/>
                    <a:pt x="12" y="38"/>
                    <a:pt x="12" y="38"/>
                  </a:cubicBezTo>
                  <a:cubicBezTo>
                    <a:pt x="11" y="31"/>
                    <a:pt x="6" y="16"/>
                    <a:pt x="6" y="16"/>
                  </a:cubicBezTo>
                  <a:cubicBezTo>
                    <a:pt x="11" y="0"/>
                    <a:pt x="35" y="10"/>
                    <a:pt x="48" y="12"/>
                  </a:cubicBezTo>
                  <a:cubicBezTo>
                    <a:pt x="64" y="17"/>
                    <a:pt x="58" y="16"/>
                    <a:pt x="66" y="28"/>
                  </a:cubicBezTo>
                  <a:cubicBezTo>
                    <a:pt x="64" y="65"/>
                    <a:pt x="64" y="103"/>
                    <a:pt x="52" y="138"/>
                  </a:cubicBezTo>
                  <a:cubicBezTo>
                    <a:pt x="49" y="147"/>
                    <a:pt x="36" y="151"/>
                    <a:pt x="28" y="154"/>
                  </a:cubicBezTo>
                  <a:cubicBezTo>
                    <a:pt x="22" y="156"/>
                    <a:pt x="10" y="160"/>
                    <a:pt x="10" y="160"/>
                  </a:cubicBezTo>
                  <a:cubicBezTo>
                    <a:pt x="5" y="145"/>
                    <a:pt x="6" y="128"/>
                    <a:pt x="2" y="112"/>
                  </a:cubicBezTo>
                  <a:cubicBezTo>
                    <a:pt x="0" y="63"/>
                    <a:pt x="0" y="80"/>
                    <a:pt x="0" y="60"/>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5" name="Freeform 227">
              <a:extLst>
                <a:ext uri="{FF2B5EF4-FFF2-40B4-BE49-F238E27FC236}">
                  <a16:creationId xmlns:a16="http://schemas.microsoft.com/office/drawing/2014/main" id="{424B8E51-F15E-6F83-EC9C-621347F1B268}"/>
                </a:ext>
              </a:extLst>
            </p:cNvPr>
            <p:cNvSpPr>
              <a:spLocks/>
            </p:cNvSpPr>
            <p:nvPr/>
          </p:nvSpPr>
          <p:spPr bwMode="auto">
            <a:xfrm>
              <a:off x="3228" y="4333"/>
              <a:ext cx="133" cy="125"/>
            </a:xfrm>
            <a:custGeom>
              <a:avLst/>
              <a:gdLst>
                <a:gd name="T0" fmla="*/ 116 w 133"/>
                <a:gd name="T1" fmla="*/ 7 h 125"/>
                <a:gd name="T2" fmla="*/ 74 w 133"/>
                <a:gd name="T3" fmla="*/ 7 h 125"/>
                <a:gd name="T4" fmla="*/ 46 w 133"/>
                <a:gd name="T5" fmla="*/ 23 h 125"/>
                <a:gd name="T6" fmla="*/ 10 w 133"/>
                <a:gd name="T7" fmla="*/ 59 h 125"/>
                <a:gd name="T8" fmla="*/ 0 w 133"/>
                <a:gd name="T9" fmla="*/ 103 h 125"/>
                <a:gd name="T10" fmla="*/ 12 w 133"/>
                <a:gd name="T11" fmla="*/ 111 h 125"/>
                <a:gd name="T12" fmla="*/ 62 w 133"/>
                <a:gd name="T13" fmla="*/ 35 h 125"/>
                <a:gd name="T14" fmla="*/ 108 w 133"/>
                <a:gd name="T15" fmla="*/ 33 h 125"/>
                <a:gd name="T16" fmla="*/ 116 w 133"/>
                <a:gd name="T17" fmla="*/ 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 h="125">
                  <a:moveTo>
                    <a:pt x="116" y="7"/>
                  </a:moveTo>
                  <a:cubicBezTo>
                    <a:pt x="106" y="0"/>
                    <a:pt x="85" y="6"/>
                    <a:pt x="74" y="7"/>
                  </a:cubicBezTo>
                  <a:cubicBezTo>
                    <a:pt x="63" y="11"/>
                    <a:pt x="55" y="16"/>
                    <a:pt x="46" y="23"/>
                  </a:cubicBezTo>
                  <a:cubicBezTo>
                    <a:pt x="42" y="36"/>
                    <a:pt x="19" y="46"/>
                    <a:pt x="10" y="59"/>
                  </a:cubicBezTo>
                  <a:cubicBezTo>
                    <a:pt x="6" y="74"/>
                    <a:pt x="4" y="88"/>
                    <a:pt x="0" y="103"/>
                  </a:cubicBezTo>
                  <a:cubicBezTo>
                    <a:pt x="2" y="119"/>
                    <a:pt x="3" y="125"/>
                    <a:pt x="12" y="111"/>
                  </a:cubicBezTo>
                  <a:cubicBezTo>
                    <a:pt x="19" y="85"/>
                    <a:pt x="26" y="38"/>
                    <a:pt x="62" y="35"/>
                  </a:cubicBezTo>
                  <a:cubicBezTo>
                    <a:pt x="77" y="34"/>
                    <a:pt x="93" y="34"/>
                    <a:pt x="108" y="33"/>
                  </a:cubicBezTo>
                  <a:cubicBezTo>
                    <a:pt x="119" y="30"/>
                    <a:pt x="133" y="16"/>
                    <a:pt x="116" y="7"/>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6" name="Freeform 228">
              <a:extLst>
                <a:ext uri="{FF2B5EF4-FFF2-40B4-BE49-F238E27FC236}">
                  <a16:creationId xmlns:a16="http://schemas.microsoft.com/office/drawing/2014/main" id="{CB4BA0C2-CF46-D4F5-0121-B6A19274E920}"/>
                </a:ext>
              </a:extLst>
            </p:cNvPr>
            <p:cNvSpPr>
              <a:spLocks/>
            </p:cNvSpPr>
            <p:nvPr/>
          </p:nvSpPr>
          <p:spPr bwMode="auto">
            <a:xfrm>
              <a:off x="3191" y="4299"/>
              <a:ext cx="125" cy="149"/>
            </a:xfrm>
            <a:custGeom>
              <a:avLst/>
              <a:gdLst>
                <a:gd name="T0" fmla="*/ 125 w 125"/>
                <a:gd name="T1" fmla="*/ 19 h 149"/>
                <a:gd name="T2" fmla="*/ 101 w 125"/>
                <a:gd name="T3" fmla="*/ 7 h 149"/>
                <a:gd name="T4" fmla="*/ 83 w 125"/>
                <a:gd name="T5" fmla="*/ 1 h 149"/>
                <a:gd name="T6" fmla="*/ 47 w 125"/>
                <a:gd name="T7" fmla="*/ 11 h 149"/>
                <a:gd name="T8" fmla="*/ 11 w 125"/>
                <a:gd name="T9" fmla="*/ 73 h 149"/>
                <a:gd name="T10" fmla="*/ 3 w 125"/>
                <a:gd name="T11" fmla="*/ 91 h 149"/>
                <a:gd name="T12" fmla="*/ 13 w 125"/>
                <a:gd name="T13" fmla="*/ 137 h 149"/>
                <a:gd name="T14" fmla="*/ 31 w 125"/>
                <a:gd name="T15" fmla="*/ 149 h 149"/>
                <a:gd name="T16" fmla="*/ 65 w 125"/>
                <a:gd name="T17" fmla="*/ 81 h 149"/>
                <a:gd name="T18" fmla="*/ 93 w 125"/>
                <a:gd name="T19" fmla="*/ 57 h 149"/>
                <a:gd name="T20" fmla="*/ 105 w 125"/>
                <a:gd name="T21" fmla="*/ 49 h 149"/>
                <a:gd name="T22" fmla="*/ 119 w 125"/>
                <a:gd name="T23" fmla="*/ 33 h 149"/>
                <a:gd name="T24" fmla="*/ 125 w 125"/>
                <a:gd name="T25" fmla="*/ 1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5" h="149">
                  <a:moveTo>
                    <a:pt x="125" y="19"/>
                  </a:moveTo>
                  <a:cubicBezTo>
                    <a:pt x="116" y="16"/>
                    <a:pt x="111" y="10"/>
                    <a:pt x="101" y="7"/>
                  </a:cubicBezTo>
                  <a:cubicBezTo>
                    <a:pt x="95" y="5"/>
                    <a:pt x="83" y="1"/>
                    <a:pt x="83" y="1"/>
                  </a:cubicBezTo>
                  <a:cubicBezTo>
                    <a:pt x="64" y="3"/>
                    <a:pt x="58" y="0"/>
                    <a:pt x="47" y="11"/>
                  </a:cubicBezTo>
                  <a:cubicBezTo>
                    <a:pt x="39" y="34"/>
                    <a:pt x="18" y="51"/>
                    <a:pt x="11" y="73"/>
                  </a:cubicBezTo>
                  <a:cubicBezTo>
                    <a:pt x="6" y="87"/>
                    <a:pt x="9" y="81"/>
                    <a:pt x="3" y="91"/>
                  </a:cubicBezTo>
                  <a:cubicBezTo>
                    <a:pt x="0" y="103"/>
                    <a:pt x="4" y="128"/>
                    <a:pt x="13" y="137"/>
                  </a:cubicBezTo>
                  <a:cubicBezTo>
                    <a:pt x="18" y="142"/>
                    <a:pt x="31" y="149"/>
                    <a:pt x="31" y="149"/>
                  </a:cubicBezTo>
                  <a:cubicBezTo>
                    <a:pt x="54" y="143"/>
                    <a:pt x="53" y="99"/>
                    <a:pt x="65" y="81"/>
                  </a:cubicBezTo>
                  <a:cubicBezTo>
                    <a:pt x="72" y="70"/>
                    <a:pt x="83" y="64"/>
                    <a:pt x="93" y="57"/>
                  </a:cubicBezTo>
                  <a:cubicBezTo>
                    <a:pt x="97" y="54"/>
                    <a:pt x="105" y="49"/>
                    <a:pt x="105" y="49"/>
                  </a:cubicBezTo>
                  <a:cubicBezTo>
                    <a:pt x="114" y="35"/>
                    <a:pt x="109" y="40"/>
                    <a:pt x="119" y="33"/>
                  </a:cubicBezTo>
                  <a:cubicBezTo>
                    <a:pt x="122" y="24"/>
                    <a:pt x="120" y="29"/>
                    <a:pt x="125" y="19"/>
                  </a:cubicBezTo>
                  <a:close/>
                </a:path>
              </a:pathLst>
            </a:custGeom>
            <a:solidFill>
              <a:schemeClr val="tx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7" name="Freeform 229">
              <a:extLst>
                <a:ext uri="{FF2B5EF4-FFF2-40B4-BE49-F238E27FC236}">
                  <a16:creationId xmlns:a16="http://schemas.microsoft.com/office/drawing/2014/main" id="{8ACFC0AE-D3CC-4353-1D9F-D6D9344B30B3}"/>
                </a:ext>
              </a:extLst>
            </p:cNvPr>
            <p:cNvSpPr>
              <a:spLocks/>
            </p:cNvSpPr>
            <p:nvPr/>
          </p:nvSpPr>
          <p:spPr bwMode="auto">
            <a:xfrm>
              <a:off x="3480" y="4188"/>
              <a:ext cx="100" cy="176"/>
            </a:xfrm>
            <a:custGeom>
              <a:avLst/>
              <a:gdLst>
                <a:gd name="T0" fmla="*/ 42 w 100"/>
                <a:gd name="T1" fmla="*/ 176 h 176"/>
                <a:gd name="T2" fmla="*/ 6 w 100"/>
                <a:gd name="T3" fmla="*/ 94 h 176"/>
                <a:gd name="T4" fmla="*/ 18 w 100"/>
                <a:gd name="T5" fmla="*/ 0 h 176"/>
                <a:gd name="T6" fmla="*/ 64 w 100"/>
                <a:gd name="T7" fmla="*/ 58 h 176"/>
                <a:gd name="T8" fmla="*/ 88 w 100"/>
                <a:gd name="T9" fmla="*/ 122 h 176"/>
                <a:gd name="T10" fmla="*/ 92 w 100"/>
                <a:gd name="T11" fmla="*/ 128 h 176"/>
                <a:gd name="T12" fmla="*/ 96 w 100"/>
                <a:gd name="T13" fmla="*/ 140 h 176"/>
                <a:gd name="T14" fmla="*/ 100 w 100"/>
                <a:gd name="T15" fmla="*/ 152 h 176"/>
                <a:gd name="T16" fmla="*/ 88 w 100"/>
                <a:gd name="T17" fmla="*/ 150 h 176"/>
                <a:gd name="T18" fmla="*/ 42 w 100"/>
                <a:gd name="T19" fmla="*/ 176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76">
                  <a:moveTo>
                    <a:pt x="42" y="176"/>
                  </a:moveTo>
                  <a:cubicBezTo>
                    <a:pt x="37" y="146"/>
                    <a:pt x="22" y="118"/>
                    <a:pt x="6" y="94"/>
                  </a:cubicBezTo>
                  <a:cubicBezTo>
                    <a:pt x="8" y="64"/>
                    <a:pt x="0" y="27"/>
                    <a:pt x="18" y="0"/>
                  </a:cubicBezTo>
                  <a:cubicBezTo>
                    <a:pt x="39" y="14"/>
                    <a:pt x="43" y="44"/>
                    <a:pt x="64" y="58"/>
                  </a:cubicBezTo>
                  <a:cubicBezTo>
                    <a:pt x="71" y="79"/>
                    <a:pt x="79" y="102"/>
                    <a:pt x="88" y="122"/>
                  </a:cubicBezTo>
                  <a:cubicBezTo>
                    <a:pt x="89" y="124"/>
                    <a:pt x="91" y="126"/>
                    <a:pt x="92" y="128"/>
                  </a:cubicBezTo>
                  <a:cubicBezTo>
                    <a:pt x="94" y="132"/>
                    <a:pt x="95" y="136"/>
                    <a:pt x="96" y="140"/>
                  </a:cubicBezTo>
                  <a:cubicBezTo>
                    <a:pt x="98" y="147"/>
                    <a:pt x="100" y="152"/>
                    <a:pt x="100" y="152"/>
                  </a:cubicBezTo>
                  <a:cubicBezTo>
                    <a:pt x="96" y="151"/>
                    <a:pt x="92" y="151"/>
                    <a:pt x="88" y="150"/>
                  </a:cubicBezTo>
                  <a:cubicBezTo>
                    <a:pt x="53" y="152"/>
                    <a:pt x="47" y="146"/>
                    <a:pt x="42" y="176"/>
                  </a:cubicBezTo>
                  <a:close/>
                </a:path>
              </a:pathLst>
            </a:custGeom>
            <a:solidFill>
              <a:srgbClr val="FEF8E4"/>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8" name="Freeform 230">
              <a:extLst>
                <a:ext uri="{FF2B5EF4-FFF2-40B4-BE49-F238E27FC236}">
                  <a16:creationId xmlns:a16="http://schemas.microsoft.com/office/drawing/2014/main" id="{D0B53568-0202-DE4B-8DAF-727FC1E7D99B}"/>
                </a:ext>
              </a:extLst>
            </p:cNvPr>
            <p:cNvSpPr>
              <a:spLocks/>
            </p:cNvSpPr>
            <p:nvPr/>
          </p:nvSpPr>
          <p:spPr bwMode="auto">
            <a:xfrm>
              <a:off x="3274" y="4200"/>
              <a:ext cx="170" cy="124"/>
            </a:xfrm>
            <a:custGeom>
              <a:avLst/>
              <a:gdLst>
                <a:gd name="T0" fmla="*/ 0 w 170"/>
                <a:gd name="T1" fmla="*/ 96 h 124"/>
                <a:gd name="T2" fmla="*/ 36 w 170"/>
                <a:gd name="T3" fmla="*/ 72 h 124"/>
                <a:gd name="T4" fmla="*/ 92 w 170"/>
                <a:gd name="T5" fmla="*/ 48 h 124"/>
                <a:gd name="T6" fmla="*/ 126 w 170"/>
                <a:gd name="T7" fmla="*/ 20 h 124"/>
                <a:gd name="T8" fmla="*/ 138 w 170"/>
                <a:gd name="T9" fmla="*/ 12 h 124"/>
                <a:gd name="T10" fmla="*/ 164 w 170"/>
                <a:gd name="T11" fmla="*/ 0 h 124"/>
                <a:gd name="T12" fmla="*/ 167 w 170"/>
                <a:gd name="T13" fmla="*/ 18 h 124"/>
                <a:gd name="T14" fmla="*/ 170 w 170"/>
                <a:gd name="T15" fmla="*/ 36 h 124"/>
                <a:gd name="T16" fmla="*/ 161 w 170"/>
                <a:gd name="T17" fmla="*/ 51 h 124"/>
                <a:gd name="T18" fmla="*/ 112 w 170"/>
                <a:gd name="T19" fmla="*/ 88 h 124"/>
                <a:gd name="T20" fmla="*/ 88 w 170"/>
                <a:gd name="T21" fmla="*/ 98 h 124"/>
                <a:gd name="T22" fmla="*/ 82 w 170"/>
                <a:gd name="T23" fmla="*/ 100 h 124"/>
                <a:gd name="T24" fmla="*/ 38 w 170"/>
                <a:gd name="T25" fmla="*/ 124 h 124"/>
                <a:gd name="T26" fmla="*/ 14 w 170"/>
                <a:gd name="T27" fmla="*/ 110 h 124"/>
                <a:gd name="T28" fmla="*/ 0 w 170"/>
                <a:gd name="T29" fmla="*/ 96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124">
                  <a:moveTo>
                    <a:pt x="0" y="96"/>
                  </a:moveTo>
                  <a:cubicBezTo>
                    <a:pt x="12" y="88"/>
                    <a:pt x="24" y="80"/>
                    <a:pt x="36" y="72"/>
                  </a:cubicBezTo>
                  <a:cubicBezTo>
                    <a:pt x="53" y="61"/>
                    <a:pt x="75" y="59"/>
                    <a:pt x="92" y="48"/>
                  </a:cubicBezTo>
                  <a:cubicBezTo>
                    <a:pt x="101" y="35"/>
                    <a:pt x="113" y="27"/>
                    <a:pt x="126" y="20"/>
                  </a:cubicBezTo>
                  <a:cubicBezTo>
                    <a:pt x="130" y="18"/>
                    <a:pt x="134" y="15"/>
                    <a:pt x="138" y="12"/>
                  </a:cubicBezTo>
                  <a:cubicBezTo>
                    <a:pt x="143" y="9"/>
                    <a:pt x="164" y="0"/>
                    <a:pt x="164" y="0"/>
                  </a:cubicBezTo>
                  <a:cubicBezTo>
                    <a:pt x="170" y="2"/>
                    <a:pt x="167" y="10"/>
                    <a:pt x="167" y="18"/>
                  </a:cubicBezTo>
                  <a:cubicBezTo>
                    <a:pt x="167" y="26"/>
                    <a:pt x="170" y="36"/>
                    <a:pt x="170" y="36"/>
                  </a:cubicBezTo>
                  <a:cubicBezTo>
                    <a:pt x="169" y="43"/>
                    <a:pt x="166" y="46"/>
                    <a:pt x="161" y="51"/>
                  </a:cubicBezTo>
                  <a:cubicBezTo>
                    <a:pt x="152" y="60"/>
                    <a:pt x="124" y="82"/>
                    <a:pt x="112" y="88"/>
                  </a:cubicBezTo>
                  <a:cubicBezTo>
                    <a:pt x="104" y="92"/>
                    <a:pt x="96" y="95"/>
                    <a:pt x="88" y="98"/>
                  </a:cubicBezTo>
                  <a:cubicBezTo>
                    <a:pt x="86" y="99"/>
                    <a:pt x="82" y="100"/>
                    <a:pt x="82" y="100"/>
                  </a:cubicBezTo>
                  <a:cubicBezTo>
                    <a:pt x="74" y="112"/>
                    <a:pt x="51" y="120"/>
                    <a:pt x="38" y="124"/>
                  </a:cubicBezTo>
                  <a:cubicBezTo>
                    <a:pt x="30" y="118"/>
                    <a:pt x="23" y="113"/>
                    <a:pt x="14" y="110"/>
                  </a:cubicBezTo>
                  <a:cubicBezTo>
                    <a:pt x="9" y="105"/>
                    <a:pt x="7" y="96"/>
                    <a:pt x="0" y="96"/>
                  </a:cubicBezTo>
                  <a:close/>
                </a:path>
              </a:pathLst>
            </a:custGeom>
            <a:solidFill>
              <a:srgbClr val="FEF8E4"/>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79" name="Freeform 231">
              <a:extLst>
                <a:ext uri="{FF2B5EF4-FFF2-40B4-BE49-F238E27FC236}">
                  <a16:creationId xmlns:a16="http://schemas.microsoft.com/office/drawing/2014/main" id="{A867C018-86B5-8F6D-DF8E-0AA1F01188B7}"/>
                </a:ext>
              </a:extLst>
            </p:cNvPr>
            <p:cNvSpPr>
              <a:spLocks/>
            </p:cNvSpPr>
            <p:nvPr/>
          </p:nvSpPr>
          <p:spPr bwMode="auto">
            <a:xfrm>
              <a:off x="3342" y="4256"/>
              <a:ext cx="115" cy="94"/>
            </a:xfrm>
            <a:custGeom>
              <a:avLst/>
              <a:gdLst>
                <a:gd name="T0" fmla="*/ 8 w 115"/>
                <a:gd name="T1" fmla="*/ 60 h 94"/>
                <a:gd name="T2" fmla="*/ 52 w 115"/>
                <a:gd name="T3" fmla="*/ 0 h 94"/>
                <a:gd name="T4" fmla="*/ 96 w 115"/>
                <a:gd name="T5" fmla="*/ 14 h 94"/>
                <a:gd name="T6" fmla="*/ 108 w 115"/>
                <a:gd name="T7" fmla="*/ 32 h 94"/>
                <a:gd name="T8" fmla="*/ 74 w 115"/>
                <a:gd name="T9" fmla="*/ 94 h 94"/>
                <a:gd name="T10" fmla="*/ 20 w 115"/>
                <a:gd name="T11" fmla="*/ 82 h 94"/>
                <a:gd name="T12" fmla="*/ 8 w 115"/>
                <a:gd name="T13" fmla="*/ 60 h 94"/>
              </a:gdLst>
              <a:ahLst/>
              <a:cxnLst>
                <a:cxn ang="0">
                  <a:pos x="T0" y="T1"/>
                </a:cxn>
                <a:cxn ang="0">
                  <a:pos x="T2" y="T3"/>
                </a:cxn>
                <a:cxn ang="0">
                  <a:pos x="T4" y="T5"/>
                </a:cxn>
                <a:cxn ang="0">
                  <a:pos x="T6" y="T7"/>
                </a:cxn>
                <a:cxn ang="0">
                  <a:pos x="T8" y="T9"/>
                </a:cxn>
                <a:cxn ang="0">
                  <a:pos x="T10" y="T11"/>
                </a:cxn>
                <a:cxn ang="0">
                  <a:pos x="T12" y="T13"/>
                </a:cxn>
              </a:cxnLst>
              <a:rect l="0" t="0" r="r" b="b"/>
              <a:pathLst>
                <a:path w="115" h="94">
                  <a:moveTo>
                    <a:pt x="8" y="60"/>
                  </a:moveTo>
                  <a:cubicBezTo>
                    <a:pt x="0" y="12"/>
                    <a:pt x="8" y="3"/>
                    <a:pt x="52" y="0"/>
                  </a:cubicBezTo>
                  <a:cubicBezTo>
                    <a:pt x="67" y="2"/>
                    <a:pt x="83" y="6"/>
                    <a:pt x="96" y="14"/>
                  </a:cubicBezTo>
                  <a:cubicBezTo>
                    <a:pt x="100" y="20"/>
                    <a:pt x="108" y="32"/>
                    <a:pt x="108" y="32"/>
                  </a:cubicBezTo>
                  <a:cubicBezTo>
                    <a:pt x="115" y="60"/>
                    <a:pt x="102" y="88"/>
                    <a:pt x="74" y="94"/>
                  </a:cubicBezTo>
                  <a:cubicBezTo>
                    <a:pt x="52" y="92"/>
                    <a:pt x="38" y="88"/>
                    <a:pt x="20" y="82"/>
                  </a:cubicBezTo>
                  <a:cubicBezTo>
                    <a:pt x="15" y="75"/>
                    <a:pt x="16" y="64"/>
                    <a:pt x="8" y="60"/>
                  </a:cubicBezTo>
                  <a:close/>
                </a:path>
              </a:pathLst>
            </a:custGeom>
            <a:solidFill>
              <a:srgbClr val="D1A375"/>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0" name="Freeform 232">
              <a:extLst>
                <a:ext uri="{FF2B5EF4-FFF2-40B4-BE49-F238E27FC236}">
                  <a16:creationId xmlns:a16="http://schemas.microsoft.com/office/drawing/2014/main" id="{E3837ECF-98F4-2109-3BAB-CF5B0D972CF5}"/>
                </a:ext>
              </a:extLst>
            </p:cNvPr>
            <p:cNvSpPr>
              <a:spLocks/>
            </p:cNvSpPr>
            <p:nvPr/>
          </p:nvSpPr>
          <p:spPr bwMode="auto">
            <a:xfrm>
              <a:off x="3201" y="4652"/>
              <a:ext cx="288" cy="457"/>
            </a:xfrm>
            <a:custGeom>
              <a:avLst/>
              <a:gdLst>
                <a:gd name="T0" fmla="*/ 9 w 288"/>
                <a:gd name="T1" fmla="*/ 388 h 457"/>
                <a:gd name="T2" fmla="*/ 0 w 288"/>
                <a:gd name="T3" fmla="*/ 325 h 457"/>
                <a:gd name="T4" fmla="*/ 9 w 288"/>
                <a:gd name="T5" fmla="*/ 235 h 457"/>
                <a:gd name="T6" fmla="*/ 12 w 288"/>
                <a:gd name="T7" fmla="*/ 187 h 457"/>
                <a:gd name="T8" fmla="*/ 36 w 288"/>
                <a:gd name="T9" fmla="*/ 85 h 457"/>
                <a:gd name="T10" fmla="*/ 39 w 288"/>
                <a:gd name="T11" fmla="*/ 4 h 457"/>
                <a:gd name="T12" fmla="*/ 48 w 288"/>
                <a:gd name="T13" fmla="*/ 1 h 457"/>
                <a:gd name="T14" fmla="*/ 99 w 288"/>
                <a:gd name="T15" fmla="*/ 16 h 457"/>
                <a:gd name="T16" fmla="*/ 165 w 288"/>
                <a:gd name="T17" fmla="*/ 28 h 457"/>
                <a:gd name="T18" fmla="*/ 249 w 288"/>
                <a:gd name="T19" fmla="*/ 46 h 457"/>
                <a:gd name="T20" fmla="*/ 282 w 288"/>
                <a:gd name="T21" fmla="*/ 76 h 457"/>
                <a:gd name="T22" fmla="*/ 288 w 288"/>
                <a:gd name="T23" fmla="*/ 160 h 457"/>
                <a:gd name="T24" fmla="*/ 285 w 288"/>
                <a:gd name="T25" fmla="*/ 208 h 457"/>
                <a:gd name="T26" fmla="*/ 279 w 288"/>
                <a:gd name="T27" fmla="*/ 226 h 457"/>
                <a:gd name="T28" fmla="*/ 240 w 288"/>
                <a:gd name="T29" fmla="*/ 370 h 457"/>
                <a:gd name="T30" fmla="*/ 222 w 288"/>
                <a:gd name="T31" fmla="*/ 457 h 457"/>
                <a:gd name="T32" fmla="*/ 183 w 288"/>
                <a:gd name="T33" fmla="*/ 445 h 457"/>
                <a:gd name="T34" fmla="*/ 171 w 288"/>
                <a:gd name="T35" fmla="*/ 382 h 457"/>
                <a:gd name="T36" fmla="*/ 174 w 288"/>
                <a:gd name="T37" fmla="*/ 340 h 457"/>
                <a:gd name="T38" fmla="*/ 177 w 288"/>
                <a:gd name="T39" fmla="*/ 331 h 457"/>
                <a:gd name="T40" fmla="*/ 183 w 288"/>
                <a:gd name="T41" fmla="*/ 283 h 457"/>
                <a:gd name="T42" fmla="*/ 174 w 288"/>
                <a:gd name="T43" fmla="*/ 184 h 457"/>
                <a:gd name="T44" fmla="*/ 147 w 288"/>
                <a:gd name="T45" fmla="*/ 94 h 457"/>
                <a:gd name="T46" fmla="*/ 132 w 288"/>
                <a:gd name="T47" fmla="*/ 130 h 457"/>
                <a:gd name="T48" fmla="*/ 81 w 288"/>
                <a:gd name="T49" fmla="*/ 253 h 457"/>
                <a:gd name="T50" fmla="*/ 69 w 288"/>
                <a:gd name="T51" fmla="*/ 310 h 457"/>
                <a:gd name="T52" fmla="*/ 63 w 288"/>
                <a:gd name="T53" fmla="*/ 328 h 457"/>
                <a:gd name="T54" fmla="*/ 39 w 288"/>
                <a:gd name="T55" fmla="*/ 388 h 457"/>
                <a:gd name="T56" fmla="*/ 9 w 288"/>
                <a:gd name="T57" fmla="*/ 388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457">
                  <a:moveTo>
                    <a:pt x="9" y="388"/>
                  </a:moveTo>
                  <a:cubicBezTo>
                    <a:pt x="2" y="368"/>
                    <a:pt x="4" y="346"/>
                    <a:pt x="0" y="325"/>
                  </a:cubicBezTo>
                  <a:cubicBezTo>
                    <a:pt x="3" y="295"/>
                    <a:pt x="5" y="265"/>
                    <a:pt x="9" y="235"/>
                  </a:cubicBezTo>
                  <a:cubicBezTo>
                    <a:pt x="4" y="219"/>
                    <a:pt x="8" y="203"/>
                    <a:pt x="12" y="187"/>
                  </a:cubicBezTo>
                  <a:cubicBezTo>
                    <a:pt x="15" y="149"/>
                    <a:pt x="24" y="120"/>
                    <a:pt x="36" y="85"/>
                  </a:cubicBezTo>
                  <a:cubicBezTo>
                    <a:pt x="37" y="58"/>
                    <a:pt x="35" y="31"/>
                    <a:pt x="39" y="4"/>
                  </a:cubicBezTo>
                  <a:cubicBezTo>
                    <a:pt x="39" y="1"/>
                    <a:pt x="45" y="0"/>
                    <a:pt x="48" y="1"/>
                  </a:cubicBezTo>
                  <a:cubicBezTo>
                    <a:pt x="65" y="4"/>
                    <a:pt x="80" y="14"/>
                    <a:pt x="99" y="16"/>
                  </a:cubicBezTo>
                  <a:cubicBezTo>
                    <a:pt x="120" y="23"/>
                    <a:pt x="143" y="26"/>
                    <a:pt x="165" y="28"/>
                  </a:cubicBezTo>
                  <a:cubicBezTo>
                    <a:pt x="193" y="35"/>
                    <a:pt x="220" y="42"/>
                    <a:pt x="249" y="46"/>
                  </a:cubicBezTo>
                  <a:cubicBezTo>
                    <a:pt x="273" y="56"/>
                    <a:pt x="278" y="47"/>
                    <a:pt x="282" y="76"/>
                  </a:cubicBezTo>
                  <a:cubicBezTo>
                    <a:pt x="276" y="104"/>
                    <a:pt x="283" y="133"/>
                    <a:pt x="288" y="160"/>
                  </a:cubicBezTo>
                  <a:cubicBezTo>
                    <a:pt x="287" y="176"/>
                    <a:pt x="287" y="192"/>
                    <a:pt x="285" y="208"/>
                  </a:cubicBezTo>
                  <a:cubicBezTo>
                    <a:pt x="284" y="214"/>
                    <a:pt x="279" y="226"/>
                    <a:pt x="279" y="226"/>
                  </a:cubicBezTo>
                  <a:cubicBezTo>
                    <a:pt x="274" y="272"/>
                    <a:pt x="267" y="330"/>
                    <a:pt x="240" y="370"/>
                  </a:cubicBezTo>
                  <a:cubicBezTo>
                    <a:pt x="238" y="395"/>
                    <a:pt x="237" y="435"/>
                    <a:pt x="222" y="457"/>
                  </a:cubicBezTo>
                  <a:cubicBezTo>
                    <a:pt x="207" y="454"/>
                    <a:pt x="197" y="450"/>
                    <a:pt x="183" y="445"/>
                  </a:cubicBezTo>
                  <a:cubicBezTo>
                    <a:pt x="170" y="426"/>
                    <a:pt x="176" y="404"/>
                    <a:pt x="171" y="382"/>
                  </a:cubicBezTo>
                  <a:cubicBezTo>
                    <a:pt x="172" y="368"/>
                    <a:pt x="172" y="354"/>
                    <a:pt x="174" y="340"/>
                  </a:cubicBezTo>
                  <a:cubicBezTo>
                    <a:pt x="174" y="337"/>
                    <a:pt x="177" y="334"/>
                    <a:pt x="177" y="331"/>
                  </a:cubicBezTo>
                  <a:cubicBezTo>
                    <a:pt x="180" y="315"/>
                    <a:pt x="183" y="283"/>
                    <a:pt x="183" y="283"/>
                  </a:cubicBezTo>
                  <a:cubicBezTo>
                    <a:pt x="181" y="251"/>
                    <a:pt x="182" y="216"/>
                    <a:pt x="174" y="184"/>
                  </a:cubicBezTo>
                  <a:cubicBezTo>
                    <a:pt x="173" y="163"/>
                    <a:pt x="178" y="104"/>
                    <a:pt x="147" y="94"/>
                  </a:cubicBezTo>
                  <a:cubicBezTo>
                    <a:pt x="132" y="104"/>
                    <a:pt x="139" y="116"/>
                    <a:pt x="132" y="130"/>
                  </a:cubicBezTo>
                  <a:cubicBezTo>
                    <a:pt x="112" y="170"/>
                    <a:pt x="95" y="210"/>
                    <a:pt x="81" y="253"/>
                  </a:cubicBezTo>
                  <a:cubicBezTo>
                    <a:pt x="75" y="272"/>
                    <a:pt x="74" y="291"/>
                    <a:pt x="69" y="310"/>
                  </a:cubicBezTo>
                  <a:cubicBezTo>
                    <a:pt x="67" y="316"/>
                    <a:pt x="63" y="328"/>
                    <a:pt x="63" y="328"/>
                  </a:cubicBezTo>
                  <a:cubicBezTo>
                    <a:pt x="60" y="349"/>
                    <a:pt x="61" y="382"/>
                    <a:pt x="39" y="388"/>
                  </a:cubicBezTo>
                  <a:cubicBezTo>
                    <a:pt x="23" y="383"/>
                    <a:pt x="14" y="372"/>
                    <a:pt x="9" y="388"/>
                  </a:cubicBezTo>
                  <a:close/>
                </a:path>
              </a:pathLst>
            </a:custGeom>
            <a:solidFill>
              <a:srgbClr val="0032D4"/>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1" name="Freeform 233">
              <a:extLst>
                <a:ext uri="{FF2B5EF4-FFF2-40B4-BE49-F238E27FC236}">
                  <a16:creationId xmlns:a16="http://schemas.microsoft.com/office/drawing/2014/main" id="{E5E8F6AC-DCE2-2C37-BBEC-A03094450C65}"/>
                </a:ext>
              </a:extLst>
            </p:cNvPr>
            <p:cNvSpPr>
              <a:spLocks/>
            </p:cNvSpPr>
            <p:nvPr/>
          </p:nvSpPr>
          <p:spPr bwMode="auto">
            <a:xfrm>
              <a:off x="3231" y="4636"/>
              <a:ext cx="263" cy="92"/>
            </a:xfrm>
            <a:custGeom>
              <a:avLst/>
              <a:gdLst>
                <a:gd name="T0" fmla="*/ 9 w 263"/>
                <a:gd name="T1" fmla="*/ 38 h 92"/>
                <a:gd name="T2" fmla="*/ 15 w 263"/>
                <a:gd name="T3" fmla="*/ 2 h 92"/>
                <a:gd name="T4" fmla="*/ 51 w 263"/>
                <a:gd name="T5" fmla="*/ 14 h 92"/>
                <a:gd name="T6" fmla="*/ 132 w 263"/>
                <a:gd name="T7" fmla="*/ 26 h 92"/>
                <a:gd name="T8" fmla="*/ 246 w 263"/>
                <a:gd name="T9" fmla="*/ 47 h 92"/>
                <a:gd name="T10" fmla="*/ 246 w 263"/>
                <a:gd name="T11" fmla="*/ 92 h 92"/>
                <a:gd name="T12" fmla="*/ 204 w 263"/>
                <a:gd name="T13" fmla="*/ 83 h 92"/>
                <a:gd name="T14" fmla="*/ 108 w 263"/>
                <a:gd name="T15" fmla="*/ 68 h 92"/>
                <a:gd name="T16" fmla="*/ 30 w 263"/>
                <a:gd name="T17" fmla="*/ 47 h 92"/>
                <a:gd name="T18" fmla="*/ 9 w 263"/>
                <a:gd name="T19" fmla="*/ 3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3" h="92">
                  <a:moveTo>
                    <a:pt x="9" y="38"/>
                  </a:moveTo>
                  <a:cubicBezTo>
                    <a:pt x="12" y="26"/>
                    <a:pt x="6" y="10"/>
                    <a:pt x="15" y="2"/>
                  </a:cubicBezTo>
                  <a:cubicBezTo>
                    <a:pt x="17" y="0"/>
                    <a:pt x="45" y="13"/>
                    <a:pt x="51" y="14"/>
                  </a:cubicBezTo>
                  <a:cubicBezTo>
                    <a:pt x="78" y="19"/>
                    <a:pt x="104" y="23"/>
                    <a:pt x="132" y="26"/>
                  </a:cubicBezTo>
                  <a:cubicBezTo>
                    <a:pt x="170" y="35"/>
                    <a:pt x="207" y="43"/>
                    <a:pt x="246" y="47"/>
                  </a:cubicBezTo>
                  <a:cubicBezTo>
                    <a:pt x="263" y="53"/>
                    <a:pt x="249" y="77"/>
                    <a:pt x="246" y="92"/>
                  </a:cubicBezTo>
                  <a:cubicBezTo>
                    <a:pt x="232" y="87"/>
                    <a:pt x="219" y="85"/>
                    <a:pt x="204" y="83"/>
                  </a:cubicBezTo>
                  <a:cubicBezTo>
                    <a:pt x="174" y="73"/>
                    <a:pt x="139" y="71"/>
                    <a:pt x="108" y="68"/>
                  </a:cubicBezTo>
                  <a:cubicBezTo>
                    <a:pt x="83" y="60"/>
                    <a:pt x="56" y="54"/>
                    <a:pt x="30" y="47"/>
                  </a:cubicBezTo>
                  <a:cubicBezTo>
                    <a:pt x="5" y="40"/>
                    <a:pt x="0" y="47"/>
                    <a:pt x="9" y="38"/>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2" name="Freeform 234">
              <a:extLst>
                <a:ext uri="{FF2B5EF4-FFF2-40B4-BE49-F238E27FC236}">
                  <a16:creationId xmlns:a16="http://schemas.microsoft.com/office/drawing/2014/main" id="{FFF3332C-8F40-D2FF-27E6-C1CB30219597}"/>
                </a:ext>
              </a:extLst>
            </p:cNvPr>
            <p:cNvSpPr>
              <a:spLocks/>
            </p:cNvSpPr>
            <p:nvPr/>
          </p:nvSpPr>
          <p:spPr bwMode="auto">
            <a:xfrm>
              <a:off x="3433" y="4086"/>
              <a:ext cx="89" cy="198"/>
            </a:xfrm>
            <a:custGeom>
              <a:avLst/>
              <a:gdLst>
                <a:gd name="T0" fmla="*/ 17 w 89"/>
                <a:gd name="T1" fmla="*/ 195 h 198"/>
                <a:gd name="T2" fmla="*/ 11 w 89"/>
                <a:gd name="T3" fmla="*/ 177 h 198"/>
                <a:gd name="T4" fmla="*/ 8 w 89"/>
                <a:gd name="T5" fmla="*/ 168 h 198"/>
                <a:gd name="T6" fmla="*/ 20 w 89"/>
                <a:gd name="T7" fmla="*/ 75 h 198"/>
                <a:gd name="T8" fmla="*/ 38 w 89"/>
                <a:gd name="T9" fmla="*/ 48 h 198"/>
                <a:gd name="T10" fmla="*/ 59 w 89"/>
                <a:gd name="T11" fmla="*/ 0 h 198"/>
                <a:gd name="T12" fmla="*/ 89 w 89"/>
                <a:gd name="T13" fmla="*/ 12 h 198"/>
                <a:gd name="T14" fmla="*/ 56 w 89"/>
                <a:gd name="T15" fmla="*/ 111 h 198"/>
                <a:gd name="T16" fmla="*/ 53 w 89"/>
                <a:gd name="T17" fmla="*/ 177 h 198"/>
                <a:gd name="T18" fmla="*/ 35 w 89"/>
                <a:gd name="T19" fmla="*/ 198 h 198"/>
                <a:gd name="T20" fmla="*/ 17 w 89"/>
                <a:gd name="T21" fmla="*/ 19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9" h="198">
                  <a:moveTo>
                    <a:pt x="17" y="195"/>
                  </a:moveTo>
                  <a:cubicBezTo>
                    <a:pt x="15" y="189"/>
                    <a:pt x="13" y="183"/>
                    <a:pt x="11" y="177"/>
                  </a:cubicBezTo>
                  <a:cubicBezTo>
                    <a:pt x="10" y="174"/>
                    <a:pt x="8" y="168"/>
                    <a:pt x="8" y="168"/>
                  </a:cubicBezTo>
                  <a:cubicBezTo>
                    <a:pt x="10" y="143"/>
                    <a:pt x="9" y="100"/>
                    <a:pt x="20" y="75"/>
                  </a:cubicBezTo>
                  <a:cubicBezTo>
                    <a:pt x="24" y="65"/>
                    <a:pt x="35" y="58"/>
                    <a:pt x="38" y="48"/>
                  </a:cubicBezTo>
                  <a:cubicBezTo>
                    <a:pt x="44" y="31"/>
                    <a:pt x="49" y="15"/>
                    <a:pt x="59" y="0"/>
                  </a:cubicBezTo>
                  <a:cubicBezTo>
                    <a:pt x="71" y="3"/>
                    <a:pt x="79" y="5"/>
                    <a:pt x="89" y="12"/>
                  </a:cubicBezTo>
                  <a:cubicBezTo>
                    <a:pt x="85" y="44"/>
                    <a:pt x="74" y="84"/>
                    <a:pt x="56" y="111"/>
                  </a:cubicBezTo>
                  <a:cubicBezTo>
                    <a:pt x="52" y="137"/>
                    <a:pt x="51" y="150"/>
                    <a:pt x="53" y="177"/>
                  </a:cubicBezTo>
                  <a:cubicBezTo>
                    <a:pt x="49" y="189"/>
                    <a:pt x="47" y="194"/>
                    <a:pt x="35" y="198"/>
                  </a:cubicBezTo>
                  <a:cubicBezTo>
                    <a:pt x="14" y="191"/>
                    <a:pt x="0" y="172"/>
                    <a:pt x="17" y="195"/>
                  </a:cubicBezTo>
                  <a:close/>
                </a:path>
              </a:pathLst>
            </a:cu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883" name="Group 235">
            <a:extLst>
              <a:ext uri="{FF2B5EF4-FFF2-40B4-BE49-F238E27FC236}">
                <a16:creationId xmlns:a16="http://schemas.microsoft.com/office/drawing/2014/main" id="{B7BD67BE-70B5-05CA-23D3-E9D11D5BFF81}"/>
              </a:ext>
            </a:extLst>
          </p:cNvPr>
          <p:cNvGrpSpPr>
            <a:grpSpLocks/>
          </p:cNvGrpSpPr>
          <p:nvPr/>
        </p:nvGrpSpPr>
        <p:grpSpPr bwMode="auto">
          <a:xfrm>
            <a:off x="4038600" y="8382000"/>
            <a:ext cx="1096963" cy="825500"/>
            <a:chOff x="1538" y="5066"/>
            <a:chExt cx="691" cy="520"/>
          </a:xfrm>
        </p:grpSpPr>
        <p:sp>
          <p:nvSpPr>
            <p:cNvPr id="27884" name="Freeform 236">
              <a:extLst>
                <a:ext uri="{FF2B5EF4-FFF2-40B4-BE49-F238E27FC236}">
                  <a16:creationId xmlns:a16="http://schemas.microsoft.com/office/drawing/2014/main" id="{C91433D5-A421-7998-6B97-4B5BDDDDC647}"/>
                </a:ext>
              </a:extLst>
            </p:cNvPr>
            <p:cNvSpPr>
              <a:spLocks/>
            </p:cNvSpPr>
            <p:nvPr/>
          </p:nvSpPr>
          <p:spPr bwMode="auto">
            <a:xfrm>
              <a:off x="1632" y="5086"/>
              <a:ext cx="90" cy="230"/>
            </a:xfrm>
            <a:custGeom>
              <a:avLst/>
              <a:gdLst>
                <a:gd name="T0" fmla="*/ 34 w 90"/>
                <a:gd name="T1" fmla="*/ 28 h 230"/>
                <a:gd name="T2" fmla="*/ 90 w 90"/>
                <a:gd name="T3" fmla="*/ 230 h 230"/>
                <a:gd name="T4" fmla="*/ 48 w 90"/>
                <a:gd name="T5" fmla="*/ 204 h 230"/>
                <a:gd name="T6" fmla="*/ 0 w 90"/>
                <a:gd name="T7" fmla="*/ 0 h 230"/>
                <a:gd name="T8" fmla="*/ 34 w 90"/>
                <a:gd name="T9" fmla="*/ 28 h 230"/>
              </a:gdLst>
              <a:ahLst/>
              <a:cxnLst>
                <a:cxn ang="0">
                  <a:pos x="T0" y="T1"/>
                </a:cxn>
                <a:cxn ang="0">
                  <a:pos x="T2" y="T3"/>
                </a:cxn>
                <a:cxn ang="0">
                  <a:pos x="T4" y="T5"/>
                </a:cxn>
                <a:cxn ang="0">
                  <a:pos x="T6" y="T7"/>
                </a:cxn>
                <a:cxn ang="0">
                  <a:pos x="T8" y="T9"/>
                </a:cxn>
              </a:cxnLst>
              <a:rect l="0" t="0" r="r" b="b"/>
              <a:pathLst>
                <a:path w="90" h="230">
                  <a:moveTo>
                    <a:pt x="34" y="28"/>
                  </a:moveTo>
                  <a:lnTo>
                    <a:pt x="90" y="230"/>
                  </a:lnTo>
                  <a:lnTo>
                    <a:pt x="48" y="204"/>
                  </a:lnTo>
                  <a:lnTo>
                    <a:pt x="0" y="0"/>
                  </a:lnTo>
                  <a:lnTo>
                    <a:pt x="34" y="28"/>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5" name="Freeform 237">
              <a:extLst>
                <a:ext uri="{FF2B5EF4-FFF2-40B4-BE49-F238E27FC236}">
                  <a16:creationId xmlns:a16="http://schemas.microsoft.com/office/drawing/2014/main" id="{1A1886F6-51BA-E1C7-6F38-48D90EF03CA2}"/>
                </a:ext>
              </a:extLst>
            </p:cNvPr>
            <p:cNvSpPr>
              <a:spLocks/>
            </p:cNvSpPr>
            <p:nvPr/>
          </p:nvSpPr>
          <p:spPr bwMode="auto">
            <a:xfrm>
              <a:off x="2126" y="5288"/>
              <a:ext cx="103" cy="232"/>
            </a:xfrm>
            <a:custGeom>
              <a:avLst/>
              <a:gdLst>
                <a:gd name="T0" fmla="*/ 44 w 103"/>
                <a:gd name="T1" fmla="*/ 14 h 232"/>
                <a:gd name="T2" fmla="*/ 103 w 103"/>
                <a:gd name="T3" fmla="*/ 232 h 232"/>
                <a:gd name="T4" fmla="*/ 64 w 103"/>
                <a:gd name="T5" fmla="*/ 232 h 232"/>
                <a:gd name="T6" fmla="*/ 0 w 103"/>
                <a:gd name="T7" fmla="*/ 0 h 232"/>
                <a:gd name="T8" fmla="*/ 44 w 103"/>
                <a:gd name="T9" fmla="*/ 14 h 232"/>
              </a:gdLst>
              <a:ahLst/>
              <a:cxnLst>
                <a:cxn ang="0">
                  <a:pos x="T0" y="T1"/>
                </a:cxn>
                <a:cxn ang="0">
                  <a:pos x="T2" y="T3"/>
                </a:cxn>
                <a:cxn ang="0">
                  <a:pos x="T4" y="T5"/>
                </a:cxn>
                <a:cxn ang="0">
                  <a:pos x="T6" y="T7"/>
                </a:cxn>
                <a:cxn ang="0">
                  <a:pos x="T8" y="T9"/>
                </a:cxn>
              </a:cxnLst>
              <a:rect l="0" t="0" r="r" b="b"/>
              <a:pathLst>
                <a:path w="103" h="232">
                  <a:moveTo>
                    <a:pt x="44" y="14"/>
                  </a:moveTo>
                  <a:lnTo>
                    <a:pt x="103" y="232"/>
                  </a:lnTo>
                  <a:lnTo>
                    <a:pt x="64" y="232"/>
                  </a:lnTo>
                  <a:lnTo>
                    <a:pt x="0" y="0"/>
                  </a:lnTo>
                  <a:lnTo>
                    <a:pt x="44" y="14"/>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6" name="Freeform 238">
              <a:extLst>
                <a:ext uri="{FF2B5EF4-FFF2-40B4-BE49-F238E27FC236}">
                  <a16:creationId xmlns:a16="http://schemas.microsoft.com/office/drawing/2014/main" id="{175C87D6-AF7D-D54D-E9DD-667D5EE357E6}"/>
                </a:ext>
              </a:extLst>
            </p:cNvPr>
            <p:cNvSpPr>
              <a:spLocks/>
            </p:cNvSpPr>
            <p:nvPr/>
          </p:nvSpPr>
          <p:spPr bwMode="auto">
            <a:xfrm>
              <a:off x="1594" y="5066"/>
              <a:ext cx="620" cy="304"/>
            </a:xfrm>
            <a:custGeom>
              <a:avLst/>
              <a:gdLst>
                <a:gd name="T0" fmla="*/ 0 w 620"/>
                <a:gd name="T1" fmla="*/ 0 h 304"/>
                <a:gd name="T2" fmla="*/ 616 w 620"/>
                <a:gd name="T3" fmla="*/ 244 h 304"/>
                <a:gd name="T4" fmla="*/ 620 w 620"/>
                <a:gd name="T5" fmla="*/ 304 h 304"/>
                <a:gd name="T6" fmla="*/ 0 w 620"/>
                <a:gd name="T7" fmla="*/ 52 h 304"/>
                <a:gd name="T8" fmla="*/ 0 w 620"/>
                <a:gd name="T9" fmla="*/ 0 h 304"/>
              </a:gdLst>
              <a:ahLst/>
              <a:cxnLst>
                <a:cxn ang="0">
                  <a:pos x="T0" y="T1"/>
                </a:cxn>
                <a:cxn ang="0">
                  <a:pos x="T2" y="T3"/>
                </a:cxn>
                <a:cxn ang="0">
                  <a:pos x="T4" y="T5"/>
                </a:cxn>
                <a:cxn ang="0">
                  <a:pos x="T6" y="T7"/>
                </a:cxn>
                <a:cxn ang="0">
                  <a:pos x="T8" y="T9"/>
                </a:cxn>
              </a:cxnLst>
              <a:rect l="0" t="0" r="r" b="b"/>
              <a:pathLst>
                <a:path w="620" h="304">
                  <a:moveTo>
                    <a:pt x="0" y="0"/>
                  </a:moveTo>
                  <a:lnTo>
                    <a:pt x="616" y="244"/>
                  </a:lnTo>
                  <a:lnTo>
                    <a:pt x="620" y="304"/>
                  </a:lnTo>
                  <a:lnTo>
                    <a:pt x="0" y="52"/>
                  </a:lnTo>
                  <a:lnTo>
                    <a:pt x="0" y="0"/>
                  </a:lnTo>
                  <a:close/>
                </a:path>
              </a:pathLst>
            </a:custGeom>
            <a:solidFill>
              <a:srgbClr val="FF0000"/>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7" name="Freeform 239">
              <a:extLst>
                <a:ext uri="{FF2B5EF4-FFF2-40B4-BE49-F238E27FC236}">
                  <a16:creationId xmlns:a16="http://schemas.microsoft.com/office/drawing/2014/main" id="{5B408B5D-2A4A-1768-EE43-C477C3A5808C}"/>
                </a:ext>
              </a:extLst>
            </p:cNvPr>
            <p:cNvSpPr>
              <a:spLocks/>
            </p:cNvSpPr>
            <p:nvPr/>
          </p:nvSpPr>
          <p:spPr bwMode="auto">
            <a:xfrm>
              <a:off x="2040" y="5298"/>
              <a:ext cx="107" cy="288"/>
            </a:xfrm>
            <a:custGeom>
              <a:avLst/>
              <a:gdLst>
                <a:gd name="T0" fmla="*/ 96 w 132"/>
                <a:gd name="T1" fmla="*/ 0 h 288"/>
                <a:gd name="T2" fmla="*/ 0 w 132"/>
                <a:gd name="T3" fmla="*/ 288 h 288"/>
                <a:gd name="T4" fmla="*/ 48 w 132"/>
                <a:gd name="T5" fmla="*/ 288 h 288"/>
                <a:gd name="T6" fmla="*/ 132 w 132"/>
                <a:gd name="T7" fmla="*/ 18 h 288"/>
                <a:gd name="T8" fmla="*/ 96 w 132"/>
                <a:gd name="T9" fmla="*/ 0 h 288"/>
              </a:gdLst>
              <a:ahLst/>
              <a:cxnLst>
                <a:cxn ang="0">
                  <a:pos x="T0" y="T1"/>
                </a:cxn>
                <a:cxn ang="0">
                  <a:pos x="T2" y="T3"/>
                </a:cxn>
                <a:cxn ang="0">
                  <a:pos x="T4" y="T5"/>
                </a:cxn>
                <a:cxn ang="0">
                  <a:pos x="T6" y="T7"/>
                </a:cxn>
                <a:cxn ang="0">
                  <a:pos x="T8" y="T9"/>
                </a:cxn>
              </a:cxnLst>
              <a:rect l="0" t="0" r="r" b="b"/>
              <a:pathLst>
                <a:path w="132" h="288">
                  <a:moveTo>
                    <a:pt x="96" y="0"/>
                  </a:moveTo>
                  <a:lnTo>
                    <a:pt x="0" y="288"/>
                  </a:lnTo>
                  <a:lnTo>
                    <a:pt x="48" y="288"/>
                  </a:lnTo>
                  <a:lnTo>
                    <a:pt x="132" y="18"/>
                  </a:lnTo>
                  <a:lnTo>
                    <a:pt x="96"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88" name="Freeform 240">
              <a:extLst>
                <a:ext uri="{FF2B5EF4-FFF2-40B4-BE49-F238E27FC236}">
                  <a16:creationId xmlns:a16="http://schemas.microsoft.com/office/drawing/2014/main" id="{ABC0EEA2-2C24-7DC0-F8FC-FA9BB3EC006D}"/>
                </a:ext>
              </a:extLst>
            </p:cNvPr>
            <p:cNvSpPr>
              <a:spLocks/>
            </p:cNvSpPr>
            <p:nvPr/>
          </p:nvSpPr>
          <p:spPr bwMode="auto">
            <a:xfrm>
              <a:off x="1538" y="5086"/>
              <a:ext cx="107" cy="288"/>
            </a:xfrm>
            <a:custGeom>
              <a:avLst/>
              <a:gdLst>
                <a:gd name="T0" fmla="*/ 96 w 132"/>
                <a:gd name="T1" fmla="*/ 0 h 288"/>
                <a:gd name="T2" fmla="*/ 0 w 132"/>
                <a:gd name="T3" fmla="*/ 288 h 288"/>
                <a:gd name="T4" fmla="*/ 48 w 132"/>
                <a:gd name="T5" fmla="*/ 288 h 288"/>
                <a:gd name="T6" fmla="*/ 132 w 132"/>
                <a:gd name="T7" fmla="*/ 18 h 288"/>
                <a:gd name="T8" fmla="*/ 96 w 132"/>
                <a:gd name="T9" fmla="*/ 0 h 288"/>
              </a:gdLst>
              <a:ahLst/>
              <a:cxnLst>
                <a:cxn ang="0">
                  <a:pos x="T0" y="T1"/>
                </a:cxn>
                <a:cxn ang="0">
                  <a:pos x="T2" y="T3"/>
                </a:cxn>
                <a:cxn ang="0">
                  <a:pos x="T4" y="T5"/>
                </a:cxn>
                <a:cxn ang="0">
                  <a:pos x="T6" y="T7"/>
                </a:cxn>
                <a:cxn ang="0">
                  <a:pos x="T8" y="T9"/>
                </a:cxn>
              </a:cxnLst>
              <a:rect l="0" t="0" r="r" b="b"/>
              <a:pathLst>
                <a:path w="132" h="288">
                  <a:moveTo>
                    <a:pt x="96" y="0"/>
                  </a:moveTo>
                  <a:lnTo>
                    <a:pt x="0" y="288"/>
                  </a:lnTo>
                  <a:lnTo>
                    <a:pt x="48" y="288"/>
                  </a:lnTo>
                  <a:lnTo>
                    <a:pt x="132" y="18"/>
                  </a:lnTo>
                  <a:lnTo>
                    <a:pt x="96"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889" name="Group 241">
            <a:extLst>
              <a:ext uri="{FF2B5EF4-FFF2-40B4-BE49-F238E27FC236}">
                <a16:creationId xmlns:a16="http://schemas.microsoft.com/office/drawing/2014/main" id="{B03565A5-E57C-EB7C-630B-D302049DB6FF}"/>
              </a:ext>
            </a:extLst>
          </p:cNvPr>
          <p:cNvGrpSpPr>
            <a:grpSpLocks/>
          </p:cNvGrpSpPr>
          <p:nvPr/>
        </p:nvGrpSpPr>
        <p:grpSpPr bwMode="auto">
          <a:xfrm>
            <a:off x="3276600" y="7848600"/>
            <a:ext cx="650875" cy="828675"/>
            <a:chOff x="1182" y="4720"/>
            <a:chExt cx="410" cy="522"/>
          </a:xfrm>
        </p:grpSpPr>
        <p:sp>
          <p:nvSpPr>
            <p:cNvPr id="27890" name="Freeform 242">
              <a:extLst>
                <a:ext uri="{FF2B5EF4-FFF2-40B4-BE49-F238E27FC236}">
                  <a16:creationId xmlns:a16="http://schemas.microsoft.com/office/drawing/2014/main" id="{C2F38F7E-EE6D-E580-1964-8B0A7AFC3B8B}"/>
                </a:ext>
              </a:extLst>
            </p:cNvPr>
            <p:cNvSpPr>
              <a:spLocks/>
            </p:cNvSpPr>
            <p:nvPr/>
          </p:nvSpPr>
          <p:spPr bwMode="auto">
            <a:xfrm>
              <a:off x="1258" y="4744"/>
              <a:ext cx="64" cy="144"/>
            </a:xfrm>
            <a:custGeom>
              <a:avLst/>
              <a:gdLst>
                <a:gd name="T0" fmla="*/ 0 w 64"/>
                <a:gd name="T1" fmla="*/ 0 h 144"/>
                <a:gd name="T2" fmla="*/ 38 w 64"/>
                <a:gd name="T3" fmla="*/ 130 h 144"/>
                <a:gd name="T4" fmla="*/ 64 w 64"/>
                <a:gd name="T5" fmla="*/ 144 h 144"/>
                <a:gd name="T6" fmla="*/ 22 w 64"/>
                <a:gd name="T7" fmla="*/ 18 h 144"/>
                <a:gd name="T8" fmla="*/ 0 w 64"/>
                <a:gd name="T9" fmla="*/ 0 h 144"/>
              </a:gdLst>
              <a:ahLst/>
              <a:cxnLst>
                <a:cxn ang="0">
                  <a:pos x="T0" y="T1"/>
                </a:cxn>
                <a:cxn ang="0">
                  <a:pos x="T2" y="T3"/>
                </a:cxn>
                <a:cxn ang="0">
                  <a:pos x="T4" y="T5"/>
                </a:cxn>
                <a:cxn ang="0">
                  <a:pos x="T6" y="T7"/>
                </a:cxn>
                <a:cxn ang="0">
                  <a:pos x="T8" y="T9"/>
                </a:cxn>
              </a:cxnLst>
              <a:rect l="0" t="0" r="r" b="b"/>
              <a:pathLst>
                <a:path w="64" h="144">
                  <a:moveTo>
                    <a:pt x="0" y="0"/>
                  </a:moveTo>
                  <a:lnTo>
                    <a:pt x="38" y="130"/>
                  </a:lnTo>
                  <a:lnTo>
                    <a:pt x="64" y="144"/>
                  </a:lnTo>
                  <a:lnTo>
                    <a:pt x="22" y="18"/>
                  </a:lnTo>
                  <a:lnTo>
                    <a:pt x="0"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91" name="Freeform 243">
              <a:extLst>
                <a:ext uri="{FF2B5EF4-FFF2-40B4-BE49-F238E27FC236}">
                  <a16:creationId xmlns:a16="http://schemas.microsoft.com/office/drawing/2014/main" id="{E458BDEC-11BE-C5CA-5704-96492D96261F}"/>
                </a:ext>
              </a:extLst>
            </p:cNvPr>
            <p:cNvSpPr>
              <a:spLocks/>
            </p:cNvSpPr>
            <p:nvPr/>
          </p:nvSpPr>
          <p:spPr bwMode="auto">
            <a:xfrm>
              <a:off x="1522" y="4982"/>
              <a:ext cx="70" cy="222"/>
            </a:xfrm>
            <a:custGeom>
              <a:avLst/>
              <a:gdLst>
                <a:gd name="T0" fmla="*/ 0 w 70"/>
                <a:gd name="T1" fmla="*/ 0 h 222"/>
                <a:gd name="T2" fmla="*/ 44 w 70"/>
                <a:gd name="T3" fmla="*/ 214 h 222"/>
                <a:gd name="T4" fmla="*/ 70 w 70"/>
                <a:gd name="T5" fmla="*/ 222 h 222"/>
                <a:gd name="T6" fmla="*/ 32 w 70"/>
                <a:gd name="T7" fmla="*/ 24 h 222"/>
                <a:gd name="T8" fmla="*/ 0 w 70"/>
                <a:gd name="T9" fmla="*/ 0 h 222"/>
              </a:gdLst>
              <a:ahLst/>
              <a:cxnLst>
                <a:cxn ang="0">
                  <a:pos x="T0" y="T1"/>
                </a:cxn>
                <a:cxn ang="0">
                  <a:pos x="T2" y="T3"/>
                </a:cxn>
                <a:cxn ang="0">
                  <a:pos x="T4" y="T5"/>
                </a:cxn>
                <a:cxn ang="0">
                  <a:pos x="T6" y="T7"/>
                </a:cxn>
                <a:cxn ang="0">
                  <a:pos x="T8" y="T9"/>
                </a:cxn>
              </a:cxnLst>
              <a:rect l="0" t="0" r="r" b="b"/>
              <a:pathLst>
                <a:path w="70" h="222">
                  <a:moveTo>
                    <a:pt x="0" y="0"/>
                  </a:moveTo>
                  <a:lnTo>
                    <a:pt x="44" y="214"/>
                  </a:lnTo>
                  <a:lnTo>
                    <a:pt x="70" y="222"/>
                  </a:lnTo>
                  <a:lnTo>
                    <a:pt x="32" y="24"/>
                  </a:lnTo>
                  <a:lnTo>
                    <a:pt x="0" y="0"/>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92" name="Freeform 244">
              <a:extLst>
                <a:ext uri="{FF2B5EF4-FFF2-40B4-BE49-F238E27FC236}">
                  <a16:creationId xmlns:a16="http://schemas.microsoft.com/office/drawing/2014/main" id="{8CCF2B08-56D1-943C-C04C-3936F0E05226}"/>
                </a:ext>
              </a:extLst>
            </p:cNvPr>
            <p:cNvSpPr>
              <a:spLocks/>
            </p:cNvSpPr>
            <p:nvPr/>
          </p:nvSpPr>
          <p:spPr bwMode="auto">
            <a:xfrm>
              <a:off x="1248" y="4720"/>
              <a:ext cx="328" cy="352"/>
            </a:xfrm>
            <a:custGeom>
              <a:avLst/>
              <a:gdLst>
                <a:gd name="T0" fmla="*/ 328 w 328"/>
                <a:gd name="T1" fmla="*/ 352 h 352"/>
                <a:gd name="T2" fmla="*/ 328 w 328"/>
                <a:gd name="T3" fmla="*/ 300 h 352"/>
                <a:gd name="T4" fmla="*/ 0 w 328"/>
                <a:gd name="T5" fmla="*/ 0 h 352"/>
                <a:gd name="T6" fmla="*/ 0 w 328"/>
                <a:gd name="T7" fmla="*/ 48 h 352"/>
                <a:gd name="T8" fmla="*/ 328 w 328"/>
                <a:gd name="T9" fmla="*/ 352 h 352"/>
              </a:gdLst>
              <a:ahLst/>
              <a:cxnLst>
                <a:cxn ang="0">
                  <a:pos x="T0" y="T1"/>
                </a:cxn>
                <a:cxn ang="0">
                  <a:pos x="T2" y="T3"/>
                </a:cxn>
                <a:cxn ang="0">
                  <a:pos x="T4" y="T5"/>
                </a:cxn>
                <a:cxn ang="0">
                  <a:pos x="T6" y="T7"/>
                </a:cxn>
                <a:cxn ang="0">
                  <a:pos x="T8" y="T9"/>
                </a:cxn>
              </a:cxnLst>
              <a:rect l="0" t="0" r="r" b="b"/>
              <a:pathLst>
                <a:path w="328" h="352">
                  <a:moveTo>
                    <a:pt x="328" y="352"/>
                  </a:moveTo>
                  <a:lnTo>
                    <a:pt x="328" y="300"/>
                  </a:lnTo>
                  <a:lnTo>
                    <a:pt x="0" y="0"/>
                  </a:lnTo>
                  <a:lnTo>
                    <a:pt x="0" y="48"/>
                  </a:lnTo>
                  <a:lnTo>
                    <a:pt x="328" y="352"/>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93" name="Freeform 245">
              <a:extLst>
                <a:ext uri="{FF2B5EF4-FFF2-40B4-BE49-F238E27FC236}">
                  <a16:creationId xmlns:a16="http://schemas.microsoft.com/office/drawing/2014/main" id="{088EE655-DB13-DC26-5C68-782FC80519D5}"/>
                </a:ext>
              </a:extLst>
            </p:cNvPr>
            <p:cNvSpPr>
              <a:spLocks/>
            </p:cNvSpPr>
            <p:nvPr/>
          </p:nvSpPr>
          <p:spPr bwMode="auto">
            <a:xfrm>
              <a:off x="1396" y="4994"/>
              <a:ext cx="136" cy="248"/>
            </a:xfrm>
            <a:custGeom>
              <a:avLst/>
              <a:gdLst>
                <a:gd name="T0" fmla="*/ 136 w 136"/>
                <a:gd name="T1" fmla="*/ 18 h 248"/>
                <a:gd name="T2" fmla="*/ 16 w 136"/>
                <a:gd name="T3" fmla="*/ 248 h 248"/>
                <a:gd name="T4" fmla="*/ 0 w 136"/>
                <a:gd name="T5" fmla="*/ 226 h 248"/>
                <a:gd name="T6" fmla="*/ 110 w 136"/>
                <a:gd name="T7" fmla="*/ 0 h 248"/>
                <a:gd name="T8" fmla="*/ 136 w 136"/>
                <a:gd name="T9" fmla="*/ 18 h 248"/>
              </a:gdLst>
              <a:ahLst/>
              <a:cxnLst>
                <a:cxn ang="0">
                  <a:pos x="T0" y="T1"/>
                </a:cxn>
                <a:cxn ang="0">
                  <a:pos x="T2" y="T3"/>
                </a:cxn>
                <a:cxn ang="0">
                  <a:pos x="T4" y="T5"/>
                </a:cxn>
                <a:cxn ang="0">
                  <a:pos x="T6" y="T7"/>
                </a:cxn>
                <a:cxn ang="0">
                  <a:pos x="T8" y="T9"/>
                </a:cxn>
              </a:cxnLst>
              <a:rect l="0" t="0" r="r" b="b"/>
              <a:pathLst>
                <a:path w="136" h="248">
                  <a:moveTo>
                    <a:pt x="136" y="18"/>
                  </a:moveTo>
                  <a:lnTo>
                    <a:pt x="16" y="248"/>
                  </a:lnTo>
                  <a:lnTo>
                    <a:pt x="0" y="226"/>
                  </a:lnTo>
                  <a:lnTo>
                    <a:pt x="110" y="0"/>
                  </a:lnTo>
                  <a:lnTo>
                    <a:pt x="136" y="18"/>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94" name="Freeform 246">
              <a:extLst>
                <a:ext uri="{FF2B5EF4-FFF2-40B4-BE49-F238E27FC236}">
                  <a16:creationId xmlns:a16="http://schemas.microsoft.com/office/drawing/2014/main" id="{8EBB04AD-4792-2806-C0F5-DD6020949DEB}"/>
                </a:ext>
              </a:extLst>
            </p:cNvPr>
            <p:cNvSpPr>
              <a:spLocks/>
            </p:cNvSpPr>
            <p:nvPr/>
          </p:nvSpPr>
          <p:spPr bwMode="auto">
            <a:xfrm>
              <a:off x="1182" y="4751"/>
              <a:ext cx="94" cy="151"/>
            </a:xfrm>
            <a:custGeom>
              <a:avLst/>
              <a:gdLst>
                <a:gd name="T0" fmla="*/ 94 w 94"/>
                <a:gd name="T1" fmla="*/ 15 h 151"/>
                <a:gd name="T2" fmla="*/ 18 w 94"/>
                <a:gd name="T3" fmla="*/ 151 h 151"/>
                <a:gd name="T4" fmla="*/ 0 w 94"/>
                <a:gd name="T5" fmla="*/ 137 h 151"/>
                <a:gd name="T6" fmla="*/ 81 w 94"/>
                <a:gd name="T7" fmla="*/ 0 h 151"/>
                <a:gd name="T8" fmla="*/ 94 w 94"/>
                <a:gd name="T9" fmla="*/ 15 h 151"/>
              </a:gdLst>
              <a:ahLst/>
              <a:cxnLst>
                <a:cxn ang="0">
                  <a:pos x="T0" y="T1"/>
                </a:cxn>
                <a:cxn ang="0">
                  <a:pos x="T2" y="T3"/>
                </a:cxn>
                <a:cxn ang="0">
                  <a:pos x="T4" y="T5"/>
                </a:cxn>
                <a:cxn ang="0">
                  <a:pos x="T6" y="T7"/>
                </a:cxn>
                <a:cxn ang="0">
                  <a:pos x="T8" y="T9"/>
                </a:cxn>
              </a:cxnLst>
              <a:rect l="0" t="0" r="r" b="b"/>
              <a:pathLst>
                <a:path w="94" h="151">
                  <a:moveTo>
                    <a:pt x="94" y="15"/>
                  </a:moveTo>
                  <a:lnTo>
                    <a:pt x="18" y="151"/>
                  </a:lnTo>
                  <a:lnTo>
                    <a:pt x="0" y="137"/>
                  </a:lnTo>
                  <a:lnTo>
                    <a:pt x="81" y="0"/>
                  </a:lnTo>
                  <a:lnTo>
                    <a:pt x="94" y="15"/>
                  </a:lnTo>
                  <a:close/>
                </a:path>
              </a:pathLst>
            </a:cu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895" name="Group 247">
            <a:extLst>
              <a:ext uri="{FF2B5EF4-FFF2-40B4-BE49-F238E27FC236}">
                <a16:creationId xmlns:a16="http://schemas.microsoft.com/office/drawing/2014/main" id="{08C77D5E-D5CB-901C-7CCC-939E2EBB74BB}"/>
              </a:ext>
            </a:extLst>
          </p:cNvPr>
          <p:cNvGrpSpPr>
            <a:grpSpLocks/>
          </p:cNvGrpSpPr>
          <p:nvPr/>
        </p:nvGrpSpPr>
        <p:grpSpPr bwMode="auto">
          <a:xfrm>
            <a:off x="5105400" y="6172200"/>
            <a:ext cx="1946275" cy="3155950"/>
            <a:chOff x="2394" y="3894"/>
            <a:chExt cx="978" cy="1586"/>
          </a:xfrm>
        </p:grpSpPr>
        <p:grpSp>
          <p:nvGrpSpPr>
            <p:cNvPr id="27896" name="Group 248">
              <a:extLst>
                <a:ext uri="{FF2B5EF4-FFF2-40B4-BE49-F238E27FC236}">
                  <a16:creationId xmlns:a16="http://schemas.microsoft.com/office/drawing/2014/main" id="{559DD682-F225-1407-4C25-DC4025ED0BCF}"/>
                </a:ext>
              </a:extLst>
            </p:cNvPr>
            <p:cNvGrpSpPr>
              <a:grpSpLocks/>
            </p:cNvGrpSpPr>
            <p:nvPr/>
          </p:nvGrpSpPr>
          <p:grpSpPr bwMode="auto">
            <a:xfrm>
              <a:off x="2874" y="4374"/>
              <a:ext cx="252" cy="922"/>
              <a:chOff x="2874" y="4185"/>
              <a:chExt cx="252" cy="903"/>
            </a:xfrm>
          </p:grpSpPr>
          <p:sp>
            <p:nvSpPr>
              <p:cNvPr id="27897" name="Freeform 249">
                <a:extLst>
                  <a:ext uri="{FF2B5EF4-FFF2-40B4-BE49-F238E27FC236}">
                    <a16:creationId xmlns:a16="http://schemas.microsoft.com/office/drawing/2014/main" id="{27C7E3BF-955F-D7C7-86F9-CEDA422A58B6}"/>
                  </a:ext>
                </a:extLst>
              </p:cNvPr>
              <p:cNvSpPr>
                <a:spLocks/>
              </p:cNvSpPr>
              <p:nvPr/>
            </p:nvSpPr>
            <p:spPr bwMode="auto">
              <a:xfrm>
                <a:off x="2874" y="4185"/>
                <a:ext cx="252" cy="903"/>
              </a:xfrm>
              <a:custGeom>
                <a:avLst/>
                <a:gdLst>
                  <a:gd name="T0" fmla="*/ 240 w 240"/>
                  <a:gd name="T1" fmla="*/ 81 h 903"/>
                  <a:gd name="T2" fmla="*/ 3 w 240"/>
                  <a:gd name="T3" fmla="*/ 0 h 903"/>
                  <a:gd name="T4" fmla="*/ 0 w 240"/>
                  <a:gd name="T5" fmla="*/ 867 h 903"/>
                  <a:gd name="T6" fmla="*/ 240 w 240"/>
                  <a:gd name="T7" fmla="*/ 903 h 903"/>
                  <a:gd name="T8" fmla="*/ 240 w 240"/>
                  <a:gd name="T9" fmla="*/ 81 h 903"/>
                </a:gdLst>
                <a:ahLst/>
                <a:cxnLst>
                  <a:cxn ang="0">
                    <a:pos x="T0" y="T1"/>
                  </a:cxn>
                  <a:cxn ang="0">
                    <a:pos x="T2" y="T3"/>
                  </a:cxn>
                  <a:cxn ang="0">
                    <a:pos x="T4" y="T5"/>
                  </a:cxn>
                  <a:cxn ang="0">
                    <a:pos x="T6" y="T7"/>
                  </a:cxn>
                  <a:cxn ang="0">
                    <a:pos x="T8" y="T9"/>
                  </a:cxn>
                </a:cxnLst>
                <a:rect l="0" t="0" r="r" b="b"/>
                <a:pathLst>
                  <a:path w="240" h="903">
                    <a:moveTo>
                      <a:pt x="240" y="81"/>
                    </a:moveTo>
                    <a:lnTo>
                      <a:pt x="3" y="0"/>
                    </a:lnTo>
                    <a:lnTo>
                      <a:pt x="0" y="867"/>
                    </a:lnTo>
                    <a:lnTo>
                      <a:pt x="240" y="903"/>
                    </a:lnTo>
                    <a:lnTo>
                      <a:pt x="240" y="81"/>
                    </a:lnTo>
                    <a:close/>
                  </a:path>
                </a:pathLst>
              </a:custGeom>
              <a:solidFill>
                <a:srgbClr val="D0FFC1">
                  <a:alpha val="50000"/>
                </a:srgb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98" name="Freeform 250">
                <a:extLst>
                  <a:ext uri="{FF2B5EF4-FFF2-40B4-BE49-F238E27FC236}">
                    <a16:creationId xmlns:a16="http://schemas.microsoft.com/office/drawing/2014/main" id="{4B9C3370-33C1-FF82-6B4B-125F55A9783D}"/>
                  </a:ext>
                </a:extLst>
              </p:cNvPr>
              <p:cNvSpPr>
                <a:spLocks/>
              </p:cNvSpPr>
              <p:nvPr/>
            </p:nvSpPr>
            <p:spPr bwMode="auto">
              <a:xfrm>
                <a:off x="2986" y="4408"/>
                <a:ext cx="102" cy="312"/>
              </a:xfrm>
              <a:custGeom>
                <a:avLst/>
                <a:gdLst>
                  <a:gd name="T0" fmla="*/ 54 w 102"/>
                  <a:gd name="T1" fmla="*/ 18 h 312"/>
                  <a:gd name="T2" fmla="*/ 48 w 102"/>
                  <a:gd name="T3" fmla="*/ 292 h 312"/>
                  <a:gd name="T4" fmla="*/ 54 w 102"/>
                  <a:gd name="T5" fmla="*/ 18 h 312"/>
                </a:gdLst>
                <a:ahLst/>
                <a:cxnLst>
                  <a:cxn ang="0">
                    <a:pos x="T0" y="T1"/>
                  </a:cxn>
                  <a:cxn ang="0">
                    <a:pos x="T2" y="T3"/>
                  </a:cxn>
                  <a:cxn ang="0">
                    <a:pos x="T4" y="T5"/>
                  </a:cxn>
                </a:cxnLst>
                <a:rect l="0" t="0" r="r" b="b"/>
                <a:pathLst>
                  <a:path w="102" h="312">
                    <a:moveTo>
                      <a:pt x="54" y="18"/>
                    </a:moveTo>
                    <a:cubicBezTo>
                      <a:pt x="102" y="36"/>
                      <a:pt x="96" y="312"/>
                      <a:pt x="48" y="292"/>
                    </a:cubicBezTo>
                    <a:cubicBezTo>
                      <a:pt x="0" y="272"/>
                      <a:pt x="6" y="0"/>
                      <a:pt x="54" y="18"/>
                    </a:cubicBezTo>
                    <a:close/>
                  </a:path>
                </a:pathLst>
              </a:custGeom>
              <a:solidFill>
                <a:schemeClr val="bg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899" name="Freeform 251">
              <a:extLst>
                <a:ext uri="{FF2B5EF4-FFF2-40B4-BE49-F238E27FC236}">
                  <a16:creationId xmlns:a16="http://schemas.microsoft.com/office/drawing/2014/main" id="{B34459A3-C7BA-2F95-7D0D-17A0A6CBC570}"/>
                </a:ext>
              </a:extLst>
            </p:cNvPr>
            <p:cNvSpPr>
              <a:spLocks/>
            </p:cNvSpPr>
            <p:nvPr/>
          </p:nvSpPr>
          <p:spPr bwMode="auto">
            <a:xfrm>
              <a:off x="2394" y="3894"/>
              <a:ext cx="123" cy="906"/>
            </a:xfrm>
            <a:custGeom>
              <a:avLst/>
              <a:gdLst>
                <a:gd name="T0" fmla="*/ 136 w 153"/>
                <a:gd name="T1" fmla="*/ 875 h 906"/>
                <a:gd name="T2" fmla="*/ 0 w 153"/>
                <a:gd name="T3" fmla="*/ 628 h 906"/>
                <a:gd name="T4" fmla="*/ 2 w 153"/>
                <a:gd name="T5" fmla="*/ 0 h 906"/>
                <a:gd name="T6" fmla="*/ 153 w 153"/>
                <a:gd name="T7" fmla="*/ 165 h 906"/>
                <a:gd name="T8" fmla="*/ 153 w 153"/>
                <a:gd name="T9" fmla="*/ 875 h 906"/>
                <a:gd name="T10" fmla="*/ 153 w 153"/>
                <a:gd name="T11" fmla="*/ 906 h 906"/>
                <a:gd name="T12" fmla="*/ 136 w 153"/>
                <a:gd name="T13" fmla="*/ 875 h 906"/>
              </a:gdLst>
              <a:ahLst/>
              <a:cxnLst>
                <a:cxn ang="0">
                  <a:pos x="T0" y="T1"/>
                </a:cxn>
                <a:cxn ang="0">
                  <a:pos x="T2" y="T3"/>
                </a:cxn>
                <a:cxn ang="0">
                  <a:pos x="T4" y="T5"/>
                </a:cxn>
                <a:cxn ang="0">
                  <a:pos x="T6" y="T7"/>
                </a:cxn>
                <a:cxn ang="0">
                  <a:pos x="T8" y="T9"/>
                </a:cxn>
                <a:cxn ang="0">
                  <a:pos x="T10" y="T11"/>
                </a:cxn>
                <a:cxn ang="0">
                  <a:pos x="T12" y="T13"/>
                </a:cxn>
              </a:cxnLst>
              <a:rect l="0" t="0" r="r" b="b"/>
              <a:pathLst>
                <a:path w="153" h="906">
                  <a:moveTo>
                    <a:pt x="136" y="875"/>
                  </a:moveTo>
                  <a:lnTo>
                    <a:pt x="0" y="628"/>
                  </a:lnTo>
                  <a:lnTo>
                    <a:pt x="2" y="0"/>
                  </a:lnTo>
                  <a:lnTo>
                    <a:pt x="153" y="165"/>
                  </a:lnTo>
                  <a:lnTo>
                    <a:pt x="153" y="875"/>
                  </a:lnTo>
                  <a:lnTo>
                    <a:pt x="153" y="906"/>
                  </a:lnTo>
                  <a:lnTo>
                    <a:pt x="136" y="875"/>
                  </a:lnTo>
                  <a:close/>
                </a:path>
              </a:pathLst>
            </a:custGeom>
            <a:solidFill>
              <a:srgbClr val="D0FFC1">
                <a:alpha val="50000"/>
              </a:srgb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00" name="Freeform 252">
              <a:extLst>
                <a:ext uri="{FF2B5EF4-FFF2-40B4-BE49-F238E27FC236}">
                  <a16:creationId xmlns:a16="http://schemas.microsoft.com/office/drawing/2014/main" id="{0F22E060-F8F0-4702-26AF-8321C76A6E36}"/>
                </a:ext>
              </a:extLst>
            </p:cNvPr>
            <p:cNvSpPr>
              <a:spLocks/>
            </p:cNvSpPr>
            <p:nvPr/>
          </p:nvSpPr>
          <p:spPr bwMode="auto">
            <a:xfrm>
              <a:off x="3132" y="4402"/>
              <a:ext cx="240" cy="880"/>
            </a:xfrm>
            <a:custGeom>
              <a:avLst/>
              <a:gdLst>
                <a:gd name="T0" fmla="*/ 0 w 240"/>
                <a:gd name="T1" fmla="*/ 60 h 880"/>
                <a:gd name="T2" fmla="*/ 237 w 240"/>
                <a:gd name="T3" fmla="*/ 0 h 880"/>
                <a:gd name="T4" fmla="*/ 240 w 240"/>
                <a:gd name="T5" fmla="*/ 816 h 880"/>
                <a:gd name="T6" fmla="*/ 0 w 240"/>
                <a:gd name="T7" fmla="*/ 880 h 880"/>
                <a:gd name="T8" fmla="*/ 0 w 240"/>
                <a:gd name="T9" fmla="*/ 60 h 880"/>
              </a:gdLst>
              <a:ahLst/>
              <a:cxnLst>
                <a:cxn ang="0">
                  <a:pos x="T0" y="T1"/>
                </a:cxn>
                <a:cxn ang="0">
                  <a:pos x="T2" y="T3"/>
                </a:cxn>
                <a:cxn ang="0">
                  <a:pos x="T4" y="T5"/>
                </a:cxn>
                <a:cxn ang="0">
                  <a:pos x="T6" y="T7"/>
                </a:cxn>
                <a:cxn ang="0">
                  <a:pos x="T8" y="T9"/>
                </a:cxn>
              </a:cxnLst>
              <a:rect l="0" t="0" r="r" b="b"/>
              <a:pathLst>
                <a:path w="240" h="880">
                  <a:moveTo>
                    <a:pt x="0" y="60"/>
                  </a:moveTo>
                  <a:lnTo>
                    <a:pt x="237" y="0"/>
                  </a:lnTo>
                  <a:lnTo>
                    <a:pt x="240" y="816"/>
                  </a:lnTo>
                  <a:lnTo>
                    <a:pt x="0" y="880"/>
                  </a:lnTo>
                  <a:lnTo>
                    <a:pt x="0" y="60"/>
                  </a:lnTo>
                  <a:close/>
                </a:path>
              </a:pathLst>
            </a:custGeom>
            <a:solidFill>
              <a:srgbClr val="D0FFC1">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901" name="Group 253">
              <a:extLst>
                <a:ext uri="{FF2B5EF4-FFF2-40B4-BE49-F238E27FC236}">
                  <a16:creationId xmlns:a16="http://schemas.microsoft.com/office/drawing/2014/main" id="{C52F4D88-8BB7-7D3A-7CBA-22CD9EF3DFF8}"/>
                </a:ext>
              </a:extLst>
            </p:cNvPr>
            <p:cNvGrpSpPr>
              <a:grpSpLocks/>
            </p:cNvGrpSpPr>
            <p:nvPr/>
          </p:nvGrpSpPr>
          <p:grpSpPr bwMode="auto">
            <a:xfrm>
              <a:off x="2516" y="4057"/>
              <a:ext cx="205" cy="857"/>
              <a:chOff x="2342" y="3831"/>
              <a:chExt cx="205" cy="857"/>
            </a:xfrm>
          </p:grpSpPr>
          <p:sp>
            <p:nvSpPr>
              <p:cNvPr id="27902" name="Freeform 254">
                <a:extLst>
                  <a:ext uri="{FF2B5EF4-FFF2-40B4-BE49-F238E27FC236}">
                    <a16:creationId xmlns:a16="http://schemas.microsoft.com/office/drawing/2014/main" id="{58AB93D1-3ED9-116D-7A86-F3C2DD58CE9A}"/>
                  </a:ext>
                </a:extLst>
              </p:cNvPr>
              <p:cNvSpPr>
                <a:spLocks/>
              </p:cNvSpPr>
              <p:nvPr/>
            </p:nvSpPr>
            <p:spPr bwMode="auto">
              <a:xfrm>
                <a:off x="2342" y="3831"/>
                <a:ext cx="205" cy="857"/>
              </a:xfrm>
              <a:custGeom>
                <a:avLst/>
                <a:gdLst>
                  <a:gd name="T0" fmla="*/ 192 w 192"/>
                  <a:gd name="T1" fmla="*/ 816 h 816"/>
                  <a:gd name="T2" fmla="*/ 0 w 192"/>
                  <a:gd name="T3" fmla="*/ 720 h 816"/>
                  <a:gd name="T4" fmla="*/ 0 w 192"/>
                  <a:gd name="T5" fmla="*/ 0 h 816"/>
                  <a:gd name="T6" fmla="*/ 192 w 192"/>
                  <a:gd name="T7" fmla="*/ 48 h 816"/>
                  <a:gd name="T8" fmla="*/ 192 w 192"/>
                  <a:gd name="T9" fmla="*/ 816 h 816"/>
                </a:gdLst>
                <a:ahLst/>
                <a:cxnLst>
                  <a:cxn ang="0">
                    <a:pos x="T0" y="T1"/>
                  </a:cxn>
                  <a:cxn ang="0">
                    <a:pos x="T2" y="T3"/>
                  </a:cxn>
                  <a:cxn ang="0">
                    <a:pos x="T4" y="T5"/>
                  </a:cxn>
                  <a:cxn ang="0">
                    <a:pos x="T6" y="T7"/>
                  </a:cxn>
                  <a:cxn ang="0">
                    <a:pos x="T8" y="T9"/>
                  </a:cxn>
                </a:cxnLst>
                <a:rect l="0" t="0" r="r" b="b"/>
                <a:pathLst>
                  <a:path w="192" h="816">
                    <a:moveTo>
                      <a:pt x="192" y="816"/>
                    </a:moveTo>
                    <a:lnTo>
                      <a:pt x="0" y="720"/>
                    </a:lnTo>
                    <a:lnTo>
                      <a:pt x="0" y="0"/>
                    </a:lnTo>
                    <a:lnTo>
                      <a:pt x="192" y="48"/>
                    </a:lnTo>
                    <a:lnTo>
                      <a:pt x="192" y="816"/>
                    </a:lnTo>
                    <a:close/>
                  </a:path>
                </a:pathLst>
              </a:custGeom>
              <a:solidFill>
                <a:srgbClr val="D0FFC1">
                  <a:alpha val="50000"/>
                </a:srgb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03" name="Freeform 255">
                <a:extLst>
                  <a:ext uri="{FF2B5EF4-FFF2-40B4-BE49-F238E27FC236}">
                    <a16:creationId xmlns:a16="http://schemas.microsoft.com/office/drawing/2014/main" id="{8E1E74DE-DA3B-F592-CCA5-FF8B7B87D33D}"/>
                  </a:ext>
                </a:extLst>
              </p:cNvPr>
              <p:cNvSpPr>
                <a:spLocks/>
              </p:cNvSpPr>
              <p:nvPr/>
            </p:nvSpPr>
            <p:spPr bwMode="auto">
              <a:xfrm>
                <a:off x="2393" y="3932"/>
                <a:ext cx="103" cy="236"/>
              </a:xfrm>
              <a:custGeom>
                <a:avLst/>
                <a:gdLst>
                  <a:gd name="T0" fmla="*/ 120 w 120"/>
                  <a:gd name="T1" fmla="*/ 33 h 225"/>
                  <a:gd name="T2" fmla="*/ 0 w 120"/>
                  <a:gd name="T3" fmla="*/ 0 h 225"/>
                  <a:gd name="T4" fmla="*/ 0 w 120"/>
                  <a:gd name="T5" fmla="*/ 174 h 225"/>
                  <a:gd name="T6" fmla="*/ 120 w 120"/>
                  <a:gd name="T7" fmla="*/ 225 h 225"/>
                  <a:gd name="T8" fmla="*/ 120 w 120"/>
                  <a:gd name="T9" fmla="*/ 33 h 225"/>
                </a:gdLst>
                <a:ahLst/>
                <a:cxnLst>
                  <a:cxn ang="0">
                    <a:pos x="T0" y="T1"/>
                  </a:cxn>
                  <a:cxn ang="0">
                    <a:pos x="T2" y="T3"/>
                  </a:cxn>
                  <a:cxn ang="0">
                    <a:pos x="T4" y="T5"/>
                  </a:cxn>
                  <a:cxn ang="0">
                    <a:pos x="T6" y="T7"/>
                  </a:cxn>
                  <a:cxn ang="0">
                    <a:pos x="T8" y="T9"/>
                  </a:cxn>
                </a:cxnLst>
                <a:rect l="0" t="0" r="r" b="b"/>
                <a:pathLst>
                  <a:path w="120" h="225">
                    <a:moveTo>
                      <a:pt x="120" y="33"/>
                    </a:moveTo>
                    <a:lnTo>
                      <a:pt x="0" y="0"/>
                    </a:lnTo>
                    <a:lnTo>
                      <a:pt x="0" y="174"/>
                    </a:lnTo>
                    <a:lnTo>
                      <a:pt x="120" y="225"/>
                    </a:lnTo>
                    <a:lnTo>
                      <a:pt x="120" y="33"/>
                    </a:lnTo>
                    <a:close/>
                  </a:path>
                </a:pathLst>
              </a:custGeom>
              <a:solidFill>
                <a:schemeClr val="bg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904" name="Freeform 256">
              <a:extLst>
                <a:ext uri="{FF2B5EF4-FFF2-40B4-BE49-F238E27FC236}">
                  <a16:creationId xmlns:a16="http://schemas.microsoft.com/office/drawing/2014/main" id="{99C64951-4626-117B-FA0E-B9CB4BC55169}"/>
                </a:ext>
              </a:extLst>
            </p:cNvPr>
            <p:cNvSpPr>
              <a:spLocks/>
            </p:cNvSpPr>
            <p:nvPr/>
          </p:nvSpPr>
          <p:spPr bwMode="auto">
            <a:xfrm flipH="1">
              <a:off x="2721" y="4111"/>
              <a:ext cx="154" cy="1143"/>
            </a:xfrm>
            <a:custGeom>
              <a:avLst/>
              <a:gdLst>
                <a:gd name="T0" fmla="*/ 48 w 432"/>
                <a:gd name="T1" fmla="*/ 1440 h 1488"/>
                <a:gd name="T2" fmla="*/ 432 w 432"/>
                <a:gd name="T3" fmla="*/ 1056 h 1488"/>
                <a:gd name="T4" fmla="*/ 432 w 432"/>
                <a:gd name="T5" fmla="*/ 0 h 1488"/>
                <a:gd name="T6" fmla="*/ 0 w 432"/>
                <a:gd name="T7" fmla="*/ 336 h 1488"/>
                <a:gd name="T8" fmla="*/ 0 w 432"/>
                <a:gd name="T9" fmla="*/ 1440 h 1488"/>
                <a:gd name="T10" fmla="*/ 0 w 432"/>
                <a:gd name="T11" fmla="*/ 1488 h 1488"/>
                <a:gd name="T12" fmla="*/ 48 w 432"/>
                <a:gd name="T13" fmla="*/ 1440 h 1488"/>
              </a:gdLst>
              <a:ahLst/>
              <a:cxnLst>
                <a:cxn ang="0">
                  <a:pos x="T0" y="T1"/>
                </a:cxn>
                <a:cxn ang="0">
                  <a:pos x="T2" y="T3"/>
                </a:cxn>
                <a:cxn ang="0">
                  <a:pos x="T4" y="T5"/>
                </a:cxn>
                <a:cxn ang="0">
                  <a:pos x="T6" y="T7"/>
                </a:cxn>
                <a:cxn ang="0">
                  <a:pos x="T8" y="T9"/>
                </a:cxn>
                <a:cxn ang="0">
                  <a:pos x="T10" y="T11"/>
                </a:cxn>
                <a:cxn ang="0">
                  <a:pos x="T12" y="T13"/>
                </a:cxn>
              </a:cxnLst>
              <a:rect l="0" t="0" r="r" b="b"/>
              <a:pathLst>
                <a:path w="432" h="1488">
                  <a:moveTo>
                    <a:pt x="48" y="1440"/>
                  </a:moveTo>
                  <a:lnTo>
                    <a:pt x="432" y="1056"/>
                  </a:lnTo>
                  <a:lnTo>
                    <a:pt x="432" y="0"/>
                  </a:lnTo>
                  <a:lnTo>
                    <a:pt x="0" y="336"/>
                  </a:lnTo>
                  <a:lnTo>
                    <a:pt x="0" y="1440"/>
                  </a:lnTo>
                  <a:lnTo>
                    <a:pt x="0" y="1488"/>
                  </a:lnTo>
                  <a:lnTo>
                    <a:pt x="48" y="1440"/>
                  </a:lnTo>
                  <a:close/>
                </a:path>
              </a:pathLst>
            </a:custGeom>
            <a:solidFill>
              <a:srgbClr val="D0FFC1">
                <a:alpha val="50000"/>
              </a:srgb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7905" name="Group 257">
              <a:extLst>
                <a:ext uri="{FF2B5EF4-FFF2-40B4-BE49-F238E27FC236}">
                  <a16:creationId xmlns:a16="http://schemas.microsoft.com/office/drawing/2014/main" id="{1EED2703-1050-0252-1A26-C23FD7E29AA7}"/>
                </a:ext>
              </a:extLst>
            </p:cNvPr>
            <p:cNvGrpSpPr>
              <a:grpSpLocks/>
            </p:cNvGrpSpPr>
            <p:nvPr/>
          </p:nvGrpSpPr>
          <p:grpSpPr bwMode="auto">
            <a:xfrm>
              <a:off x="3070" y="5030"/>
              <a:ext cx="145" cy="450"/>
              <a:chOff x="3642" y="4848"/>
              <a:chExt cx="145" cy="450"/>
            </a:xfrm>
          </p:grpSpPr>
          <p:grpSp>
            <p:nvGrpSpPr>
              <p:cNvPr id="27906" name="Group 258">
                <a:extLst>
                  <a:ext uri="{FF2B5EF4-FFF2-40B4-BE49-F238E27FC236}">
                    <a16:creationId xmlns:a16="http://schemas.microsoft.com/office/drawing/2014/main" id="{99EA1A5E-1FA8-4C2A-3F0C-791B10058482}"/>
                  </a:ext>
                </a:extLst>
              </p:cNvPr>
              <p:cNvGrpSpPr>
                <a:grpSpLocks/>
              </p:cNvGrpSpPr>
              <p:nvPr/>
            </p:nvGrpSpPr>
            <p:grpSpPr bwMode="auto">
              <a:xfrm>
                <a:off x="3696" y="4848"/>
                <a:ext cx="91" cy="412"/>
                <a:chOff x="3696" y="4848"/>
                <a:chExt cx="152" cy="412"/>
              </a:xfrm>
            </p:grpSpPr>
            <p:sp>
              <p:nvSpPr>
                <p:cNvPr id="27907" name="Line 259">
                  <a:extLst>
                    <a:ext uri="{FF2B5EF4-FFF2-40B4-BE49-F238E27FC236}">
                      <a16:creationId xmlns:a16="http://schemas.microsoft.com/office/drawing/2014/main" id="{5CCDCF09-BD33-7CFB-0C99-69997DB654D2}"/>
                    </a:ext>
                  </a:extLst>
                </p:cNvPr>
                <p:cNvSpPr>
                  <a:spLocks noChangeShapeType="1"/>
                </p:cNvSpPr>
                <p:nvPr/>
              </p:nvSpPr>
              <p:spPr bwMode="auto">
                <a:xfrm flipV="1">
                  <a:off x="3700" y="4848"/>
                  <a:ext cx="0" cy="30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08" name="Freeform 260">
                  <a:extLst>
                    <a:ext uri="{FF2B5EF4-FFF2-40B4-BE49-F238E27FC236}">
                      <a16:creationId xmlns:a16="http://schemas.microsoft.com/office/drawing/2014/main" id="{FDAC3088-9013-D530-B426-3C259FB185F5}"/>
                    </a:ext>
                  </a:extLst>
                </p:cNvPr>
                <p:cNvSpPr>
                  <a:spLocks/>
                </p:cNvSpPr>
                <p:nvPr/>
              </p:nvSpPr>
              <p:spPr bwMode="auto">
                <a:xfrm>
                  <a:off x="3696" y="5104"/>
                  <a:ext cx="136" cy="156"/>
                </a:xfrm>
                <a:custGeom>
                  <a:avLst/>
                  <a:gdLst>
                    <a:gd name="T0" fmla="*/ 0 w 136"/>
                    <a:gd name="T1" fmla="*/ 0 h 156"/>
                    <a:gd name="T2" fmla="*/ 136 w 136"/>
                    <a:gd name="T3" fmla="*/ 156 h 156"/>
                  </a:gdLst>
                  <a:ahLst/>
                  <a:cxnLst>
                    <a:cxn ang="0">
                      <a:pos x="T0" y="T1"/>
                    </a:cxn>
                    <a:cxn ang="0">
                      <a:pos x="T2" y="T3"/>
                    </a:cxn>
                  </a:cxnLst>
                  <a:rect l="0" t="0" r="r" b="b"/>
                  <a:pathLst>
                    <a:path w="136" h="156">
                      <a:moveTo>
                        <a:pt x="0" y="0"/>
                      </a:moveTo>
                      <a:lnTo>
                        <a:pt x="136" y="156"/>
                      </a:lnTo>
                    </a:path>
                  </a:pathLst>
                </a:custGeom>
                <a:noFill/>
                <a:ln w="3175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09" name="Freeform 261">
                  <a:extLst>
                    <a:ext uri="{FF2B5EF4-FFF2-40B4-BE49-F238E27FC236}">
                      <a16:creationId xmlns:a16="http://schemas.microsoft.com/office/drawing/2014/main" id="{B76C6645-07A4-D230-BD2D-ECC9FB178AD4}"/>
                    </a:ext>
                  </a:extLst>
                </p:cNvPr>
                <p:cNvSpPr>
                  <a:spLocks/>
                </p:cNvSpPr>
                <p:nvPr/>
              </p:nvSpPr>
              <p:spPr bwMode="auto">
                <a:xfrm>
                  <a:off x="3700" y="4868"/>
                  <a:ext cx="148" cy="158"/>
                </a:xfrm>
                <a:custGeom>
                  <a:avLst/>
                  <a:gdLst>
                    <a:gd name="T0" fmla="*/ 0 w 148"/>
                    <a:gd name="T1" fmla="*/ 0 h 158"/>
                    <a:gd name="T2" fmla="*/ 148 w 148"/>
                    <a:gd name="T3" fmla="*/ 158 h 158"/>
                  </a:gdLst>
                  <a:ahLst/>
                  <a:cxnLst>
                    <a:cxn ang="0">
                      <a:pos x="T0" y="T1"/>
                    </a:cxn>
                    <a:cxn ang="0">
                      <a:pos x="T2" y="T3"/>
                    </a:cxn>
                  </a:cxnLst>
                  <a:rect l="0" t="0" r="r" b="b"/>
                  <a:pathLst>
                    <a:path w="148" h="158">
                      <a:moveTo>
                        <a:pt x="0" y="0"/>
                      </a:moveTo>
                      <a:lnTo>
                        <a:pt x="148" y="158"/>
                      </a:lnTo>
                    </a:path>
                  </a:pathLst>
                </a:custGeom>
                <a:noFill/>
                <a:ln w="3175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0" name="Line 262">
                  <a:extLst>
                    <a:ext uri="{FF2B5EF4-FFF2-40B4-BE49-F238E27FC236}">
                      <a16:creationId xmlns:a16="http://schemas.microsoft.com/office/drawing/2014/main" id="{C1D82EC8-ACAB-6799-6DD1-C39C59DF5930}"/>
                    </a:ext>
                  </a:extLst>
                </p:cNvPr>
                <p:cNvSpPr>
                  <a:spLocks noChangeShapeType="1"/>
                </p:cNvSpPr>
                <p:nvPr/>
              </p:nvSpPr>
              <p:spPr bwMode="auto">
                <a:xfrm flipV="1">
                  <a:off x="3732" y="4910"/>
                  <a:ext cx="0" cy="22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1" name="Line 263">
                  <a:extLst>
                    <a:ext uri="{FF2B5EF4-FFF2-40B4-BE49-F238E27FC236}">
                      <a16:creationId xmlns:a16="http://schemas.microsoft.com/office/drawing/2014/main" id="{7D2D696F-93C8-C63A-8587-3EE59519F0A8}"/>
                    </a:ext>
                  </a:extLst>
                </p:cNvPr>
                <p:cNvSpPr>
                  <a:spLocks noChangeShapeType="1"/>
                </p:cNvSpPr>
                <p:nvPr/>
              </p:nvSpPr>
              <p:spPr bwMode="auto">
                <a:xfrm flipV="1">
                  <a:off x="3768" y="4946"/>
                  <a:ext cx="0" cy="22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2" name="Line 264">
                  <a:extLst>
                    <a:ext uri="{FF2B5EF4-FFF2-40B4-BE49-F238E27FC236}">
                      <a16:creationId xmlns:a16="http://schemas.microsoft.com/office/drawing/2014/main" id="{86D090BD-4BAB-D4EE-E76F-45C60B99E737}"/>
                    </a:ext>
                  </a:extLst>
                </p:cNvPr>
                <p:cNvSpPr>
                  <a:spLocks noChangeShapeType="1"/>
                </p:cNvSpPr>
                <p:nvPr/>
              </p:nvSpPr>
              <p:spPr bwMode="auto">
                <a:xfrm flipV="1">
                  <a:off x="3802" y="4984"/>
                  <a:ext cx="0" cy="22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913" name="Group 265">
                <a:extLst>
                  <a:ext uri="{FF2B5EF4-FFF2-40B4-BE49-F238E27FC236}">
                    <a16:creationId xmlns:a16="http://schemas.microsoft.com/office/drawing/2014/main" id="{7A0D2B1D-4DE9-0B2A-13ED-1CAFF815D936}"/>
                  </a:ext>
                </a:extLst>
              </p:cNvPr>
              <p:cNvGrpSpPr>
                <a:grpSpLocks/>
              </p:cNvGrpSpPr>
              <p:nvPr/>
            </p:nvGrpSpPr>
            <p:grpSpPr bwMode="auto">
              <a:xfrm>
                <a:off x="3642" y="4982"/>
                <a:ext cx="144" cy="316"/>
                <a:chOff x="3308" y="5128"/>
                <a:chExt cx="144" cy="316"/>
              </a:xfrm>
            </p:grpSpPr>
            <p:sp>
              <p:nvSpPr>
                <p:cNvPr id="27914" name="Line 266">
                  <a:extLst>
                    <a:ext uri="{FF2B5EF4-FFF2-40B4-BE49-F238E27FC236}">
                      <a16:creationId xmlns:a16="http://schemas.microsoft.com/office/drawing/2014/main" id="{8575B4C5-E947-42FB-5B9F-E08736155279}"/>
                    </a:ext>
                  </a:extLst>
                </p:cNvPr>
                <p:cNvSpPr>
                  <a:spLocks noChangeShapeType="1"/>
                </p:cNvSpPr>
                <p:nvPr/>
              </p:nvSpPr>
              <p:spPr bwMode="auto">
                <a:xfrm flipV="1">
                  <a:off x="3452" y="5128"/>
                  <a:ext cx="0" cy="30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5" name="Line 267">
                  <a:extLst>
                    <a:ext uri="{FF2B5EF4-FFF2-40B4-BE49-F238E27FC236}">
                      <a16:creationId xmlns:a16="http://schemas.microsoft.com/office/drawing/2014/main" id="{1B924217-432C-3D38-30E8-34E7A10D5B77}"/>
                    </a:ext>
                  </a:extLst>
                </p:cNvPr>
                <p:cNvSpPr>
                  <a:spLocks noChangeShapeType="1"/>
                </p:cNvSpPr>
                <p:nvPr/>
              </p:nvSpPr>
              <p:spPr bwMode="auto">
                <a:xfrm flipV="1">
                  <a:off x="3312" y="5136"/>
                  <a:ext cx="0" cy="30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6" name="Line 268">
                  <a:extLst>
                    <a:ext uri="{FF2B5EF4-FFF2-40B4-BE49-F238E27FC236}">
                      <a16:creationId xmlns:a16="http://schemas.microsoft.com/office/drawing/2014/main" id="{135EC8D5-32DB-DC84-DA32-DC4D8113EAF2}"/>
                    </a:ext>
                  </a:extLst>
                </p:cNvPr>
                <p:cNvSpPr>
                  <a:spLocks noChangeShapeType="1"/>
                </p:cNvSpPr>
                <p:nvPr/>
              </p:nvSpPr>
              <p:spPr bwMode="auto">
                <a:xfrm flipH="1">
                  <a:off x="3312" y="5168"/>
                  <a:ext cx="13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7" name="Line 269">
                  <a:extLst>
                    <a:ext uri="{FF2B5EF4-FFF2-40B4-BE49-F238E27FC236}">
                      <a16:creationId xmlns:a16="http://schemas.microsoft.com/office/drawing/2014/main" id="{2E66E095-360F-3ADF-5652-4F4623FD5421}"/>
                    </a:ext>
                  </a:extLst>
                </p:cNvPr>
                <p:cNvSpPr>
                  <a:spLocks noChangeShapeType="1"/>
                </p:cNvSpPr>
                <p:nvPr/>
              </p:nvSpPr>
              <p:spPr bwMode="auto">
                <a:xfrm flipH="1">
                  <a:off x="3308" y="5404"/>
                  <a:ext cx="13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8" name="Line 270">
                  <a:extLst>
                    <a:ext uri="{FF2B5EF4-FFF2-40B4-BE49-F238E27FC236}">
                      <a16:creationId xmlns:a16="http://schemas.microsoft.com/office/drawing/2014/main" id="{B4E7A0F0-795B-57CB-4D67-C3B1F7C88DBC}"/>
                    </a:ext>
                  </a:extLst>
                </p:cNvPr>
                <p:cNvSpPr>
                  <a:spLocks noChangeShapeType="1"/>
                </p:cNvSpPr>
                <p:nvPr/>
              </p:nvSpPr>
              <p:spPr bwMode="auto">
                <a:xfrm flipV="1">
                  <a:off x="3348" y="5164"/>
                  <a:ext cx="0" cy="22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19" name="Line 271">
                  <a:extLst>
                    <a:ext uri="{FF2B5EF4-FFF2-40B4-BE49-F238E27FC236}">
                      <a16:creationId xmlns:a16="http://schemas.microsoft.com/office/drawing/2014/main" id="{EEEA01C0-DD34-F0C9-E4F7-3589E1CB2D4B}"/>
                    </a:ext>
                  </a:extLst>
                </p:cNvPr>
                <p:cNvSpPr>
                  <a:spLocks noChangeShapeType="1"/>
                </p:cNvSpPr>
                <p:nvPr/>
              </p:nvSpPr>
              <p:spPr bwMode="auto">
                <a:xfrm flipV="1">
                  <a:off x="3384" y="5168"/>
                  <a:ext cx="0" cy="22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0" name="Line 272">
                  <a:extLst>
                    <a:ext uri="{FF2B5EF4-FFF2-40B4-BE49-F238E27FC236}">
                      <a16:creationId xmlns:a16="http://schemas.microsoft.com/office/drawing/2014/main" id="{B4F0AC16-63DC-BDB2-FC6E-82F2ABA0B78E}"/>
                    </a:ext>
                  </a:extLst>
                </p:cNvPr>
                <p:cNvSpPr>
                  <a:spLocks noChangeShapeType="1"/>
                </p:cNvSpPr>
                <p:nvPr/>
              </p:nvSpPr>
              <p:spPr bwMode="auto">
                <a:xfrm flipV="1">
                  <a:off x="3420" y="5168"/>
                  <a:ext cx="0" cy="22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sp>
          <p:nvSpPr>
            <p:cNvPr id="27921" name="Freeform 273">
              <a:extLst>
                <a:ext uri="{FF2B5EF4-FFF2-40B4-BE49-F238E27FC236}">
                  <a16:creationId xmlns:a16="http://schemas.microsoft.com/office/drawing/2014/main" id="{BE6BB587-791E-EBEB-2EFA-40F2E4E45999}"/>
                </a:ext>
              </a:extLst>
            </p:cNvPr>
            <p:cNvSpPr>
              <a:spLocks/>
            </p:cNvSpPr>
            <p:nvPr/>
          </p:nvSpPr>
          <p:spPr bwMode="auto">
            <a:xfrm>
              <a:off x="2718" y="4088"/>
              <a:ext cx="116" cy="846"/>
            </a:xfrm>
            <a:custGeom>
              <a:avLst/>
              <a:gdLst>
                <a:gd name="T0" fmla="*/ 0 w 116"/>
                <a:gd name="T1" fmla="*/ 30 h 846"/>
                <a:gd name="T2" fmla="*/ 116 w 116"/>
                <a:gd name="T3" fmla="*/ 0 h 846"/>
                <a:gd name="T4" fmla="*/ 116 w 116"/>
                <a:gd name="T5" fmla="*/ 774 h 846"/>
                <a:gd name="T6" fmla="*/ 0 w 116"/>
                <a:gd name="T7" fmla="*/ 846 h 846"/>
                <a:gd name="T8" fmla="*/ 0 w 116"/>
                <a:gd name="T9" fmla="*/ 30 h 846"/>
              </a:gdLst>
              <a:ahLst/>
              <a:cxnLst>
                <a:cxn ang="0">
                  <a:pos x="T0" y="T1"/>
                </a:cxn>
                <a:cxn ang="0">
                  <a:pos x="T2" y="T3"/>
                </a:cxn>
                <a:cxn ang="0">
                  <a:pos x="T4" y="T5"/>
                </a:cxn>
                <a:cxn ang="0">
                  <a:pos x="T6" y="T7"/>
                </a:cxn>
                <a:cxn ang="0">
                  <a:pos x="T8" y="T9"/>
                </a:cxn>
              </a:cxnLst>
              <a:rect l="0" t="0" r="r" b="b"/>
              <a:pathLst>
                <a:path w="116" h="846">
                  <a:moveTo>
                    <a:pt x="0" y="30"/>
                  </a:moveTo>
                  <a:lnTo>
                    <a:pt x="116" y="0"/>
                  </a:lnTo>
                  <a:lnTo>
                    <a:pt x="116" y="774"/>
                  </a:lnTo>
                  <a:lnTo>
                    <a:pt x="0" y="846"/>
                  </a:lnTo>
                  <a:lnTo>
                    <a:pt x="0" y="30"/>
                  </a:lnTo>
                  <a:close/>
                </a:path>
              </a:pathLst>
            </a:custGeom>
            <a:solidFill>
              <a:srgbClr val="D0FFC1">
                <a:alpha val="50000"/>
              </a:srgb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922" name="Group 274">
            <a:extLst>
              <a:ext uri="{FF2B5EF4-FFF2-40B4-BE49-F238E27FC236}">
                <a16:creationId xmlns:a16="http://schemas.microsoft.com/office/drawing/2014/main" id="{E56F0E7F-CC5D-AD9B-0207-4F3BFAC15E63}"/>
              </a:ext>
            </a:extLst>
          </p:cNvPr>
          <p:cNvGrpSpPr>
            <a:grpSpLocks/>
          </p:cNvGrpSpPr>
          <p:nvPr/>
        </p:nvGrpSpPr>
        <p:grpSpPr bwMode="auto">
          <a:xfrm>
            <a:off x="3810000" y="6019800"/>
            <a:ext cx="1123950" cy="1509713"/>
            <a:chOff x="2325" y="3861"/>
            <a:chExt cx="708" cy="951"/>
          </a:xfrm>
        </p:grpSpPr>
        <p:sp>
          <p:nvSpPr>
            <p:cNvPr id="27923" name="Freeform 275">
              <a:extLst>
                <a:ext uri="{FF2B5EF4-FFF2-40B4-BE49-F238E27FC236}">
                  <a16:creationId xmlns:a16="http://schemas.microsoft.com/office/drawing/2014/main" id="{D87A4938-31FC-023A-8B8C-82AD9B202027}"/>
                </a:ext>
              </a:extLst>
            </p:cNvPr>
            <p:cNvSpPr>
              <a:spLocks/>
            </p:cNvSpPr>
            <p:nvPr/>
          </p:nvSpPr>
          <p:spPr bwMode="auto">
            <a:xfrm>
              <a:off x="2475" y="4268"/>
              <a:ext cx="558" cy="148"/>
            </a:xfrm>
            <a:custGeom>
              <a:avLst/>
              <a:gdLst>
                <a:gd name="T0" fmla="*/ 534 w 534"/>
                <a:gd name="T1" fmla="*/ 0 h 148"/>
                <a:gd name="T2" fmla="*/ 0 w 534"/>
                <a:gd name="T3" fmla="*/ 0 h 148"/>
                <a:gd name="T4" fmla="*/ 0 w 534"/>
                <a:gd name="T5" fmla="*/ 148 h 148"/>
                <a:gd name="T6" fmla="*/ 484 w 534"/>
                <a:gd name="T7" fmla="*/ 148 h 148"/>
                <a:gd name="T8" fmla="*/ 534 w 534"/>
                <a:gd name="T9" fmla="*/ 0 h 148"/>
              </a:gdLst>
              <a:ahLst/>
              <a:cxnLst>
                <a:cxn ang="0">
                  <a:pos x="T0" y="T1"/>
                </a:cxn>
                <a:cxn ang="0">
                  <a:pos x="T2" y="T3"/>
                </a:cxn>
                <a:cxn ang="0">
                  <a:pos x="T4" y="T5"/>
                </a:cxn>
                <a:cxn ang="0">
                  <a:pos x="T6" y="T7"/>
                </a:cxn>
                <a:cxn ang="0">
                  <a:pos x="T8" y="T9"/>
                </a:cxn>
              </a:cxnLst>
              <a:rect l="0" t="0" r="r" b="b"/>
              <a:pathLst>
                <a:path w="534" h="148">
                  <a:moveTo>
                    <a:pt x="534" y="0"/>
                  </a:moveTo>
                  <a:lnTo>
                    <a:pt x="0" y="0"/>
                  </a:lnTo>
                  <a:lnTo>
                    <a:pt x="0" y="148"/>
                  </a:lnTo>
                  <a:lnTo>
                    <a:pt x="484" y="148"/>
                  </a:lnTo>
                  <a:lnTo>
                    <a:pt x="534" y="0"/>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4" name="Freeform 276">
              <a:extLst>
                <a:ext uri="{FF2B5EF4-FFF2-40B4-BE49-F238E27FC236}">
                  <a16:creationId xmlns:a16="http://schemas.microsoft.com/office/drawing/2014/main" id="{B9768C86-C1C0-5F71-D6D5-16FA6B5C2395}"/>
                </a:ext>
              </a:extLst>
            </p:cNvPr>
            <p:cNvSpPr>
              <a:spLocks/>
            </p:cNvSpPr>
            <p:nvPr/>
          </p:nvSpPr>
          <p:spPr bwMode="auto">
            <a:xfrm>
              <a:off x="2367" y="3861"/>
              <a:ext cx="114" cy="945"/>
            </a:xfrm>
            <a:custGeom>
              <a:avLst/>
              <a:gdLst>
                <a:gd name="T0" fmla="*/ 7 w 114"/>
                <a:gd name="T1" fmla="*/ 943 h 945"/>
                <a:gd name="T2" fmla="*/ 114 w 114"/>
                <a:gd name="T3" fmla="*/ 549 h 945"/>
                <a:gd name="T4" fmla="*/ 113 w 114"/>
                <a:gd name="T5" fmla="*/ 0 h 945"/>
                <a:gd name="T6" fmla="*/ 34 w 114"/>
                <a:gd name="T7" fmla="*/ 104 h 945"/>
                <a:gd name="T8" fmla="*/ 34 w 114"/>
                <a:gd name="T9" fmla="*/ 504 h 945"/>
                <a:gd name="T10" fmla="*/ 0 w 114"/>
                <a:gd name="T11" fmla="*/ 578 h 945"/>
                <a:gd name="T12" fmla="*/ 6 w 114"/>
                <a:gd name="T13" fmla="*/ 945 h 945"/>
                <a:gd name="T14" fmla="*/ 4 w 114"/>
                <a:gd name="T15" fmla="*/ 938 h 9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945">
                  <a:moveTo>
                    <a:pt x="7" y="943"/>
                  </a:moveTo>
                  <a:lnTo>
                    <a:pt x="114" y="549"/>
                  </a:lnTo>
                  <a:lnTo>
                    <a:pt x="113" y="0"/>
                  </a:lnTo>
                  <a:lnTo>
                    <a:pt x="34" y="104"/>
                  </a:lnTo>
                  <a:lnTo>
                    <a:pt x="34" y="504"/>
                  </a:lnTo>
                  <a:lnTo>
                    <a:pt x="0" y="578"/>
                  </a:lnTo>
                  <a:lnTo>
                    <a:pt x="6" y="945"/>
                  </a:lnTo>
                  <a:lnTo>
                    <a:pt x="4" y="938"/>
                  </a:lnTo>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5" name="Freeform 277">
              <a:extLst>
                <a:ext uri="{FF2B5EF4-FFF2-40B4-BE49-F238E27FC236}">
                  <a16:creationId xmlns:a16="http://schemas.microsoft.com/office/drawing/2014/main" id="{10AD8246-6CF6-2BE1-CD04-40CFFFCD2D6D}"/>
                </a:ext>
              </a:extLst>
            </p:cNvPr>
            <p:cNvSpPr>
              <a:spLocks/>
            </p:cNvSpPr>
            <p:nvPr/>
          </p:nvSpPr>
          <p:spPr bwMode="auto">
            <a:xfrm>
              <a:off x="2400" y="4416"/>
              <a:ext cx="602" cy="196"/>
            </a:xfrm>
            <a:custGeom>
              <a:avLst/>
              <a:gdLst>
                <a:gd name="T0" fmla="*/ 0 w 602"/>
                <a:gd name="T1" fmla="*/ 196 h 196"/>
                <a:gd name="T2" fmla="*/ 83 w 602"/>
                <a:gd name="T3" fmla="*/ 0 h 196"/>
                <a:gd name="T4" fmla="*/ 602 w 602"/>
                <a:gd name="T5" fmla="*/ 2 h 196"/>
                <a:gd name="T6" fmla="*/ 542 w 602"/>
                <a:gd name="T7" fmla="*/ 196 h 196"/>
                <a:gd name="T8" fmla="*/ 0 w 602"/>
                <a:gd name="T9" fmla="*/ 196 h 196"/>
              </a:gdLst>
              <a:ahLst/>
              <a:cxnLst>
                <a:cxn ang="0">
                  <a:pos x="T0" y="T1"/>
                </a:cxn>
                <a:cxn ang="0">
                  <a:pos x="T2" y="T3"/>
                </a:cxn>
                <a:cxn ang="0">
                  <a:pos x="T4" y="T5"/>
                </a:cxn>
                <a:cxn ang="0">
                  <a:pos x="T6" y="T7"/>
                </a:cxn>
                <a:cxn ang="0">
                  <a:pos x="T8" y="T9"/>
                </a:cxn>
              </a:cxnLst>
              <a:rect l="0" t="0" r="r" b="b"/>
              <a:pathLst>
                <a:path w="602" h="196">
                  <a:moveTo>
                    <a:pt x="0" y="196"/>
                  </a:moveTo>
                  <a:lnTo>
                    <a:pt x="83" y="0"/>
                  </a:lnTo>
                  <a:lnTo>
                    <a:pt x="602" y="2"/>
                  </a:lnTo>
                  <a:lnTo>
                    <a:pt x="542" y="196"/>
                  </a:lnTo>
                  <a:lnTo>
                    <a:pt x="0" y="196"/>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6" name="Freeform 278">
              <a:extLst>
                <a:ext uri="{FF2B5EF4-FFF2-40B4-BE49-F238E27FC236}">
                  <a16:creationId xmlns:a16="http://schemas.microsoft.com/office/drawing/2014/main" id="{6C6B0EC7-8418-AD6C-9F9D-078F23CE986F}"/>
                </a:ext>
              </a:extLst>
            </p:cNvPr>
            <p:cNvSpPr>
              <a:spLocks/>
            </p:cNvSpPr>
            <p:nvPr/>
          </p:nvSpPr>
          <p:spPr bwMode="auto">
            <a:xfrm>
              <a:off x="2404" y="4614"/>
              <a:ext cx="554" cy="47"/>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7" name="Freeform 279">
              <a:extLst>
                <a:ext uri="{FF2B5EF4-FFF2-40B4-BE49-F238E27FC236}">
                  <a16:creationId xmlns:a16="http://schemas.microsoft.com/office/drawing/2014/main" id="{1020180F-6DCC-7FEE-8D7F-4E0FCD9E2E7F}"/>
                </a:ext>
              </a:extLst>
            </p:cNvPr>
            <p:cNvSpPr>
              <a:spLocks/>
            </p:cNvSpPr>
            <p:nvPr/>
          </p:nvSpPr>
          <p:spPr bwMode="auto">
            <a:xfrm>
              <a:off x="2373" y="4662"/>
              <a:ext cx="590" cy="93"/>
            </a:xfrm>
            <a:custGeom>
              <a:avLst/>
              <a:gdLst>
                <a:gd name="T0" fmla="*/ 0 w 590"/>
                <a:gd name="T1" fmla="*/ 93 h 93"/>
                <a:gd name="T2" fmla="*/ 30 w 590"/>
                <a:gd name="T3" fmla="*/ 0 h 93"/>
                <a:gd name="T4" fmla="*/ 590 w 590"/>
                <a:gd name="T5" fmla="*/ 0 h 93"/>
                <a:gd name="T6" fmla="*/ 570 w 590"/>
                <a:gd name="T7" fmla="*/ 93 h 93"/>
                <a:gd name="T8" fmla="*/ 0 w 590"/>
                <a:gd name="T9" fmla="*/ 93 h 93"/>
              </a:gdLst>
              <a:ahLst/>
              <a:cxnLst>
                <a:cxn ang="0">
                  <a:pos x="T0" y="T1"/>
                </a:cxn>
                <a:cxn ang="0">
                  <a:pos x="T2" y="T3"/>
                </a:cxn>
                <a:cxn ang="0">
                  <a:pos x="T4" y="T5"/>
                </a:cxn>
                <a:cxn ang="0">
                  <a:pos x="T6" y="T7"/>
                </a:cxn>
                <a:cxn ang="0">
                  <a:pos x="T8" y="T9"/>
                </a:cxn>
              </a:cxnLst>
              <a:rect l="0" t="0" r="r" b="b"/>
              <a:pathLst>
                <a:path w="590" h="93">
                  <a:moveTo>
                    <a:pt x="0" y="93"/>
                  </a:moveTo>
                  <a:lnTo>
                    <a:pt x="30" y="0"/>
                  </a:lnTo>
                  <a:lnTo>
                    <a:pt x="590" y="0"/>
                  </a:lnTo>
                  <a:lnTo>
                    <a:pt x="570" y="93"/>
                  </a:lnTo>
                  <a:lnTo>
                    <a:pt x="0" y="93"/>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8" name="Freeform 280">
              <a:extLst>
                <a:ext uri="{FF2B5EF4-FFF2-40B4-BE49-F238E27FC236}">
                  <a16:creationId xmlns:a16="http://schemas.microsoft.com/office/drawing/2014/main" id="{9D5EA69F-0207-D844-ED63-A4AA9AC298ED}"/>
                </a:ext>
              </a:extLst>
            </p:cNvPr>
            <p:cNvSpPr>
              <a:spLocks/>
            </p:cNvSpPr>
            <p:nvPr/>
          </p:nvSpPr>
          <p:spPr bwMode="auto">
            <a:xfrm>
              <a:off x="2373" y="4758"/>
              <a:ext cx="576" cy="48"/>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29" name="Freeform 281">
              <a:extLst>
                <a:ext uri="{FF2B5EF4-FFF2-40B4-BE49-F238E27FC236}">
                  <a16:creationId xmlns:a16="http://schemas.microsoft.com/office/drawing/2014/main" id="{EEB41724-7405-229C-911B-D0AF4C0D5CF5}"/>
                </a:ext>
              </a:extLst>
            </p:cNvPr>
            <p:cNvSpPr>
              <a:spLocks/>
            </p:cNvSpPr>
            <p:nvPr/>
          </p:nvSpPr>
          <p:spPr bwMode="auto">
            <a:xfrm>
              <a:off x="2949" y="4264"/>
              <a:ext cx="84" cy="546"/>
            </a:xfrm>
            <a:custGeom>
              <a:avLst/>
              <a:gdLst>
                <a:gd name="T0" fmla="*/ 84 w 84"/>
                <a:gd name="T1" fmla="*/ 220 h 546"/>
                <a:gd name="T2" fmla="*/ 84 w 84"/>
                <a:gd name="T3" fmla="*/ 0 h 546"/>
                <a:gd name="T4" fmla="*/ 0 w 84"/>
                <a:gd name="T5" fmla="*/ 238 h 546"/>
                <a:gd name="T6" fmla="*/ 6 w 84"/>
                <a:gd name="T7" fmla="*/ 546 h 546"/>
                <a:gd name="T8" fmla="*/ 84 w 84"/>
                <a:gd name="T9" fmla="*/ 226 h 546"/>
              </a:gdLst>
              <a:ahLst/>
              <a:cxnLst>
                <a:cxn ang="0">
                  <a:pos x="T0" y="T1"/>
                </a:cxn>
                <a:cxn ang="0">
                  <a:pos x="T2" y="T3"/>
                </a:cxn>
                <a:cxn ang="0">
                  <a:pos x="T4" y="T5"/>
                </a:cxn>
                <a:cxn ang="0">
                  <a:pos x="T6" y="T7"/>
                </a:cxn>
                <a:cxn ang="0">
                  <a:pos x="T8" y="T9"/>
                </a:cxn>
              </a:cxnLst>
              <a:rect l="0" t="0" r="r" b="b"/>
              <a:pathLst>
                <a:path w="84" h="546">
                  <a:moveTo>
                    <a:pt x="84" y="220"/>
                  </a:moveTo>
                  <a:lnTo>
                    <a:pt x="84" y="0"/>
                  </a:lnTo>
                  <a:lnTo>
                    <a:pt x="0" y="238"/>
                  </a:lnTo>
                  <a:lnTo>
                    <a:pt x="6" y="546"/>
                  </a:lnTo>
                  <a:lnTo>
                    <a:pt x="84" y="226"/>
                  </a:lnTo>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0" name="Rectangle 282">
              <a:extLst>
                <a:ext uri="{FF2B5EF4-FFF2-40B4-BE49-F238E27FC236}">
                  <a16:creationId xmlns:a16="http://schemas.microsoft.com/office/drawing/2014/main" id="{ADACD384-73F6-DCCB-CBD6-980E3094E329}"/>
                </a:ext>
              </a:extLst>
            </p:cNvPr>
            <p:cNvSpPr>
              <a:spLocks noChangeArrowheads="1"/>
            </p:cNvSpPr>
            <p:nvPr/>
          </p:nvSpPr>
          <p:spPr bwMode="auto">
            <a:xfrm>
              <a:off x="2925" y="3954"/>
              <a:ext cx="47" cy="84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31" name="Rectangle 283">
              <a:extLst>
                <a:ext uri="{FF2B5EF4-FFF2-40B4-BE49-F238E27FC236}">
                  <a16:creationId xmlns:a16="http://schemas.microsoft.com/office/drawing/2014/main" id="{C19EB33D-9470-2980-4E38-1F92CC6246D0}"/>
                </a:ext>
              </a:extLst>
            </p:cNvPr>
            <p:cNvSpPr>
              <a:spLocks noChangeArrowheads="1"/>
            </p:cNvSpPr>
            <p:nvPr/>
          </p:nvSpPr>
          <p:spPr bwMode="auto">
            <a:xfrm>
              <a:off x="2325" y="3971"/>
              <a:ext cx="47" cy="841"/>
            </a:xfrm>
            <a:prstGeom prst="rect">
              <a:avLst/>
            </a:prstGeom>
            <a:solidFill>
              <a:schemeClr val="accent1">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27932" name="Group 284">
            <a:extLst>
              <a:ext uri="{FF2B5EF4-FFF2-40B4-BE49-F238E27FC236}">
                <a16:creationId xmlns:a16="http://schemas.microsoft.com/office/drawing/2014/main" id="{80CBD744-C968-15B4-2C2A-E5DC61B0FC63}"/>
              </a:ext>
            </a:extLst>
          </p:cNvPr>
          <p:cNvGrpSpPr>
            <a:grpSpLocks/>
          </p:cNvGrpSpPr>
          <p:nvPr/>
        </p:nvGrpSpPr>
        <p:grpSpPr bwMode="auto">
          <a:xfrm>
            <a:off x="2590800" y="5867400"/>
            <a:ext cx="1090613" cy="1509713"/>
            <a:chOff x="1677" y="3648"/>
            <a:chExt cx="687" cy="951"/>
          </a:xfrm>
        </p:grpSpPr>
        <p:sp>
          <p:nvSpPr>
            <p:cNvPr id="27933" name="Freeform 285">
              <a:extLst>
                <a:ext uri="{FF2B5EF4-FFF2-40B4-BE49-F238E27FC236}">
                  <a16:creationId xmlns:a16="http://schemas.microsoft.com/office/drawing/2014/main" id="{A32938A6-97C3-C967-84EA-A285E73FDF64}"/>
                </a:ext>
              </a:extLst>
            </p:cNvPr>
            <p:cNvSpPr>
              <a:spLocks/>
            </p:cNvSpPr>
            <p:nvPr/>
          </p:nvSpPr>
          <p:spPr bwMode="auto">
            <a:xfrm>
              <a:off x="1782" y="4055"/>
              <a:ext cx="558" cy="148"/>
            </a:xfrm>
            <a:custGeom>
              <a:avLst/>
              <a:gdLst>
                <a:gd name="T0" fmla="*/ 534 w 534"/>
                <a:gd name="T1" fmla="*/ 0 h 148"/>
                <a:gd name="T2" fmla="*/ 0 w 534"/>
                <a:gd name="T3" fmla="*/ 0 h 148"/>
                <a:gd name="T4" fmla="*/ 0 w 534"/>
                <a:gd name="T5" fmla="*/ 148 h 148"/>
                <a:gd name="T6" fmla="*/ 484 w 534"/>
                <a:gd name="T7" fmla="*/ 148 h 148"/>
                <a:gd name="T8" fmla="*/ 534 w 534"/>
                <a:gd name="T9" fmla="*/ 0 h 148"/>
              </a:gdLst>
              <a:ahLst/>
              <a:cxnLst>
                <a:cxn ang="0">
                  <a:pos x="T0" y="T1"/>
                </a:cxn>
                <a:cxn ang="0">
                  <a:pos x="T2" y="T3"/>
                </a:cxn>
                <a:cxn ang="0">
                  <a:pos x="T4" y="T5"/>
                </a:cxn>
                <a:cxn ang="0">
                  <a:pos x="T6" y="T7"/>
                </a:cxn>
                <a:cxn ang="0">
                  <a:pos x="T8" y="T9"/>
                </a:cxn>
              </a:cxnLst>
              <a:rect l="0" t="0" r="r" b="b"/>
              <a:pathLst>
                <a:path w="534" h="148">
                  <a:moveTo>
                    <a:pt x="534" y="0"/>
                  </a:moveTo>
                  <a:lnTo>
                    <a:pt x="0" y="0"/>
                  </a:lnTo>
                  <a:lnTo>
                    <a:pt x="0" y="148"/>
                  </a:lnTo>
                  <a:lnTo>
                    <a:pt x="484" y="148"/>
                  </a:lnTo>
                  <a:lnTo>
                    <a:pt x="534" y="0"/>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4" name="Freeform 286">
              <a:extLst>
                <a:ext uri="{FF2B5EF4-FFF2-40B4-BE49-F238E27FC236}">
                  <a16:creationId xmlns:a16="http://schemas.microsoft.com/office/drawing/2014/main" id="{C53D7EC0-3748-8A72-6A2F-025B68569573}"/>
                </a:ext>
              </a:extLst>
            </p:cNvPr>
            <p:cNvSpPr>
              <a:spLocks/>
            </p:cNvSpPr>
            <p:nvPr/>
          </p:nvSpPr>
          <p:spPr bwMode="auto">
            <a:xfrm>
              <a:off x="1677" y="3648"/>
              <a:ext cx="111" cy="945"/>
            </a:xfrm>
            <a:custGeom>
              <a:avLst/>
              <a:gdLst>
                <a:gd name="T0" fmla="*/ 0 w 111"/>
                <a:gd name="T1" fmla="*/ 939 h 945"/>
                <a:gd name="T2" fmla="*/ 111 w 111"/>
                <a:gd name="T3" fmla="*/ 549 h 945"/>
                <a:gd name="T4" fmla="*/ 110 w 111"/>
                <a:gd name="T5" fmla="*/ 0 h 945"/>
                <a:gd name="T6" fmla="*/ 3 w 111"/>
                <a:gd name="T7" fmla="*/ 189 h 945"/>
                <a:gd name="T8" fmla="*/ 3 w 111"/>
                <a:gd name="T9" fmla="*/ 945 h 945"/>
                <a:gd name="T10" fmla="*/ 1 w 111"/>
                <a:gd name="T11" fmla="*/ 938 h 945"/>
              </a:gdLst>
              <a:ahLst/>
              <a:cxnLst>
                <a:cxn ang="0">
                  <a:pos x="T0" y="T1"/>
                </a:cxn>
                <a:cxn ang="0">
                  <a:pos x="T2" y="T3"/>
                </a:cxn>
                <a:cxn ang="0">
                  <a:pos x="T4" y="T5"/>
                </a:cxn>
                <a:cxn ang="0">
                  <a:pos x="T6" y="T7"/>
                </a:cxn>
                <a:cxn ang="0">
                  <a:pos x="T8" y="T9"/>
                </a:cxn>
                <a:cxn ang="0">
                  <a:pos x="T10" y="T11"/>
                </a:cxn>
              </a:cxnLst>
              <a:rect l="0" t="0" r="r" b="b"/>
              <a:pathLst>
                <a:path w="111" h="945">
                  <a:moveTo>
                    <a:pt x="0" y="939"/>
                  </a:moveTo>
                  <a:lnTo>
                    <a:pt x="111" y="549"/>
                  </a:lnTo>
                  <a:lnTo>
                    <a:pt x="110" y="0"/>
                  </a:lnTo>
                  <a:lnTo>
                    <a:pt x="3" y="189"/>
                  </a:lnTo>
                  <a:lnTo>
                    <a:pt x="3" y="945"/>
                  </a:lnTo>
                  <a:lnTo>
                    <a:pt x="1" y="938"/>
                  </a:lnTo>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5" name="Freeform 287">
              <a:extLst>
                <a:ext uri="{FF2B5EF4-FFF2-40B4-BE49-F238E27FC236}">
                  <a16:creationId xmlns:a16="http://schemas.microsoft.com/office/drawing/2014/main" id="{4C538C87-D7E5-FA22-81CA-5C1CC96EF8B3}"/>
                </a:ext>
              </a:extLst>
            </p:cNvPr>
            <p:cNvSpPr>
              <a:spLocks/>
            </p:cNvSpPr>
            <p:nvPr/>
          </p:nvSpPr>
          <p:spPr bwMode="auto">
            <a:xfrm>
              <a:off x="1707" y="4203"/>
              <a:ext cx="602" cy="196"/>
            </a:xfrm>
            <a:custGeom>
              <a:avLst/>
              <a:gdLst>
                <a:gd name="T0" fmla="*/ 0 w 602"/>
                <a:gd name="T1" fmla="*/ 196 h 196"/>
                <a:gd name="T2" fmla="*/ 83 w 602"/>
                <a:gd name="T3" fmla="*/ 0 h 196"/>
                <a:gd name="T4" fmla="*/ 602 w 602"/>
                <a:gd name="T5" fmla="*/ 2 h 196"/>
                <a:gd name="T6" fmla="*/ 542 w 602"/>
                <a:gd name="T7" fmla="*/ 196 h 196"/>
                <a:gd name="T8" fmla="*/ 0 w 602"/>
                <a:gd name="T9" fmla="*/ 196 h 196"/>
              </a:gdLst>
              <a:ahLst/>
              <a:cxnLst>
                <a:cxn ang="0">
                  <a:pos x="T0" y="T1"/>
                </a:cxn>
                <a:cxn ang="0">
                  <a:pos x="T2" y="T3"/>
                </a:cxn>
                <a:cxn ang="0">
                  <a:pos x="T4" y="T5"/>
                </a:cxn>
                <a:cxn ang="0">
                  <a:pos x="T6" y="T7"/>
                </a:cxn>
                <a:cxn ang="0">
                  <a:pos x="T8" y="T9"/>
                </a:cxn>
              </a:cxnLst>
              <a:rect l="0" t="0" r="r" b="b"/>
              <a:pathLst>
                <a:path w="602" h="196">
                  <a:moveTo>
                    <a:pt x="0" y="196"/>
                  </a:moveTo>
                  <a:lnTo>
                    <a:pt x="83" y="0"/>
                  </a:lnTo>
                  <a:lnTo>
                    <a:pt x="602" y="2"/>
                  </a:lnTo>
                  <a:lnTo>
                    <a:pt x="542" y="196"/>
                  </a:lnTo>
                  <a:lnTo>
                    <a:pt x="0" y="196"/>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6" name="Freeform 288">
              <a:extLst>
                <a:ext uri="{FF2B5EF4-FFF2-40B4-BE49-F238E27FC236}">
                  <a16:creationId xmlns:a16="http://schemas.microsoft.com/office/drawing/2014/main" id="{F1A79AB0-D49B-6606-6B19-0C85C9D46AD8}"/>
                </a:ext>
              </a:extLst>
            </p:cNvPr>
            <p:cNvSpPr>
              <a:spLocks/>
            </p:cNvSpPr>
            <p:nvPr/>
          </p:nvSpPr>
          <p:spPr bwMode="auto">
            <a:xfrm>
              <a:off x="1711" y="4401"/>
              <a:ext cx="554" cy="47"/>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7" name="Freeform 289">
              <a:extLst>
                <a:ext uri="{FF2B5EF4-FFF2-40B4-BE49-F238E27FC236}">
                  <a16:creationId xmlns:a16="http://schemas.microsoft.com/office/drawing/2014/main" id="{DFE26B17-EDB7-8C36-3696-F2E132EEC175}"/>
                </a:ext>
              </a:extLst>
            </p:cNvPr>
            <p:cNvSpPr>
              <a:spLocks/>
            </p:cNvSpPr>
            <p:nvPr/>
          </p:nvSpPr>
          <p:spPr bwMode="auto">
            <a:xfrm>
              <a:off x="1680" y="4449"/>
              <a:ext cx="590" cy="93"/>
            </a:xfrm>
            <a:custGeom>
              <a:avLst/>
              <a:gdLst>
                <a:gd name="T0" fmla="*/ 0 w 590"/>
                <a:gd name="T1" fmla="*/ 93 h 93"/>
                <a:gd name="T2" fmla="*/ 30 w 590"/>
                <a:gd name="T3" fmla="*/ 0 h 93"/>
                <a:gd name="T4" fmla="*/ 590 w 590"/>
                <a:gd name="T5" fmla="*/ 0 h 93"/>
                <a:gd name="T6" fmla="*/ 570 w 590"/>
                <a:gd name="T7" fmla="*/ 93 h 93"/>
                <a:gd name="T8" fmla="*/ 0 w 590"/>
                <a:gd name="T9" fmla="*/ 93 h 93"/>
              </a:gdLst>
              <a:ahLst/>
              <a:cxnLst>
                <a:cxn ang="0">
                  <a:pos x="T0" y="T1"/>
                </a:cxn>
                <a:cxn ang="0">
                  <a:pos x="T2" y="T3"/>
                </a:cxn>
                <a:cxn ang="0">
                  <a:pos x="T4" y="T5"/>
                </a:cxn>
                <a:cxn ang="0">
                  <a:pos x="T6" y="T7"/>
                </a:cxn>
                <a:cxn ang="0">
                  <a:pos x="T8" y="T9"/>
                </a:cxn>
              </a:cxnLst>
              <a:rect l="0" t="0" r="r" b="b"/>
              <a:pathLst>
                <a:path w="590" h="93">
                  <a:moveTo>
                    <a:pt x="0" y="93"/>
                  </a:moveTo>
                  <a:lnTo>
                    <a:pt x="30" y="0"/>
                  </a:lnTo>
                  <a:lnTo>
                    <a:pt x="590" y="0"/>
                  </a:lnTo>
                  <a:lnTo>
                    <a:pt x="570" y="93"/>
                  </a:lnTo>
                  <a:lnTo>
                    <a:pt x="0" y="93"/>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8" name="Freeform 290">
              <a:extLst>
                <a:ext uri="{FF2B5EF4-FFF2-40B4-BE49-F238E27FC236}">
                  <a16:creationId xmlns:a16="http://schemas.microsoft.com/office/drawing/2014/main" id="{6840B12E-39E8-BB40-4752-B2181D22E418}"/>
                </a:ext>
              </a:extLst>
            </p:cNvPr>
            <p:cNvSpPr>
              <a:spLocks/>
            </p:cNvSpPr>
            <p:nvPr/>
          </p:nvSpPr>
          <p:spPr bwMode="auto">
            <a:xfrm>
              <a:off x="1680" y="4545"/>
              <a:ext cx="576" cy="48"/>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39" name="Freeform 291">
              <a:extLst>
                <a:ext uri="{FF2B5EF4-FFF2-40B4-BE49-F238E27FC236}">
                  <a16:creationId xmlns:a16="http://schemas.microsoft.com/office/drawing/2014/main" id="{E0A18929-AA06-D1D8-47A4-2901D0C5357F}"/>
                </a:ext>
              </a:extLst>
            </p:cNvPr>
            <p:cNvSpPr>
              <a:spLocks/>
            </p:cNvSpPr>
            <p:nvPr/>
          </p:nvSpPr>
          <p:spPr bwMode="auto">
            <a:xfrm>
              <a:off x="2253" y="3654"/>
              <a:ext cx="111" cy="945"/>
            </a:xfrm>
            <a:custGeom>
              <a:avLst/>
              <a:gdLst>
                <a:gd name="T0" fmla="*/ 0 w 111"/>
                <a:gd name="T1" fmla="*/ 939 h 945"/>
                <a:gd name="T2" fmla="*/ 111 w 111"/>
                <a:gd name="T3" fmla="*/ 549 h 945"/>
                <a:gd name="T4" fmla="*/ 110 w 111"/>
                <a:gd name="T5" fmla="*/ 0 h 945"/>
                <a:gd name="T6" fmla="*/ 3 w 111"/>
                <a:gd name="T7" fmla="*/ 189 h 945"/>
                <a:gd name="T8" fmla="*/ 3 w 111"/>
                <a:gd name="T9" fmla="*/ 945 h 945"/>
                <a:gd name="T10" fmla="*/ 1 w 111"/>
                <a:gd name="T11" fmla="*/ 938 h 945"/>
              </a:gdLst>
              <a:ahLst/>
              <a:cxnLst>
                <a:cxn ang="0">
                  <a:pos x="T0" y="T1"/>
                </a:cxn>
                <a:cxn ang="0">
                  <a:pos x="T2" y="T3"/>
                </a:cxn>
                <a:cxn ang="0">
                  <a:pos x="T4" y="T5"/>
                </a:cxn>
                <a:cxn ang="0">
                  <a:pos x="T6" y="T7"/>
                </a:cxn>
                <a:cxn ang="0">
                  <a:pos x="T8" y="T9"/>
                </a:cxn>
                <a:cxn ang="0">
                  <a:pos x="T10" y="T11"/>
                </a:cxn>
              </a:cxnLst>
              <a:rect l="0" t="0" r="r" b="b"/>
              <a:pathLst>
                <a:path w="111" h="945">
                  <a:moveTo>
                    <a:pt x="0" y="939"/>
                  </a:moveTo>
                  <a:lnTo>
                    <a:pt x="111" y="549"/>
                  </a:lnTo>
                  <a:lnTo>
                    <a:pt x="110" y="0"/>
                  </a:lnTo>
                  <a:lnTo>
                    <a:pt x="3" y="189"/>
                  </a:lnTo>
                  <a:lnTo>
                    <a:pt x="3" y="945"/>
                  </a:lnTo>
                  <a:lnTo>
                    <a:pt x="1" y="938"/>
                  </a:lnTo>
                </a:path>
              </a:pathLst>
            </a:custGeom>
            <a:solidFill>
              <a:srgbClr val="D0FFC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940" name="Group 292">
            <a:extLst>
              <a:ext uri="{FF2B5EF4-FFF2-40B4-BE49-F238E27FC236}">
                <a16:creationId xmlns:a16="http://schemas.microsoft.com/office/drawing/2014/main" id="{63BB7C4C-5350-7A9E-3F78-09FA7332B6FC}"/>
              </a:ext>
            </a:extLst>
          </p:cNvPr>
          <p:cNvGrpSpPr>
            <a:grpSpLocks/>
          </p:cNvGrpSpPr>
          <p:nvPr/>
        </p:nvGrpSpPr>
        <p:grpSpPr bwMode="auto">
          <a:xfrm>
            <a:off x="2514600" y="2971800"/>
            <a:ext cx="785813" cy="2149475"/>
            <a:chOff x="1809" y="4032"/>
            <a:chExt cx="495" cy="1354"/>
          </a:xfrm>
        </p:grpSpPr>
        <p:sp>
          <p:nvSpPr>
            <p:cNvPr id="27941" name="Freeform 293">
              <a:extLst>
                <a:ext uri="{FF2B5EF4-FFF2-40B4-BE49-F238E27FC236}">
                  <a16:creationId xmlns:a16="http://schemas.microsoft.com/office/drawing/2014/main" id="{A0B1C8D8-D43F-08B6-963A-6B4881DD85F0}"/>
                </a:ext>
              </a:extLst>
            </p:cNvPr>
            <p:cNvSpPr>
              <a:spLocks/>
            </p:cNvSpPr>
            <p:nvPr/>
          </p:nvSpPr>
          <p:spPr bwMode="auto">
            <a:xfrm>
              <a:off x="1914" y="4266"/>
              <a:ext cx="324" cy="856"/>
            </a:xfrm>
            <a:custGeom>
              <a:avLst/>
              <a:gdLst>
                <a:gd name="T0" fmla="*/ 0 w 288"/>
                <a:gd name="T1" fmla="*/ 176 h 976"/>
                <a:gd name="T2" fmla="*/ 288 w 288"/>
                <a:gd name="T3" fmla="*/ 0 h 976"/>
                <a:gd name="T4" fmla="*/ 288 w 288"/>
                <a:gd name="T5" fmla="*/ 800 h 976"/>
                <a:gd name="T6" fmla="*/ 0 w 288"/>
                <a:gd name="T7" fmla="*/ 976 h 976"/>
                <a:gd name="T8" fmla="*/ 0 w 288"/>
                <a:gd name="T9" fmla="*/ 176 h 976"/>
              </a:gdLst>
              <a:ahLst/>
              <a:cxnLst>
                <a:cxn ang="0">
                  <a:pos x="T0" y="T1"/>
                </a:cxn>
                <a:cxn ang="0">
                  <a:pos x="T2" y="T3"/>
                </a:cxn>
                <a:cxn ang="0">
                  <a:pos x="T4" y="T5"/>
                </a:cxn>
                <a:cxn ang="0">
                  <a:pos x="T6" y="T7"/>
                </a:cxn>
                <a:cxn ang="0">
                  <a:pos x="T8" y="T9"/>
                </a:cxn>
              </a:cxnLst>
              <a:rect l="0" t="0" r="r" b="b"/>
              <a:pathLst>
                <a:path w="288" h="976">
                  <a:moveTo>
                    <a:pt x="0" y="176"/>
                  </a:moveTo>
                  <a:lnTo>
                    <a:pt x="288" y="0"/>
                  </a:lnTo>
                  <a:lnTo>
                    <a:pt x="288" y="800"/>
                  </a:lnTo>
                  <a:lnTo>
                    <a:pt x="0" y="976"/>
                  </a:lnTo>
                  <a:lnTo>
                    <a:pt x="0" y="176"/>
                  </a:lnTo>
                  <a:close/>
                </a:path>
              </a:pathLst>
            </a:custGeom>
            <a:solidFill>
              <a:schemeClr val="accent1">
                <a:alpha val="50000"/>
              </a:schemeClr>
            </a:solidFill>
            <a:ln w="1905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42" name="Freeform 294">
              <a:extLst>
                <a:ext uri="{FF2B5EF4-FFF2-40B4-BE49-F238E27FC236}">
                  <a16:creationId xmlns:a16="http://schemas.microsoft.com/office/drawing/2014/main" id="{8DA31A35-B56A-0A34-FAA3-FF3C6F815572}"/>
                </a:ext>
              </a:extLst>
            </p:cNvPr>
            <p:cNvSpPr>
              <a:spLocks/>
            </p:cNvSpPr>
            <p:nvPr/>
          </p:nvSpPr>
          <p:spPr bwMode="auto">
            <a:xfrm>
              <a:off x="1809" y="4413"/>
              <a:ext cx="114" cy="973"/>
            </a:xfrm>
            <a:custGeom>
              <a:avLst/>
              <a:gdLst>
                <a:gd name="T0" fmla="*/ 0 w 114"/>
                <a:gd name="T1" fmla="*/ 157 h 973"/>
                <a:gd name="T2" fmla="*/ 114 w 114"/>
                <a:gd name="T3" fmla="*/ 0 h 973"/>
                <a:gd name="T4" fmla="*/ 111 w 114"/>
                <a:gd name="T5" fmla="*/ 696 h 973"/>
                <a:gd name="T6" fmla="*/ 0 w 114"/>
                <a:gd name="T7" fmla="*/ 973 h 973"/>
                <a:gd name="T8" fmla="*/ 0 w 114"/>
                <a:gd name="T9" fmla="*/ 157 h 973"/>
              </a:gdLst>
              <a:ahLst/>
              <a:cxnLst>
                <a:cxn ang="0">
                  <a:pos x="T0" y="T1"/>
                </a:cxn>
                <a:cxn ang="0">
                  <a:pos x="T2" y="T3"/>
                </a:cxn>
                <a:cxn ang="0">
                  <a:pos x="T4" y="T5"/>
                </a:cxn>
                <a:cxn ang="0">
                  <a:pos x="T6" y="T7"/>
                </a:cxn>
                <a:cxn ang="0">
                  <a:pos x="T8" y="T9"/>
                </a:cxn>
              </a:cxnLst>
              <a:rect l="0" t="0" r="r" b="b"/>
              <a:pathLst>
                <a:path w="114" h="973">
                  <a:moveTo>
                    <a:pt x="0" y="157"/>
                  </a:moveTo>
                  <a:lnTo>
                    <a:pt x="114" y="0"/>
                  </a:lnTo>
                  <a:lnTo>
                    <a:pt x="111" y="696"/>
                  </a:lnTo>
                  <a:lnTo>
                    <a:pt x="0" y="973"/>
                  </a:lnTo>
                  <a:lnTo>
                    <a:pt x="0" y="157"/>
                  </a:lnTo>
                  <a:close/>
                </a:path>
              </a:pathLst>
            </a:custGeom>
            <a:solidFill>
              <a:schemeClr val="accent1">
                <a:alpha val="50000"/>
              </a:schemeClr>
            </a:solidFill>
            <a:ln w="1905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43" name="Freeform 295">
              <a:extLst>
                <a:ext uri="{FF2B5EF4-FFF2-40B4-BE49-F238E27FC236}">
                  <a16:creationId xmlns:a16="http://schemas.microsoft.com/office/drawing/2014/main" id="{774341B3-0ECB-CC25-877D-611469F71819}"/>
                </a:ext>
              </a:extLst>
            </p:cNvPr>
            <p:cNvSpPr>
              <a:spLocks/>
            </p:cNvSpPr>
            <p:nvPr/>
          </p:nvSpPr>
          <p:spPr bwMode="auto">
            <a:xfrm>
              <a:off x="2238" y="4032"/>
              <a:ext cx="66" cy="942"/>
            </a:xfrm>
            <a:custGeom>
              <a:avLst/>
              <a:gdLst>
                <a:gd name="T0" fmla="*/ 0 w 66"/>
                <a:gd name="T1" fmla="*/ 223 h 942"/>
                <a:gd name="T2" fmla="*/ 66 w 66"/>
                <a:gd name="T3" fmla="*/ 0 h 942"/>
                <a:gd name="T4" fmla="*/ 66 w 66"/>
                <a:gd name="T5" fmla="*/ 678 h 942"/>
                <a:gd name="T6" fmla="*/ 0 w 66"/>
                <a:gd name="T7" fmla="*/ 942 h 942"/>
                <a:gd name="T8" fmla="*/ 0 w 66"/>
                <a:gd name="T9" fmla="*/ 223 h 942"/>
              </a:gdLst>
              <a:ahLst/>
              <a:cxnLst>
                <a:cxn ang="0">
                  <a:pos x="T0" y="T1"/>
                </a:cxn>
                <a:cxn ang="0">
                  <a:pos x="T2" y="T3"/>
                </a:cxn>
                <a:cxn ang="0">
                  <a:pos x="T4" y="T5"/>
                </a:cxn>
                <a:cxn ang="0">
                  <a:pos x="T6" y="T7"/>
                </a:cxn>
                <a:cxn ang="0">
                  <a:pos x="T8" y="T9"/>
                </a:cxn>
              </a:cxnLst>
              <a:rect l="0" t="0" r="r" b="b"/>
              <a:pathLst>
                <a:path w="66" h="942">
                  <a:moveTo>
                    <a:pt x="0" y="223"/>
                  </a:moveTo>
                  <a:lnTo>
                    <a:pt x="66" y="0"/>
                  </a:lnTo>
                  <a:lnTo>
                    <a:pt x="66" y="678"/>
                  </a:lnTo>
                  <a:lnTo>
                    <a:pt x="0" y="942"/>
                  </a:lnTo>
                  <a:lnTo>
                    <a:pt x="0" y="223"/>
                  </a:lnTo>
                  <a:close/>
                </a:path>
              </a:pathLst>
            </a:custGeom>
            <a:solidFill>
              <a:schemeClr val="accent1">
                <a:alpha val="50000"/>
              </a:schemeClr>
            </a:solidFill>
            <a:ln w="1905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944" name="Group 296">
            <a:extLst>
              <a:ext uri="{FF2B5EF4-FFF2-40B4-BE49-F238E27FC236}">
                <a16:creationId xmlns:a16="http://schemas.microsoft.com/office/drawing/2014/main" id="{8ECDFF1A-0A35-9AA8-F0F9-396B2E04CF6B}"/>
              </a:ext>
            </a:extLst>
          </p:cNvPr>
          <p:cNvGrpSpPr>
            <a:grpSpLocks/>
          </p:cNvGrpSpPr>
          <p:nvPr/>
        </p:nvGrpSpPr>
        <p:grpSpPr bwMode="auto">
          <a:xfrm>
            <a:off x="2133600" y="5181600"/>
            <a:ext cx="238125" cy="2260600"/>
            <a:chOff x="1864" y="3138"/>
            <a:chExt cx="150" cy="1424"/>
          </a:xfrm>
        </p:grpSpPr>
        <p:sp>
          <p:nvSpPr>
            <p:cNvPr id="27945" name="Freeform 297">
              <a:extLst>
                <a:ext uri="{FF2B5EF4-FFF2-40B4-BE49-F238E27FC236}">
                  <a16:creationId xmlns:a16="http://schemas.microsoft.com/office/drawing/2014/main" id="{56360A7A-330E-8430-1137-0233C3429BD6}"/>
                </a:ext>
              </a:extLst>
            </p:cNvPr>
            <p:cNvSpPr>
              <a:spLocks/>
            </p:cNvSpPr>
            <p:nvPr/>
          </p:nvSpPr>
          <p:spPr bwMode="auto">
            <a:xfrm flipH="1">
              <a:off x="1971" y="3138"/>
              <a:ext cx="43" cy="958"/>
            </a:xfrm>
            <a:custGeom>
              <a:avLst/>
              <a:gdLst>
                <a:gd name="T0" fmla="*/ 0 w 168"/>
                <a:gd name="T1" fmla="*/ 468 h 1194"/>
                <a:gd name="T2" fmla="*/ 168 w 168"/>
                <a:gd name="T3" fmla="*/ 0 h 1194"/>
                <a:gd name="T4" fmla="*/ 168 w 168"/>
                <a:gd name="T5" fmla="*/ 612 h 1194"/>
                <a:gd name="T6" fmla="*/ 0 w 168"/>
                <a:gd name="T7" fmla="*/ 1194 h 1194"/>
                <a:gd name="T8" fmla="*/ 0 w 168"/>
                <a:gd name="T9" fmla="*/ 468 h 1194"/>
              </a:gdLst>
              <a:ahLst/>
              <a:cxnLst>
                <a:cxn ang="0">
                  <a:pos x="T0" y="T1"/>
                </a:cxn>
                <a:cxn ang="0">
                  <a:pos x="T2" y="T3"/>
                </a:cxn>
                <a:cxn ang="0">
                  <a:pos x="T4" y="T5"/>
                </a:cxn>
                <a:cxn ang="0">
                  <a:pos x="T6" y="T7"/>
                </a:cxn>
                <a:cxn ang="0">
                  <a:pos x="T8" y="T9"/>
                </a:cxn>
              </a:cxnLst>
              <a:rect l="0" t="0" r="r" b="b"/>
              <a:pathLst>
                <a:path w="168" h="1194">
                  <a:moveTo>
                    <a:pt x="0" y="468"/>
                  </a:moveTo>
                  <a:lnTo>
                    <a:pt x="168" y="0"/>
                  </a:lnTo>
                  <a:lnTo>
                    <a:pt x="168" y="612"/>
                  </a:lnTo>
                  <a:lnTo>
                    <a:pt x="0" y="1194"/>
                  </a:lnTo>
                  <a:lnTo>
                    <a:pt x="0" y="468"/>
                  </a:lnTo>
                  <a:close/>
                </a:path>
              </a:pathLst>
            </a:custGeom>
            <a:solidFill>
              <a:srgbClr val="33CC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46" name="Freeform 298">
              <a:extLst>
                <a:ext uri="{FF2B5EF4-FFF2-40B4-BE49-F238E27FC236}">
                  <a16:creationId xmlns:a16="http://schemas.microsoft.com/office/drawing/2014/main" id="{1202F25A-C285-DF59-3B82-B2A77DB676A6}"/>
                </a:ext>
              </a:extLst>
            </p:cNvPr>
            <p:cNvSpPr>
              <a:spLocks/>
            </p:cNvSpPr>
            <p:nvPr/>
          </p:nvSpPr>
          <p:spPr bwMode="auto">
            <a:xfrm>
              <a:off x="1864" y="3543"/>
              <a:ext cx="150" cy="1019"/>
            </a:xfrm>
            <a:custGeom>
              <a:avLst/>
              <a:gdLst>
                <a:gd name="T0" fmla="*/ 0 w 168"/>
                <a:gd name="T1" fmla="*/ 468 h 1194"/>
                <a:gd name="T2" fmla="*/ 168 w 168"/>
                <a:gd name="T3" fmla="*/ 0 h 1194"/>
                <a:gd name="T4" fmla="*/ 168 w 168"/>
                <a:gd name="T5" fmla="*/ 612 h 1194"/>
                <a:gd name="T6" fmla="*/ 0 w 168"/>
                <a:gd name="T7" fmla="*/ 1194 h 1194"/>
                <a:gd name="T8" fmla="*/ 0 w 168"/>
                <a:gd name="T9" fmla="*/ 468 h 1194"/>
              </a:gdLst>
              <a:ahLst/>
              <a:cxnLst>
                <a:cxn ang="0">
                  <a:pos x="T0" y="T1"/>
                </a:cxn>
                <a:cxn ang="0">
                  <a:pos x="T2" y="T3"/>
                </a:cxn>
                <a:cxn ang="0">
                  <a:pos x="T4" y="T5"/>
                </a:cxn>
                <a:cxn ang="0">
                  <a:pos x="T6" y="T7"/>
                </a:cxn>
                <a:cxn ang="0">
                  <a:pos x="T8" y="T9"/>
                </a:cxn>
              </a:cxnLst>
              <a:rect l="0" t="0" r="r" b="b"/>
              <a:pathLst>
                <a:path w="168" h="1194">
                  <a:moveTo>
                    <a:pt x="0" y="468"/>
                  </a:moveTo>
                  <a:lnTo>
                    <a:pt x="168" y="0"/>
                  </a:lnTo>
                  <a:lnTo>
                    <a:pt x="168" y="612"/>
                  </a:lnTo>
                  <a:lnTo>
                    <a:pt x="0" y="1194"/>
                  </a:lnTo>
                  <a:lnTo>
                    <a:pt x="0" y="468"/>
                  </a:lnTo>
                  <a:close/>
                </a:path>
              </a:pathLst>
            </a:custGeom>
            <a:solidFill>
              <a:srgbClr val="33CC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947" name="Group 299">
            <a:extLst>
              <a:ext uri="{FF2B5EF4-FFF2-40B4-BE49-F238E27FC236}">
                <a16:creationId xmlns:a16="http://schemas.microsoft.com/office/drawing/2014/main" id="{917129B9-2832-F566-0367-1DE0A0CA63BD}"/>
              </a:ext>
            </a:extLst>
          </p:cNvPr>
          <p:cNvGrpSpPr>
            <a:grpSpLocks/>
          </p:cNvGrpSpPr>
          <p:nvPr/>
        </p:nvGrpSpPr>
        <p:grpSpPr bwMode="auto">
          <a:xfrm>
            <a:off x="4114800" y="533400"/>
            <a:ext cx="1720850" cy="1465263"/>
            <a:chOff x="1704" y="4280"/>
            <a:chExt cx="1420" cy="1209"/>
          </a:xfrm>
        </p:grpSpPr>
        <p:sp>
          <p:nvSpPr>
            <p:cNvPr id="27948" name="Freeform 300">
              <a:extLst>
                <a:ext uri="{FF2B5EF4-FFF2-40B4-BE49-F238E27FC236}">
                  <a16:creationId xmlns:a16="http://schemas.microsoft.com/office/drawing/2014/main" id="{E6913299-E94A-3A38-DF5C-444FD677E073}"/>
                </a:ext>
              </a:extLst>
            </p:cNvPr>
            <p:cNvSpPr>
              <a:spLocks/>
            </p:cNvSpPr>
            <p:nvPr/>
          </p:nvSpPr>
          <p:spPr bwMode="auto">
            <a:xfrm>
              <a:off x="3065" y="4344"/>
              <a:ext cx="59" cy="1139"/>
            </a:xfrm>
            <a:custGeom>
              <a:avLst/>
              <a:gdLst>
                <a:gd name="T0" fmla="*/ 42 w 42"/>
                <a:gd name="T1" fmla="*/ 480 h 916"/>
                <a:gd name="T2" fmla="*/ 0 w 42"/>
                <a:gd name="T3" fmla="*/ 916 h 916"/>
                <a:gd name="T4" fmla="*/ 0 w 42"/>
                <a:gd name="T5" fmla="*/ 127 h 916"/>
                <a:gd name="T6" fmla="*/ 42 w 42"/>
                <a:gd name="T7" fmla="*/ 0 h 916"/>
                <a:gd name="T8" fmla="*/ 42 w 42"/>
                <a:gd name="T9" fmla="*/ 480 h 916"/>
              </a:gdLst>
              <a:ahLst/>
              <a:cxnLst>
                <a:cxn ang="0">
                  <a:pos x="T0" y="T1"/>
                </a:cxn>
                <a:cxn ang="0">
                  <a:pos x="T2" y="T3"/>
                </a:cxn>
                <a:cxn ang="0">
                  <a:pos x="T4" y="T5"/>
                </a:cxn>
                <a:cxn ang="0">
                  <a:pos x="T6" y="T7"/>
                </a:cxn>
                <a:cxn ang="0">
                  <a:pos x="T8" y="T9"/>
                </a:cxn>
              </a:cxnLst>
              <a:rect l="0" t="0" r="r" b="b"/>
              <a:pathLst>
                <a:path w="42" h="916">
                  <a:moveTo>
                    <a:pt x="42" y="480"/>
                  </a:moveTo>
                  <a:lnTo>
                    <a:pt x="0" y="916"/>
                  </a:lnTo>
                  <a:lnTo>
                    <a:pt x="0" y="127"/>
                  </a:lnTo>
                  <a:lnTo>
                    <a:pt x="42" y="0"/>
                  </a:lnTo>
                  <a:lnTo>
                    <a:pt x="42" y="480"/>
                  </a:lnTo>
                  <a:close/>
                </a:path>
              </a:pathLst>
            </a:custGeom>
            <a:solidFill>
              <a:schemeClr val="accent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49" name="Freeform 301">
              <a:extLst>
                <a:ext uri="{FF2B5EF4-FFF2-40B4-BE49-F238E27FC236}">
                  <a16:creationId xmlns:a16="http://schemas.microsoft.com/office/drawing/2014/main" id="{58A9C5A7-9BBD-FB78-BC21-3EDC39D92F3A}"/>
                </a:ext>
              </a:extLst>
            </p:cNvPr>
            <p:cNvSpPr>
              <a:spLocks/>
            </p:cNvSpPr>
            <p:nvPr/>
          </p:nvSpPr>
          <p:spPr bwMode="auto">
            <a:xfrm flipH="1">
              <a:off x="1704" y="4280"/>
              <a:ext cx="452" cy="1144"/>
            </a:xfrm>
            <a:custGeom>
              <a:avLst/>
              <a:gdLst>
                <a:gd name="T0" fmla="*/ 0 w 240"/>
                <a:gd name="T1" fmla="*/ 480 h 840"/>
                <a:gd name="T2" fmla="*/ 240 w 240"/>
                <a:gd name="T3" fmla="*/ 840 h 840"/>
                <a:gd name="T4" fmla="*/ 240 w 240"/>
                <a:gd name="T5" fmla="*/ 120 h 840"/>
                <a:gd name="T6" fmla="*/ 0 w 240"/>
                <a:gd name="T7" fmla="*/ 0 h 840"/>
                <a:gd name="T8" fmla="*/ 0 w 240"/>
                <a:gd name="T9" fmla="*/ 480 h 840"/>
              </a:gdLst>
              <a:ahLst/>
              <a:cxnLst>
                <a:cxn ang="0">
                  <a:pos x="T0" y="T1"/>
                </a:cxn>
                <a:cxn ang="0">
                  <a:pos x="T2" y="T3"/>
                </a:cxn>
                <a:cxn ang="0">
                  <a:pos x="T4" y="T5"/>
                </a:cxn>
                <a:cxn ang="0">
                  <a:pos x="T6" y="T7"/>
                </a:cxn>
                <a:cxn ang="0">
                  <a:pos x="T8" y="T9"/>
                </a:cxn>
              </a:cxnLst>
              <a:rect l="0" t="0" r="r" b="b"/>
              <a:pathLst>
                <a:path w="240" h="840">
                  <a:moveTo>
                    <a:pt x="0" y="480"/>
                  </a:moveTo>
                  <a:lnTo>
                    <a:pt x="240" y="840"/>
                  </a:lnTo>
                  <a:lnTo>
                    <a:pt x="240" y="120"/>
                  </a:lnTo>
                  <a:lnTo>
                    <a:pt x="0" y="0"/>
                  </a:lnTo>
                  <a:lnTo>
                    <a:pt x="0" y="480"/>
                  </a:lnTo>
                  <a:close/>
                </a:path>
              </a:pathLst>
            </a:custGeom>
            <a:solidFill>
              <a:schemeClr val="accent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50" name="Freeform 302">
              <a:extLst>
                <a:ext uri="{FF2B5EF4-FFF2-40B4-BE49-F238E27FC236}">
                  <a16:creationId xmlns:a16="http://schemas.microsoft.com/office/drawing/2014/main" id="{CC117507-52A5-B9B3-A5EB-EB97D264829E}"/>
                </a:ext>
              </a:extLst>
            </p:cNvPr>
            <p:cNvSpPr>
              <a:spLocks/>
            </p:cNvSpPr>
            <p:nvPr/>
          </p:nvSpPr>
          <p:spPr bwMode="auto">
            <a:xfrm>
              <a:off x="1704" y="4443"/>
              <a:ext cx="566" cy="1025"/>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51" name="Freeform 303">
              <a:extLst>
                <a:ext uri="{FF2B5EF4-FFF2-40B4-BE49-F238E27FC236}">
                  <a16:creationId xmlns:a16="http://schemas.microsoft.com/office/drawing/2014/main" id="{C9142462-2252-ED62-38E9-2B91325A2BF3}"/>
                </a:ext>
              </a:extLst>
            </p:cNvPr>
            <p:cNvSpPr>
              <a:spLocks/>
            </p:cNvSpPr>
            <p:nvPr/>
          </p:nvSpPr>
          <p:spPr bwMode="auto">
            <a:xfrm>
              <a:off x="2427" y="4466"/>
              <a:ext cx="632" cy="1023"/>
            </a:xfrm>
            <a:custGeom>
              <a:avLst/>
              <a:gdLst>
                <a:gd name="T0" fmla="*/ 528 w 528"/>
                <a:gd name="T1" fmla="*/ 288 h 288"/>
                <a:gd name="T2" fmla="*/ 0 w 528"/>
                <a:gd name="T3" fmla="*/ 288 h 288"/>
                <a:gd name="T4" fmla="*/ 0 w 528"/>
                <a:gd name="T5" fmla="*/ 0 h 288"/>
                <a:gd name="T6" fmla="*/ 528 w 528"/>
                <a:gd name="T7" fmla="*/ 0 h 288"/>
                <a:gd name="T8" fmla="*/ 528 w 528"/>
                <a:gd name="T9" fmla="*/ 288 h 288"/>
              </a:gdLst>
              <a:ahLst/>
              <a:cxnLst>
                <a:cxn ang="0">
                  <a:pos x="T0" y="T1"/>
                </a:cxn>
                <a:cxn ang="0">
                  <a:pos x="T2" y="T3"/>
                </a:cxn>
                <a:cxn ang="0">
                  <a:pos x="T4" y="T5"/>
                </a:cxn>
                <a:cxn ang="0">
                  <a:pos x="T6" y="T7"/>
                </a:cxn>
                <a:cxn ang="0">
                  <a:pos x="T8" y="T9"/>
                </a:cxn>
              </a:cxnLst>
              <a:rect l="0" t="0" r="r" b="b"/>
              <a:pathLst>
                <a:path w="528" h="288">
                  <a:moveTo>
                    <a:pt x="528" y="288"/>
                  </a:moveTo>
                  <a:lnTo>
                    <a:pt x="0" y="288"/>
                  </a:lnTo>
                  <a:lnTo>
                    <a:pt x="0" y="0"/>
                  </a:lnTo>
                  <a:lnTo>
                    <a:pt x="528" y="0"/>
                  </a:lnTo>
                  <a:lnTo>
                    <a:pt x="528" y="288"/>
                  </a:lnTo>
                  <a:close/>
                </a:path>
              </a:pathLst>
            </a:custGeom>
            <a:solidFill>
              <a:schemeClr val="accent1">
                <a:alpha val="50000"/>
              </a:schemeClr>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2">
            <a:extLst>
              <a:ext uri="{FF2B5EF4-FFF2-40B4-BE49-F238E27FC236}">
                <a16:creationId xmlns:a16="http://schemas.microsoft.com/office/drawing/2014/main" id="{6DBF6F7B-BCA8-13B3-7CCF-514BB5A11F72}"/>
              </a:ext>
            </a:extLst>
          </p:cNvPr>
          <p:cNvGrpSpPr>
            <a:grpSpLocks/>
          </p:cNvGrpSpPr>
          <p:nvPr/>
        </p:nvGrpSpPr>
        <p:grpSpPr bwMode="auto">
          <a:xfrm>
            <a:off x="457200" y="304800"/>
            <a:ext cx="2057400" cy="1516063"/>
            <a:chOff x="320" y="192"/>
            <a:chExt cx="1296" cy="955"/>
          </a:xfrm>
        </p:grpSpPr>
        <p:sp>
          <p:nvSpPr>
            <p:cNvPr id="32771" name="Rectangle 3">
              <a:extLst>
                <a:ext uri="{FF2B5EF4-FFF2-40B4-BE49-F238E27FC236}">
                  <a16:creationId xmlns:a16="http://schemas.microsoft.com/office/drawing/2014/main" id="{B8D230D7-6192-B359-67A0-2AC552960B68}"/>
                </a:ext>
              </a:extLst>
            </p:cNvPr>
            <p:cNvSpPr>
              <a:spLocks noChangeAspect="1" noChangeArrowheads="1"/>
            </p:cNvSpPr>
            <p:nvPr/>
          </p:nvSpPr>
          <p:spPr bwMode="auto">
            <a:xfrm>
              <a:off x="322" y="984"/>
              <a:ext cx="1292" cy="30"/>
            </a:xfrm>
            <a:prstGeom prst="rect">
              <a:avLst/>
            </a:prstGeom>
            <a:solidFill>
              <a:schemeClr val="bg1"/>
            </a:solidFill>
            <a:ln w="0">
              <a:solidFill>
                <a:srgbClr val="000000"/>
              </a:solidFill>
              <a:miter lim="800000"/>
              <a:headEnd/>
              <a:tailEnd/>
            </a:ln>
          </p:spPr>
          <p:txBody>
            <a:bodyPr/>
            <a:lstStyle/>
            <a:p>
              <a:endParaRPr lang="en-GB"/>
            </a:p>
          </p:txBody>
        </p:sp>
        <p:sp>
          <p:nvSpPr>
            <p:cNvPr id="32772" name="Rectangle 4">
              <a:extLst>
                <a:ext uri="{FF2B5EF4-FFF2-40B4-BE49-F238E27FC236}">
                  <a16:creationId xmlns:a16="http://schemas.microsoft.com/office/drawing/2014/main" id="{000575F9-1D3D-C4C1-3136-03ECF608F79F}"/>
                </a:ext>
              </a:extLst>
            </p:cNvPr>
            <p:cNvSpPr>
              <a:spLocks noChangeAspect="1" noChangeArrowheads="1"/>
            </p:cNvSpPr>
            <p:nvPr/>
          </p:nvSpPr>
          <p:spPr bwMode="auto">
            <a:xfrm>
              <a:off x="322" y="652"/>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2773" name="Rectangle 5">
              <a:extLst>
                <a:ext uri="{FF2B5EF4-FFF2-40B4-BE49-F238E27FC236}">
                  <a16:creationId xmlns:a16="http://schemas.microsoft.com/office/drawing/2014/main" id="{30AC8D87-F64F-B7B1-C6BE-098C65D81693}"/>
                </a:ext>
              </a:extLst>
            </p:cNvPr>
            <p:cNvSpPr>
              <a:spLocks noChangeAspect="1" noChangeArrowheads="1"/>
            </p:cNvSpPr>
            <p:nvPr/>
          </p:nvSpPr>
          <p:spPr bwMode="auto">
            <a:xfrm>
              <a:off x="322" y="312"/>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2774" name="Freeform 6">
              <a:extLst>
                <a:ext uri="{FF2B5EF4-FFF2-40B4-BE49-F238E27FC236}">
                  <a16:creationId xmlns:a16="http://schemas.microsoft.com/office/drawing/2014/main" id="{A479910B-5388-70AA-D99B-4127B06E83F9}"/>
                </a:ext>
              </a:extLst>
            </p:cNvPr>
            <p:cNvSpPr>
              <a:spLocks noChangeAspect="1"/>
            </p:cNvSpPr>
            <p:nvPr/>
          </p:nvSpPr>
          <p:spPr bwMode="auto">
            <a:xfrm>
              <a:off x="320"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75" name="Freeform 7">
              <a:extLst>
                <a:ext uri="{FF2B5EF4-FFF2-40B4-BE49-F238E27FC236}">
                  <a16:creationId xmlns:a16="http://schemas.microsoft.com/office/drawing/2014/main" id="{62DE461B-5CC9-34DA-4F78-BB04E368C339}"/>
                </a:ext>
              </a:extLst>
            </p:cNvPr>
            <p:cNvSpPr>
              <a:spLocks noChangeAspect="1"/>
            </p:cNvSpPr>
            <p:nvPr/>
          </p:nvSpPr>
          <p:spPr bwMode="auto">
            <a:xfrm>
              <a:off x="370"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76" name="Freeform 8">
              <a:extLst>
                <a:ext uri="{FF2B5EF4-FFF2-40B4-BE49-F238E27FC236}">
                  <a16:creationId xmlns:a16="http://schemas.microsoft.com/office/drawing/2014/main" id="{B3F184CA-C10C-2AF6-B184-C72C78D93B32}"/>
                </a:ext>
              </a:extLst>
            </p:cNvPr>
            <p:cNvSpPr>
              <a:spLocks noChangeAspect="1"/>
            </p:cNvSpPr>
            <p:nvPr/>
          </p:nvSpPr>
          <p:spPr bwMode="auto">
            <a:xfrm>
              <a:off x="421"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77" name="Freeform 9">
              <a:extLst>
                <a:ext uri="{FF2B5EF4-FFF2-40B4-BE49-F238E27FC236}">
                  <a16:creationId xmlns:a16="http://schemas.microsoft.com/office/drawing/2014/main" id="{AD706A1B-156E-6EAD-DB79-7B1C9B34C86B}"/>
                </a:ext>
              </a:extLst>
            </p:cNvPr>
            <p:cNvSpPr>
              <a:spLocks noChangeAspect="1"/>
            </p:cNvSpPr>
            <p:nvPr/>
          </p:nvSpPr>
          <p:spPr bwMode="auto">
            <a:xfrm>
              <a:off x="471" y="192"/>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78" name="Freeform 10">
              <a:extLst>
                <a:ext uri="{FF2B5EF4-FFF2-40B4-BE49-F238E27FC236}">
                  <a16:creationId xmlns:a16="http://schemas.microsoft.com/office/drawing/2014/main" id="{05BD7F47-FC27-F2CD-D5B2-7CAA89DAD73F}"/>
                </a:ext>
              </a:extLst>
            </p:cNvPr>
            <p:cNvSpPr>
              <a:spLocks noChangeAspect="1"/>
            </p:cNvSpPr>
            <p:nvPr/>
          </p:nvSpPr>
          <p:spPr bwMode="auto">
            <a:xfrm>
              <a:off x="521"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79" name="Freeform 11">
              <a:extLst>
                <a:ext uri="{FF2B5EF4-FFF2-40B4-BE49-F238E27FC236}">
                  <a16:creationId xmlns:a16="http://schemas.microsoft.com/office/drawing/2014/main" id="{318A6139-6AE4-70C4-737A-780FDDFB6CC6}"/>
                </a:ext>
              </a:extLst>
            </p:cNvPr>
            <p:cNvSpPr>
              <a:spLocks noChangeAspect="1"/>
            </p:cNvSpPr>
            <p:nvPr/>
          </p:nvSpPr>
          <p:spPr bwMode="auto">
            <a:xfrm>
              <a:off x="571" y="192"/>
              <a:ext cx="41"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0" name="Freeform 12">
              <a:extLst>
                <a:ext uri="{FF2B5EF4-FFF2-40B4-BE49-F238E27FC236}">
                  <a16:creationId xmlns:a16="http://schemas.microsoft.com/office/drawing/2014/main" id="{E6E884DC-4A57-242C-4151-2EE5FB54DB0E}"/>
                </a:ext>
              </a:extLst>
            </p:cNvPr>
            <p:cNvSpPr>
              <a:spLocks noChangeAspect="1"/>
            </p:cNvSpPr>
            <p:nvPr/>
          </p:nvSpPr>
          <p:spPr bwMode="auto">
            <a:xfrm>
              <a:off x="622"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1" name="Freeform 13">
              <a:extLst>
                <a:ext uri="{FF2B5EF4-FFF2-40B4-BE49-F238E27FC236}">
                  <a16:creationId xmlns:a16="http://schemas.microsoft.com/office/drawing/2014/main" id="{F7F1CA4D-70E8-3B0D-CDBB-E6960D7B3DD6}"/>
                </a:ext>
              </a:extLst>
            </p:cNvPr>
            <p:cNvSpPr>
              <a:spLocks noChangeAspect="1"/>
            </p:cNvSpPr>
            <p:nvPr/>
          </p:nvSpPr>
          <p:spPr bwMode="auto">
            <a:xfrm>
              <a:off x="672"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2" name="Freeform 14">
              <a:extLst>
                <a:ext uri="{FF2B5EF4-FFF2-40B4-BE49-F238E27FC236}">
                  <a16:creationId xmlns:a16="http://schemas.microsoft.com/office/drawing/2014/main" id="{E7017BBF-E758-B73B-A137-05C50D0762E6}"/>
                </a:ext>
              </a:extLst>
            </p:cNvPr>
            <p:cNvSpPr>
              <a:spLocks noChangeAspect="1"/>
            </p:cNvSpPr>
            <p:nvPr/>
          </p:nvSpPr>
          <p:spPr bwMode="auto">
            <a:xfrm>
              <a:off x="722"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3" name="Freeform 15">
              <a:extLst>
                <a:ext uri="{FF2B5EF4-FFF2-40B4-BE49-F238E27FC236}">
                  <a16:creationId xmlns:a16="http://schemas.microsoft.com/office/drawing/2014/main" id="{8CDEDD56-02A7-DF63-E7CC-FA47061E74D5}"/>
                </a:ext>
              </a:extLst>
            </p:cNvPr>
            <p:cNvSpPr>
              <a:spLocks noChangeAspect="1"/>
            </p:cNvSpPr>
            <p:nvPr/>
          </p:nvSpPr>
          <p:spPr bwMode="auto">
            <a:xfrm>
              <a:off x="773" y="192"/>
              <a:ext cx="39"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4" name="Freeform 16">
              <a:extLst>
                <a:ext uri="{FF2B5EF4-FFF2-40B4-BE49-F238E27FC236}">
                  <a16:creationId xmlns:a16="http://schemas.microsoft.com/office/drawing/2014/main" id="{A7E047FC-7F03-9486-B739-75EA900BC4CC}"/>
                </a:ext>
              </a:extLst>
            </p:cNvPr>
            <p:cNvSpPr>
              <a:spLocks noChangeAspect="1"/>
            </p:cNvSpPr>
            <p:nvPr/>
          </p:nvSpPr>
          <p:spPr bwMode="auto">
            <a:xfrm>
              <a:off x="823"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5" name="Freeform 17">
              <a:extLst>
                <a:ext uri="{FF2B5EF4-FFF2-40B4-BE49-F238E27FC236}">
                  <a16:creationId xmlns:a16="http://schemas.microsoft.com/office/drawing/2014/main" id="{74E9A133-F7FC-5FFD-84DD-5C33E76B1B4C}"/>
                </a:ext>
              </a:extLst>
            </p:cNvPr>
            <p:cNvSpPr>
              <a:spLocks noChangeAspect="1"/>
            </p:cNvSpPr>
            <p:nvPr/>
          </p:nvSpPr>
          <p:spPr bwMode="auto">
            <a:xfrm>
              <a:off x="873"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6" name="Freeform 18">
              <a:extLst>
                <a:ext uri="{FF2B5EF4-FFF2-40B4-BE49-F238E27FC236}">
                  <a16:creationId xmlns:a16="http://schemas.microsoft.com/office/drawing/2014/main" id="{84BE74FD-AE43-742F-8727-48F87F281CC3}"/>
                </a:ext>
              </a:extLst>
            </p:cNvPr>
            <p:cNvSpPr>
              <a:spLocks noChangeAspect="1"/>
            </p:cNvSpPr>
            <p:nvPr/>
          </p:nvSpPr>
          <p:spPr bwMode="auto">
            <a:xfrm>
              <a:off x="923"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7" name="Freeform 19">
              <a:extLst>
                <a:ext uri="{FF2B5EF4-FFF2-40B4-BE49-F238E27FC236}">
                  <a16:creationId xmlns:a16="http://schemas.microsoft.com/office/drawing/2014/main" id="{C5727DE3-5500-727C-EC62-87A3FE2D9B21}"/>
                </a:ext>
              </a:extLst>
            </p:cNvPr>
            <p:cNvSpPr>
              <a:spLocks noChangeAspect="1"/>
            </p:cNvSpPr>
            <p:nvPr/>
          </p:nvSpPr>
          <p:spPr bwMode="auto">
            <a:xfrm>
              <a:off x="974"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8" name="Freeform 20">
              <a:extLst>
                <a:ext uri="{FF2B5EF4-FFF2-40B4-BE49-F238E27FC236}">
                  <a16:creationId xmlns:a16="http://schemas.microsoft.com/office/drawing/2014/main" id="{77C0C34D-544B-4619-F823-70D8BA95E460}"/>
                </a:ext>
              </a:extLst>
            </p:cNvPr>
            <p:cNvSpPr>
              <a:spLocks noChangeAspect="1"/>
            </p:cNvSpPr>
            <p:nvPr/>
          </p:nvSpPr>
          <p:spPr bwMode="auto">
            <a:xfrm>
              <a:off x="1024" y="192"/>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89" name="Freeform 21">
              <a:extLst>
                <a:ext uri="{FF2B5EF4-FFF2-40B4-BE49-F238E27FC236}">
                  <a16:creationId xmlns:a16="http://schemas.microsoft.com/office/drawing/2014/main" id="{27CFF751-7EA2-97FE-12CF-69A3280E7A9E}"/>
                </a:ext>
              </a:extLst>
            </p:cNvPr>
            <p:cNvSpPr>
              <a:spLocks noChangeAspect="1"/>
            </p:cNvSpPr>
            <p:nvPr/>
          </p:nvSpPr>
          <p:spPr bwMode="auto">
            <a:xfrm>
              <a:off x="1074"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0" name="Freeform 22">
              <a:extLst>
                <a:ext uri="{FF2B5EF4-FFF2-40B4-BE49-F238E27FC236}">
                  <a16:creationId xmlns:a16="http://schemas.microsoft.com/office/drawing/2014/main" id="{F698C554-C669-8EB2-A2E2-85C775FD0C92}"/>
                </a:ext>
              </a:extLst>
            </p:cNvPr>
            <p:cNvSpPr>
              <a:spLocks noChangeAspect="1"/>
            </p:cNvSpPr>
            <p:nvPr/>
          </p:nvSpPr>
          <p:spPr bwMode="auto">
            <a:xfrm>
              <a:off x="1124"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1" name="Freeform 23">
              <a:extLst>
                <a:ext uri="{FF2B5EF4-FFF2-40B4-BE49-F238E27FC236}">
                  <a16:creationId xmlns:a16="http://schemas.microsoft.com/office/drawing/2014/main" id="{B5743767-2378-2182-0EC8-EC62DB8846A2}"/>
                </a:ext>
              </a:extLst>
            </p:cNvPr>
            <p:cNvSpPr>
              <a:spLocks noChangeAspect="1"/>
            </p:cNvSpPr>
            <p:nvPr/>
          </p:nvSpPr>
          <p:spPr bwMode="auto">
            <a:xfrm>
              <a:off x="1174"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2" name="Freeform 24">
              <a:extLst>
                <a:ext uri="{FF2B5EF4-FFF2-40B4-BE49-F238E27FC236}">
                  <a16:creationId xmlns:a16="http://schemas.microsoft.com/office/drawing/2014/main" id="{AEA55126-51C8-63D2-9030-1D6508A216F8}"/>
                </a:ext>
              </a:extLst>
            </p:cNvPr>
            <p:cNvSpPr>
              <a:spLocks noChangeAspect="1"/>
            </p:cNvSpPr>
            <p:nvPr/>
          </p:nvSpPr>
          <p:spPr bwMode="auto">
            <a:xfrm>
              <a:off x="1225"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3" name="Freeform 25">
              <a:extLst>
                <a:ext uri="{FF2B5EF4-FFF2-40B4-BE49-F238E27FC236}">
                  <a16:creationId xmlns:a16="http://schemas.microsoft.com/office/drawing/2014/main" id="{A17E2666-B1B4-7459-9DD8-036E03E8C0DC}"/>
                </a:ext>
              </a:extLst>
            </p:cNvPr>
            <p:cNvSpPr>
              <a:spLocks noChangeAspect="1"/>
            </p:cNvSpPr>
            <p:nvPr/>
          </p:nvSpPr>
          <p:spPr bwMode="auto">
            <a:xfrm>
              <a:off x="1275"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4" name="Freeform 26">
              <a:extLst>
                <a:ext uri="{FF2B5EF4-FFF2-40B4-BE49-F238E27FC236}">
                  <a16:creationId xmlns:a16="http://schemas.microsoft.com/office/drawing/2014/main" id="{C3E6C9DA-EABB-FE49-3E56-BB0B74D22E0E}"/>
                </a:ext>
              </a:extLst>
            </p:cNvPr>
            <p:cNvSpPr>
              <a:spLocks noChangeAspect="1"/>
            </p:cNvSpPr>
            <p:nvPr/>
          </p:nvSpPr>
          <p:spPr bwMode="auto">
            <a:xfrm>
              <a:off x="1325"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5" name="Freeform 27">
              <a:extLst>
                <a:ext uri="{FF2B5EF4-FFF2-40B4-BE49-F238E27FC236}">
                  <a16:creationId xmlns:a16="http://schemas.microsoft.com/office/drawing/2014/main" id="{69B5C9BF-871A-DCDC-2264-2CB4ED85F0EB}"/>
                </a:ext>
              </a:extLst>
            </p:cNvPr>
            <p:cNvSpPr>
              <a:spLocks noChangeAspect="1"/>
            </p:cNvSpPr>
            <p:nvPr/>
          </p:nvSpPr>
          <p:spPr bwMode="auto">
            <a:xfrm>
              <a:off x="1375" y="192"/>
              <a:ext cx="41"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6" name="Freeform 28">
              <a:extLst>
                <a:ext uri="{FF2B5EF4-FFF2-40B4-BE49-F238E27FC236}">
                  <a16:creationId xmlns:a16="http://schemas.microsoft.com/office/drawing/2014/main" id="{D8EC2484-B82B-14AC-DF9C-3E7F5E71173B}"/>
                </a:ext>
              </a:extLst>
            </p:cNvPr>
            <p:cNvSpPr>
              <a:spLocks noChangeAspect="1"/>
            </p:cNvSpPr>
            <p:nvPr/>
          </p:nvSpPr>
          <p:spPr bwMode="auto">
            <a:xfrm>
              <a:off x="1426" y="192"/>
              <a:ext cx="39" cy="955"/>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7" name="Freeform 29">
              <a:extLst>
                <a:ext uri="{FF2B5EF4-FFF2-40B4-BE49-F238E27FC236}">
                  <a16:creationId xmlns:a16="http://schemas.microsoft.com/office/drawing/2014/main" id="{DD127F78-28DD-F359-4ECA-7686F4745505}"/>
                </a:ext>
              </a:extLst>
            </p:cNvPr>
            <p:cNvSpPr>
              <a:spLocks noChangeAspect="1"/>
            </p:cNvSpPr>
            <p:nvPr/>
          </p:nvSpPr>
          <p:spPr bwMode="auto">
            <a:xfrm>
              <a:off x="1476"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8" name="Freeform 30">
              <a:extLst>
                <a:ext uri="{FF2B5EF4-FFF2-40B4-BE49-F238E27FC236}">
                  <a16:creationId xmlns:a16="http://schemas.microsoft.com/office/drawing/2014/main" id="{E64DC577-AB90-8B2B-0DCB-285358BC56D4}"/>
                </a:ext>
              </a:extLst>
            </p:cNvPr>
            <p:cNvSpPr>
              <a:spLocks noChangeAspect="1"/>
            </p:cNvSpPr>
            <p:nvPr/>
          </p:nvSpPr>
          <p:spPr bwMode="auto">
            <a:xfrm>
              <a:off x="1526" y="192"/>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2799" name="Freeform 31">
              <a:extLst>
                <a:ext uri="{FF2B5EF4-FFF2-40B4-BE49-F238E27FC236}">
                  <a16:creationId xmlns:a16="http://schemas.microsoft.com/office/drawing/2014/main" id="{F3922920-5C96-7ACE-7937-4BFB47A41FCD}"/>
                </a:ext>
              </a:extLst>
            </p:cNvPr>
            <p:cNvSpPr>
              <a:spLocks noChangeAspect="1"/>
            </p:cNvSpPr>
            <p:nvPr/>
          </p:nvSpPr>
          <p:spPr bwMode="auto">
            <a:xfrm>
              <a:off x="1576"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grpSp>
      <p:grpSp>
        <p:nvGrpSpPr>
          <p:cNvPr id="32800" name="Group 32">
            <a:extLst>
              <a:ext uri="{FF2B5EF4-FFF2-40B4-BE49-F238E27FC236}">
                <a16:creationId xmlns:a16="http://schemas.microsoft.com/office/drawing/2014/main" id="{74532648-0F7F-084F-A06C-E07232263D86}"/>
              </a:ext>
            </a:extLst>
          </p:cNvPr>
          <p:cNvGrpSpPr>
            <a:grpSpLocks noChangeAspect="1"/>
          </p:cNvGrpSpPr>
          <p:nvPr/>
        </p:nvGrpSpPr>
        <p:grpSpPr bwMode="auto">
          <a:xfrm>
            <a:off x="457200" y="2057400"/>
            <a:ext cx="1508125" cy="1524000"/>
            <a:chOff x="477" y="530"/>
            <a:chExt cx="1689" cy="1706"/>
          </a:xfrm>
        </p:grpSpPr>
        <p:sp>
          <p:nvSpPr>
            <p:cNvPr id="32801" name="Rectangle 33">
              <a:extLst>
                <a:ext uri="{FF2B5EF4-FFF2-40B4-BE49-F238E27FC236}">
                  <a16:creationId xmlns:a16="http://schemas.microsoft.com/office/drawing/2014/main" id="{37A90A23-48B8-E36B-26BA-017216CF1A2A}"/>
                </a:ext>
              </a:extLst>
            </p:cNvPr>
            <p:cNvSpPr>
              <a:spLocks noChangeAspect="1" noChangeArrowheads="1"/>
            </p:cNvSpPr>
            <p:nvPr/>
          </p:nvSpPr>
          <p:spPr bwMode="auto">
            <a:xfrm>
              <a:off x="480" y="1945"/>
              <a:ext cx="1683" cy="54"/>
            </a:xfrm>
            <a:prstGeom prst="rect">
              <a:avLst/>
            </a:prstGeom>
            <a:solidFill>
              <a:srgbClr val="FFFFFF"/>
            </a:solidFill>
            <a:ln w="0">
              <a:solidFill>
                <a:srgbClr val="000000"/>
              </a:solidFill>
              <a:miter lim="800000"/>
              <a:headEnd/>
              <a:tailEnd/>
            </a:ln>
          </p:spPr>
          <p:txBody>
            <a:bodyPr/>
            <a:lstStyle/>
            <a:p>
              <a:endParaRPr lang="en-GB"/>
            </a:p>
          </p:txBody>
        </p:sp>
        <p:sp>
          <p:nvSpPr>
            <p:cNvPr id="32802" name="Rectangle 34">
              <a:extLst>
                <a:ext uri="{FF2B5EF4-FFF2-40B4-BE49-F238E27FC236}">
                  <a16:creationId xmlns:a16="http://schemas.microsoft.com/office/drawing/2014/main" id="{B6922D80-EC94-D71A-C476-0227D79CD48D}"/>
                </a:ext>
              </a:extLst>
            </p:cNvPr>
            <p:cNvSpPr>
              <a:spLocks noChangeAspect="1" noChangeArrowheads="1"/>
            </p:cNvSpPr>
            <p:nvPr/>
          </p:nvSpPr>
          <p:spPr bwMode="auto">
            <a:xfrm>
              <a:off x="480" y="1352"/>
              <a:ext cx="1683" cy="54"/>
            </a:xfrm>
            <a:prstGeom prst="rect">
              <a:avLst/>
            </a:prstGeom>
            <a:solidFill>
              <a:srgbClr val="FFFFFF"/>
            </a:solidFill>
            <a:ln w="0">
              <a:solidFill>
                <a:srgbClr val="000000"/>
              </a:solidFill>
              <a:miter lim="800000"/>
              <a:headEnd/>
              <a:tailEnd/>
            </a:ln>
          </p:spPr>
          <p:txBody>
            <a:bodyPr/>
            <a:lstStyle/>
            <a:p>
              <a:endParaRPr lang="en-GB"/>
            </a:p>
          </p:txBody>
        </p:sp>
        <p:sp>
          <p:nvSpPr>
            <p:cNvPr id="32803" name="Rectangle 35">
              <a:extLst>
                <a:ext uri="{FF2B5EF4-FFF2-40B4-BE49-F238E27FC236}">
                  <a16:creationId xmlns:a16="http://schemas.microsoft.com/office/drawing/2014/main" id="{F227BDD9-A556-5C79-C46C-2B67D47812D8}"/>
                </a:ext>
              </a:extLst>
            </p:cNvPr>
            <p:cNvSpPr>
              <a:spLocks noChangeAspect="1" noChangeArrowheads="1"/>
            </p:cNvSpPr>
            <p:nvPr/>
          </p:nvSpPr>
          <p:spPr bwMode="auto">
            <a:xfrm>
              <a:off x="480" y="745"/>
              <a:ext cx="1683" cy="53"/>
            </a:xfrm>
            <a:prstGeom prst="rect">
              <a:avLst/>
            </a:prstGeom>
            <a:solidFill>
              <a:srgbClr val="FFFFFF"/>
            </a:solidFill>
            <a:ln w="0">
              <a:solidFill>
                <a:srgbClr val="000000"/>
              </a:solidFill>
              <a:miter lim="800000"/>
              <a:headEnd/>
              <a:tailEnd/>
            </a:ln>
          </p:spPr>
          <p:txBody>
            <a:bodyPr/>
            <a:lstStyle/>
            <a:p>
              <a:endParaRPr lang="en-GB"/>
            </a:p>
          </p:txBody>
        </p:sp>
        <p:sp>
          <p:nvSpPr>
            <p:cNvPr id="32804" name="Freeform 36">
              <a:extLst>
                <a:ext uri="{FF2B5EF4-FFF2-40B4-BE49-F238E27FC236}">
                  <a16:creationId xmlns:a16="http://schemas.microsoft.com/office/drawing/2014/main" id="{B00A53E0-A636-B8C1-D5D2-FAD58A2851CC}"/>
                </a:ext>
              </a:extLst>
            </p:cNvPr>
            <p:cNvSpPr>
              <a:spLocks noChangeAspect="1"/>
            </p:cNvSpPr>
            <p:nvPr/>
          </p:nvSpPr>
          <p:spPr bwMode="auto">
            <a:xfrm>
              <a:off x="164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05" name="Freeform 37">
              <a:extLst>
                <a:ext uri="{FF2B5EF4-FFF2-40B4-BE49-F238E27FC236}">
                  <a16:creationId xmlns:a16="http://schemas.microsoft.com/office/drawing/2014/main" id="{F7A27670-C29D-2A47-8521-643111942265}"/>
                </a:ext>
              </a:extLst>
            </p:cNvPr>
            <p:cNvSpPr>
              <a:spLocks noChangeAspect="1"/>
            </p:cNvSpPr>
            <p:nvPr/>
          </p:nvSpPr>
          <p:spPr bwMode="auto">
            <a:xfrm>
              <a:off x="1735"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06" name="Freeform 38">
              <a:extLst>
                <a:ext uri="{FF2B5EF4-FFF2-40B4-BE49-F238E27FC236}">
                  <a16:creationId xmlns:a16="http://schemas.microsoft.com/office/drawing/2014/main" id="{AFFFD564-931D-4DEA-37E7-D8CA566563B3}"/>
                </a:ext>
              </a:extLst>
            </p:cNvPr>
            <p:cNvSpPr>
              <a:spLocks noChangeAspect="1"/>
            </p:cNvSpPr>
            <p:nvPr/>
          </p:nvSpPr>
          <p:spPr bwMode="auto">
            <a:xfrm>
              <a:off x="182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07" name="Freeform 39">
              <a:extLst>
                <a:ext uri="{FF2B5EF4-FFF2-40B4-BE49-F238E27FC236}">
                  <a16:creationId xmlns:a16="http://schemas.microsoft.com/office/drawing/2014/main" id="{1BE4F9CE-0477-DB85-3BD9-B0510A34B76B}"/>
                </a:ext>
              </a:extLst>
            </p:cNvPr>
            <p:cNvSpPr>
              <a:spLocks noChangeAspect="1"/>
            </p:cNvSpPr>
            <p:nvPr/>
          </p:nvSpPr>
          <p:spPr bwMode="auto">
            <a:xfrm>
              <a:off x="191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08" name="Freeform 40">
              <a:extLst>
                <a:ext uri="{FF2B5EF4-FFF2-40B4-BE49-F238E27FC236}">
                  <a16:creationId xmlns:a16="http://schemas.microsoft.com/office/drawing/2014/main" id="{2A22F50F-2843-4E69-11C2-2AC91C055F08}"/>
                </a:ext>
              </a:extLst>
            </p:cNvPr>
            <p:cNvSpPr>
              <a:spLocks noChangeAspect="1"/>
            </p:cNvSpPr>
            <p:nvPr/>
          </p:nvSpPr>
          <p:spPr bwMode="auto">
            <a:xfrm>
              <a:off x="200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09" name="Freeform 41">
              <a:extLst>
                <a:ext uri="{FF2B5EF4-FFF2-40B4-BE49-F238E27FC236}">
                  <a16:creationId xmlns:a16="http://schemas.microsoft.com/office/drawing/2014/main" id="{4C61ACA5-FCF8-617F-E080-1FEA0CB3E352}"/>
                </a:ext>
              </a:extLst>
            </p:cNvPr>
            <p:cNvSpPr>
              <a:spLocks noChangeAspect="1"/>
            </p:cNvSpPr>
            <p:nvPr/>
          </p:nvSpPr>
          <p:spPr bwMode="auto">
            <a:xfrm>
              <a:off x="209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0" name="Freeform 42">
              <a:extLst>
                <a:ext uri="{FF2B5EF4-FFF2-40B4-BE49-F238E27FC236}">
                  <a16:creationId xmlns:a16="http://schemas.microsoft.com/office/drawing/2014/main" id="{65BFEC76-921C-F84E-1D52-8B808D29F1E5}"/>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1" name="Freeform 43">
              <a:extLst>
                <a:ext uri="{FF2B5EF4-FFF2-40B4-BE49-F238E27FC236}">
                  <a16:creationId xmlns:a16="http://schemas.microsoft.com/office/drawing/2014/main" id="{E4358643-E56A-EF32-1594-AFEE4BC798A9}"/>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2" name="Freeform 44">
              <a:extLst>
                <a:ext uri="{FF2B5EF4-FFF2-40B4-BE49-F238E27FC236}">
                  <a16:creationId xmlns:a16="http://schemas.microsoft.com/office/drawing/2014/main" id="{C465A2BD-C7CE-3D6E-4F50-0B52B1930197}"/>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3" name="Freeform 45">
              <a:extLst>
                <a:ext uri="{FF2B5EF4-FFF2-40B4-BE49-F238E27FC236}">
                  <a16:creationId xmlns:a16="http://schemas.microsoft.com/office/drawing/2014/main" id="{496D05CC-4D6D-54A8-84D4-FBA42D2609C7}"/>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4" name="Freeform 46">
              <a:extLst>
                <a:ext uri="{FF2B5EF4-FFF2-40B4-BE49-F238E27FC236}">
                  <a16:creationId xmlns:a16="http://schemas.microsoft.com/office/drawing/2014/main" id="{44B143CF-7125-0111-BB65-C4927CBFC299}"/>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5" name="Freeform 47">
              <a:extLst>
                <a:ext uri="{FF2B5EF4-FFF2-40B4-BE49-F238E27FC236}">
                  <a16:creationId xmlns:a16="http://schemas.microsoft.com/office/drawing/2014/main" id="{15B7E0D2-D571-EBA3-8A7D-342BDFC6B273}"/>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6" name="Freeform 48">
              <a:extLst>
                <a:ext uri="{FF2B5EF4-FFF2-40B4-BE49-F238E27FC236}">
                  <a16:creationId xmlns:a16="http://schemas.microsoft.com/office/drawing/2014/main" id="{AD086A32-3ADD-CBAA-E2D4-529C42E5D48E}"/>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7" name="Freeform 49">
              <a:extLst>
                <a:ext uri="{FF2B5EF4-FFF2-40B4-BE49-F238E27FC236}">
                  <a16:creationId xmlns:a16="http://schemas.microsoft.com/office/drawing/2014/main" id="{7AA90A7F-7461-28D7-ABB5-418281A8AF17}"/>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8" name="Freeform 50">
              <a:extLst>
                <a:ext uri="{FF2B5EF4-FFF2-40B4-BE49-F238E27FC236}">
                  <a16:creationId xmlns:a16="http://schemas.microsoft.com/office/drawing/2014/main" id="{E967B04E-4CAC-1B3B-4AE1-75A38BA3F616}"/>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19" name="Freeform 51">
              <a:extLst>
                <a:ext uri="{FF2B5EF4-FFF2-40B4-BE49-F238E27FC236}">
                  <a16:creationId xmlns:a16="http://schemas.microsoft.com/office/drawing/2014/main" id="{6425C325-4D68-3541-820A-1BBADB7B3A6A}"/>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20" name="Freeform 52">
              <a:extLst>
                <a:ext uri="{FF2B5EF4-FFF2-40B4-BE49-F238E27FC236}">
                  <a16:creationId xmlns:a16="http://schemas.microsoft.com/office/drawing/2014/main" id="{B3286588-077D-4EFC-16B5-FE73F6164FFD}"/>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21" name="Freeform 53">
              <a:extLst>
                <a:ext uri="{FF2B5EF4-FFF2-40B4-BE49-F238E27FC236}">
                  <a16:creationId xmlns:a16="http://schemas.microsoft.com/office/drawing/2014/main" id="{FC849283-18D7-3E71-6EE1-198628A91271}"/>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22" name="Freeform 54">
              <a:extLst>
                <a:ext uri="{FF2B5EF4-FFF2-40B4-BE49-F238E27FC236}">
                  <a16:creationId xmlns:a16="http://schemas.microsoft.com/office/drawing/2014/main" id="{B2BA6267-5CAB-194E-4486-4DC28B00E132}"/>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823" name="Group 55">
            <a:extLst>
              <a:ext uri="{FF2B5EF4-FFF2-40B4-BE49-F238E27FC236}">
                <a16:creationId xmlns:a16="http://schemas.microsoft.com/office/drawing/2014/main" id="{38493757-0765-EE78-A2FB-3C022C503F94}"/>
              </a:ext>
            </a:extLst>
          </p:cNvPr>
          <p:cNvGrpSpPr>
            <a:grpSpLocks noChangeAspect="1"/>
          </p:cNvGrpSpPr>
          <p:nvPr/>
        </p:nvGrpSpPr>
        <p:grpSpPr bwMode="auto">
          <a:xfrm>
            <a:off x="2057400" y="2057400"/>
            <a:ext cx="546100" cy="1524000"/>
            <a:chOff x="2721" y="530"/>
            <a:chExt cx="611" cy="1706"/>
          </a:xfrm>
        </p:grpSpPr>
        <p:sp>
          <p:nvSpPr>
            <p:cNvPr id="32824" name="Rectangle 56">
              <a:extLst>
                <a:ext uri="{FF2B5EF4-FFF2-40B4-BE49-F238E27FC236}">
                  <a16:creationId xmlns:a16="http://schemas.microsoft.com/office/drawing/2014/main" id="{E90D07CD-07FA-6F4C-EE05-4015B5D3CC5B}"/>
                </a:ext>
              </a:extLst>
            </p:cNvPr>
            <p:cNvSpPr>
              <a:spLocks noChangeAspect="1" noChangeArrowheads="1"/>
            </p:cNvSpPr>
            <p:nvPr/>
          </p:nvSpPr>
          <p:spPr bwMode="auto">
            <a:xfrm>
              <a:off x="2724" y="1949"/>
              <a:ext cx="604" cy="54"/>
            </a:xfrm>
            <a:prstGeom prst="rect">
              <a:avLst/>
            </a:prstGeom>
            <a:solidFill>
              <a:srgbClr val="FFFFFF"/>
            </a:solidFill>
            <a:ln w="0">
              <a:solidFill>
                <a:srgbClr val="000000"/>
              </a:solidFill>
              <a:miter lim="800000"/>
              <a:headEnd/>
              <a:tailEnd/>
            </a:ln>
          </p:spPr>
          <p:txBody>
            <a:bodyPr/>
            <a:lstStyle/>
            <a:p>
              <a:endParaRPr lang="en-GB"/>
            </a:p>
          </p:txBody>
        </p:sp>
        <p:sp>
          <p:nvSpPr>
            <p:cNvPr id="32825" name="Rectangle 57">
              <a:extLst>
                <a:ext uri="{FF2B5EF4-FFF2-40B4-BE49-F238E27FC236}">
                  <a16:creationId xmlns:a16="http://schemas.microsoft.com/office/drawing/2014/main" id="{ED3793AB-989A-FA79-4BA2-B3F0619473A5}"/>
                </a:ext>
              </a:extLst>
            </p:cNvPr>
            <p:cNvSpPr>
              <a:spLocks noChangeAspect="1" noChangeArrowheads="1"/>
            </p:cNvSpPr>
            <p:nvPr/>
          </p:nvSpPr>
          <p:spPr bwMode="auto">
            <a:xfrm>
              <a:off x="2722" y="1338"/>
              <a:ext cx="609" cy="54"/>
            </a:xfrm>
            <a:prstGeom prst="rect">
              <a:avLst/>
            </a:prstGeom>
            <a:solidFill>
              <a:srgbClr val="FFFFFF"/>
            </a:solidFill>
            <a:ln w="0">
              <a:solidFill>
                <a:srgbClr val="000000"/>
              </a:solidFill>
              <a:miter lim="800000"/>
              <a:headEnd/>
              <a:tailEnd/>
            </a:ln>
          </p:spPr>
          <p:txBody>
            <a:bodyPr/>
            <a:lstStyle/>
            <a:p>
              <a:endParaRPr lang="en-GB"/>
            </a:p>
          </p:txBody>
        </p:sp>
        <p:sp>
          <p:nvSpPr>
            <p:cNvPr id="32826" name="Rectangle 58">
              <a:extLst>
                <a:ext uri="{FF2B5EF4-FFF2-40B4-BE49-F238E27FC236}">
                  <a16:creationId xmlns:a16="http://schemas.microsoft.com/office/drawing/2014/main" id="{BD6466F8-9E90-FCDC-170A-8B0342C5322F}"/>
                </a:ext>
              </a:extLst>
            </p:cNvPr>
            <p:cNvSpPr>
              <a:spLocks noChangeAspect="1" noChangeArrowheads="1"/>
            </p:cNvSpPr>
            <p:nvPr/>
          </p:nvSpPr>
          <p:spPr bwMode="auto">
            <a:xfrm>
              <a:off x="2723" y="762"/>
              <a:ext cx="607" cy="54"/>
            </a:xfrm>
            <a:prstGeom prst="rect">
              <a:avLst/>
            </a:prstGeom>
            <a:solidFill>
              <a:srgbClr val="FFFFFF"/>
            </a:solidFill>
            <a:ln w="0">
              <a:solidFill>
                <a:srgbClr val="000000"/>
              </a:solidFill>
              <a:miter lim="800000"/>
              <a:headEnd/>
              <a:tailEnd/>
            </a:ln>
          </p:spPr>
          <p:txBody>
            <a:bodyPr/>
            <a:lstStyle/>
            <a:p>
              <a:endParaRPr lang="en-GB"/>
            </a:p>
          </p:txBody>
        </p:sp>
        <p:sp>
          <p:nvSpPr>
            <p:cNvPr id="32827" name="Freeform 59">
              <a:extLst>
                <a:ext uri="{FF2B5EF4-FFF2-40B4-BE49-F238E27FC236}">
                  <a16:creationId xmlns:a16="http://schemas.microsoft.com/office/drawing/2014/main" id="{EB739F4F-1170-617A-8A32-3AA98FDB2601}"/>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28" name="Freeform 60">
              <a:extLst>
                <a:ext uri="{FF2B5EF4-FFF2-40B4-BE49-F238E27FC236}">
                  <a16:creationId xmlns:a16="http://schemas.microsoft.com/office/drawing/2014/main" id="{25C41AB0-0B5F-BEBB-460D-02A108D3A8F7}"/>
                </a:ext>
              </a:extLst>
            </p:cNvPr>
            <p:cNvSpPr>
              <a:spLocks noChangeAspect="1"/>
            </p:cNvSpPr>
            <p:nvPr/>
          </p:nvSpPr>
          <p:spPr bwMode="auto">
            <a:xfrm>
              <a:off x="281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29" name="Freeform 61">
              <a:extLst>
                <a:ext uri="{FF2B5EF4-FFF2-40B4-BE49-F238E27FC236}">
                  <a16:creationId xmlns:a16="http://schemas.microsoft.com/office/drawing/2014/main" id="{1F0B95C4-11EC-AC41-5DB1-F0A336CCF687}"/>
                </a:ext>
              </a:extLst>
            </p:cNvPr>
            <p:cNvSpPr>
              <a:spLocks noChangeAspect="1"/>
            </p:cNvSpPr>
            <p:nvPr/>
          </p:nvSpPr>
          <p:spPr bwMode="auto">
            <a:xfrm>
              <a:off x="290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30" name="Freeform 62">
              <a:extLst>
                <a:ext uri="{FF2B5EF4-FFF2-40B4-BE49-F238E27FC236}">
                  <a16:creationId xmlns:a16="http://schemas.microsoft.com/office/drawing/2014/main" id="{8564302D-B75F-E45A-497C-BF9058790D2C}"/>
                </a:ext>
              </a:extLst>
            </p:cNvPr>
            <p:cNvSpPr>
              <a:spLocks noChangeAspect="1"/>
            </p:cNvSpPr>
            <p:nvPr/>
          </p:nvSpPr>
          <p:spPr bwMode="auto">
            <a:xfrm>
              <a:off x="299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31" name="Freeform 63">
              <a:extLst>
                <a:ext uri="{FF2B5EF4-FFF2-40B4-BE49-F238E27FC236}">
                  <a16:creationId xmlns:a16="http://schemas.microsoft.com/office/drawing/2014/main" id="{28208ED8-4118-22BF-A90C-7BB5DA45C2AE}"/>
                </a:ext>
              </a:extLst>
            </p:cNvPr>
            <p:cNvSpPr>
              <a:spLocks noChangeAspect="1"/>
            </p:cNvSpPr>
            <p:nvPr/>
          </p:nvSpPr>
          <p:spPr bwMode="auto">
            <a:xfrm>
              <a:off x="3081"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32" name="Freeform 64">
              <a:extLst>
                <a:ext uri="{FF2B5EF4-FFF2-40B4-BE49-F238E27FC236}">
                  <a16:creationId xmlns:a16="http://schemas.microsoft.com/office/drawing/2014/main" id="{DF163394-90ED-E898-3204-266F8135D98D}"/>
                </a:ext>
              </a:extLst>
            </p:cNvPr>
            <p:cNvSpPr>
              <a:spLocks noChangeAspect="1"/>
            </p:cNvSpPr>
            <p:nvPr/>
          </p:nvSpPr>
          <p:spPr bwMode="auto">
            <a:xfrm>
              <a:off x="317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33" name="Freeform 65">
              <a:extLst>
                <a:ext uri="{FF2B5EF4-FFF2-40B4-BE49-F238E27FC236}">
                  <a16:creationId xmlns:a16="http://schemas.microsoft.com/office/drawing/2014/main" id="{262D9364-D800-4121-155C-8ADF69DB92E8}"/>
                </a:ext>
              </a:extLst>
            </p:cNvPr>
            <p:cNvSpPr>
              <a:spLocks noChangeAspect="1"/>
            </p:cNvSpPr>
            <p:nvPr/>
          </p:nvSpPr>
          <p:spPr bwMode="auto">
            <a:xfrm>
              <a:off x="326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834" name="Group 66">
            <a:extLst>
              <a:ext uri="{FF2B5EF4-FFF2-40B4-BE49-F238E27FC236}">
                <a16:creationId xmlns:a16="http://schemas.microsoft.com/office/drawing/2014/main" id="{708A504A-5166-3B64-3DBD-DA03F86B6EAF}"/>
              </a:ext>
            </a:extLst>
          </p:cNvPr>
          <p:cNvGrpSpPr>
            <a:grpSpLocks noChangeAspect="1"/>
          </p:cNvGrpSpPr>
          <p:nvPr/>
        </p:nvGrpSpPr>
        <p:grpSpPr bwMode="auto">
          <a:xfrm>
            <a:off x="457200" y="3657600"/>
            <a:ext cx="1262063" cy="1517650"/>
            <a:chOff x="477" y="530"/>
            <a:chExt cx="1419" cy="1706"/>
          </a:xfrm>
        </p:grpSpPr>
        <p:sp>
          <p:nvSpPr>
            <p:cNvPr id="32835" name="Rectangle 67">
              <a:extLst>
                <a:ext uri="{FF2B5EF4-FFF2-40B4-BE49-F238E27FC236}">
                  <a16:creationId xmlns:a16="http://schemas.microsoft.com/office/drawing/2014/main" id="{5086485E-4148-8CB0-7643-31F8000A85DB}"/>
                </a:ext>
              </a:extLst>
            </p:cNvPr>
            <p:cNvSpPr>
              <a:spLocks noChangeAspect="1" noChangeArrowheads="1"/>
            </p:cNvSpPr>
            <p:nvPr/>
          </p:nvSpPr>
          <p:spPr bwMode="auto">
            <a:xfrm>
              <a:off x="477" y="1945"/>
              <a:ext cx="1417" cy="54"/>
            </a:xfrm>
            <a:prstGeom prst="rect">
              <a:avLst/>
            </a:prstGeom>
            <a:solidFill>
              <a:srgbClr val="FFFFFF"/>
            </a:solidFill>
            <a:ln w="0">
              <a:solidFill>
                <a:srgbClr val="000000"/>
              </a:solidFill>
              <a:miter lim="800000"/>
              <a:headEnd/>
              <a:tailEnd/>
            </a:ln>
          </p:spPr>
          <p:txBody>
            <a:bodyPr/>
            <a:lstStyle/>
            <a:p>
              <a:endParaRPr lang="en-GB"/>
            </a:p>
          </p:txBody>
        </p:sp>
        <p:sp>
          <p:nvSpPr>
            <p:cNvPr id="32836" name="Rectangle 68">
              <a:extLst>
                <a:ext uri="{FF2B5EF4-FFF2-40B4-BE49-F238E27FC236}">
                  <a16:creationId xmlns:a16="http://schemas.microsoft.com/office/drawing/2014/main" id="{69043574-F067-A747-FB6E-A96DD01B9FE9}"/>
                </a:ext>
              </a:extLst>
            </p:cNvPr>
            <p:cNvSpPr>
              <a:spLocks noChangeAspect="1" noChangeArrowheads="1"/>
            </p:cNvSpPr>
            <p:nvPr/>
          </p:nvSpPr>
          <p:spPr bwMode="auto">
            <a:xfrm>
              <a:off x="479" y="1352"/>
              <a:ext cx="1415" cy="54"/>
            </a:xfrm>
            <a:prstGeom prst="rect">
              <a:avLst/>
            </a:prstGeom>
            <a:solidFill>
              <a:srgbClr val="FFFFFF"/>
            </a:solidFill>
            <a:ln w="0">
              <a:solidFill>
                <a:srgbClr val="000000"/>
              </a:solidFill>
              <a:miter lim="800000"/>
              <a:headEnd/>
              <a:tailEnd/>
            </a:ln>
          </p:spPr>
          <p:txBody>
            <a:bodyPr/>
            <a:lstStyle/>
            <a:p>
              <a:endParaRPr lang="en-GB"/>
            </a:p>
          </p:txBody>
        </p:sp>
        <p:sp>
          <p:nvSpPr>
            <p:cNvPr id="32837" name="Rectangle 69">
              <a:extLst>
                <a:ext uri="{FF2B5EF4-FFF2-40B4-BE49-F238E27FC236}">
                  <a16:creationId xmlns:a16="http://schemas.microsoft.com/office/drawing/2014/main" id="{CD79A9BC-868A-2DD5-F969-18CE994A5ACC}"/>
                </a:ext>
              </a:extLst>
            </p:cNvPr>
            <p:cNvSpPr>
              <a:spLocks noChangeAspect="1" noChangeArrowheads="1"/>
            </p:cNvSpPr>
            <p:nvPr/>
          </p:nvSpPr>
          <p:spPr bwMode="auto">
            <a:xfrm>
              <a:off x="479" y="745"/>
              <a:ext cx="1415" cy="53"/>
            </a:xfrm>
            <a:prstGeom prst="rect">
              <a:avLst/>
            </a:prstGeom>
            <a:solidFill>
              <a:srgbClr val="FFFFFF"/>
            </a:solidFill>
            <a:ln w="0">
              <a:solidFill>
                <a:srgbClr val="000000"/>
              </a:solidFill>
              <a:miter lim="800000"/>
              <a:headEnd/>
              <a:tailEnd/>
            </a:ln>
          </p:spPr>
          <p:txBody>
            <a:bodyPr/>
            <a:lstStyle/>
            <a:p>
              <a:endParaRPr lang="en-GB"/>
            </a:p>
          </p:txBody>
        </p:sp>
        <p:sp>
          <p:nvSpPr>
            <p:cNvPr id="32838" name="Freeform 70">
              <a:extLst>
                <a:ext uri="{FF2B5EF4-FFF2-40B4-BE49-F238E27FC236}">
                  <a16:creationId xmlns:a16="http://schemas.microsoft.com/office/drawing/2014/main" id="{50E61B03-CBC8-F580-821D-9A025A0F37A8}"/>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39" name="Freeform 71">
              <a:extLst>
                <a:ext uri="{FF2B5EF4-FFF2-40B4-BE49-F238E27FC236}">
                  <a16:creationId xmlns:a16="http://schemas.microsoft.com/office/drawing/2014/main" id="{104465E8-EEA5-8E01-9ABC-BC7C47AC764A}"/>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0" name="Freeform 72">
              <a:extLst>
                <a:ext uri="{FF2B5EF4-FFF2-40B4-BE49-F238E27FC236}">
                  <a16:creationId xmlns:a16="http://schemas.microsoft.com/office/drawing/2014/main" id="{0F487D87-4257-543E-A9A8-EC6DF19CA6E7}"/>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1" name="Freeform 73">
              <a:extLst>
                <a:ext uri="{FF2B5EF4-FFF2-40B4-BE49-F238E27FC236}">
                  <a16:creationId xmlns:a16="http://schemas.microsoft.com/office/drawing/2014/main" id="{03EAB1FA-4885-29FB-C4D4-4877B9F0BADB}"/>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2" name="Freeform 74">
              <a:extLst>
                <a:ext uri="{FF2B5EF4-FFF2-40B4-BE49-F238E27FC236}">
                  <a16:creationId xmlns:a16="http://schemas.microsoft.com/office/drawing/2014/main" id="{B0E25DC6-6CAA-451B-4A64-8F1F58970594}"/>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3" name="Freeform 75">
              <a:extLst>
                <a:ext uri="{FF2B5EF4-FFF2-40B4-BE49-F238E27FC236}">
                  <a16:creationId xmlns:a16="http://schemas.microsoft.com/office/drawing/2014/main" id="{BBFF1E4C-782A-A20D-60F3-4EC6E0D11819}"/>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4" name="Freeform 76">
              <a:extLst>
                <a:ext uri="{FF2B5EF4-FFF2-40B4-BE49-F238E27FC236}">
                  <a16:creationId xmlns:a16="http://schemas.microsoft.com/office/drawing/2014/main" id="{CB99D693-1DEE-DB50-6E2C-FC3CA86E7F34}"/>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5" name="Freeform 77">
              <a:extLst>
                <a:ext uri="{FF2B5EF4-FFF2-40B4-BE49-F238E27FC236}">
                  <a16:creationId xmlns:a16="http://schemas.microsoft.com/office/drawing/2014/main" id="{77638201-ED17-1572-698E-31927BD6529F}"/>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6" name="Freeform 78">
              <a:extLst>
                <a:ext uri="{FF2B5EF4-FFF2-40B4-BE49-F238E27FC236}">
                  <a16:creationId xmlns:a16="http://schemas.microsoft.com/office/drawing/2014/main" id="{0929A719-5289-10E1-FEC9-1B4351F79D88}"/>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7" name="Freeform 79">
              <a:extLst>
                <a:ext uri="{FF2B5EF4-FFF2-40B4-BE49-F238E27FC236}">
                  <a16:creationId xmlns:a16="http://schemas.microsoft.com/office/drawing/2014/main" id="{781577A1-F78B-0F52-41C7-7345AB75694E}"/>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8" name="Freeform 80">
              <a:extLst>
                <a:ext uri="{FF2B5EF4-FFF2-40B4-BE49-F238E27FC236}">
                  <a16:creationId xmlns:a16="http://schemas.microsoft.com/office/drawing/2014/main" id="{C5FAE401-897D-7271-CCB5-E0DBB8B2C119}"/>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49" name="Freeform 81">
              <a:extLst>
                <a:ext uri="{FF2B5EF4-FFF2-40B4-BE49-F238E27FC236}">
                  <a16:creationId xmlns:a16="http://schemas.microsoft.com/office/drawing/2014/main" id="{B8EC99FC-63F1-6B7C-AB7F-495521548CA5}"/>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50" name="Freeform 82">
              <a:extLst>
                <a:ext uri="{FF2B5EF4-FFF2-40B4-BE49-F238E27FC236}">
                  <a16:creationId xmlns:a16="http://schemas.microsoft.com/office/drawing/2014/main" id="{5767891C-EED7-2861-D662-DBE06EDC557C}"/>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51" name="Freeform 83">
              <a:extLst>
                <a:ext uri="{FF2B5EF4-FFF2-40B4-BE49-F238E27FC236}">
                  <a16:creationId xmlns:a16="http://schemas.microsoft.com/office/drawing/2014/main" id="{DDC91FBD-0DEF-6B19-601F-767476148565}"/>
                </a:ext>
              </a:extLst>
            </p:cNvPr>
            <p:cNvSpPr>
              <a:spLocks noChangeAspect="1"/>
            </p:cNvSpPr>
            <p:nvPr/>
          </p:nvSpPr>
          <p:spPr bwMode="auto">
            <a:xfrm>
              <a:off x="164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52" name="Freeform 84">
              <a:extLst>
                <a:ext uri="{FF2B5EF4-FFF2-40B4-BE49-F238E27FC236}">
                  <a16:creationId xmlns:a16="http://schemas.microsoft.com/office/drawing/2014/main" id="{2268CF0A-2F5C-B216-D554-F523A09861A6}"/>
                </a:ext>
              </a:extLst>
            </p:cNvPr>
            <p:cNvSpPr>
              <a:spLocks noChangeAspect="1"/>
            </p:cNvSpPr>
            <p:nvPr/>
          </p:nvSpPr>
          <p:spPr bwMode="auto">
            <a:xfrm>
              <a:off x="1735"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53" name="Freeform 85">
              <a:extLst>
                <a:ext uri="{FF2B5EF4-FFF2-40B4-BE49-F238E27FC236}">
                  <a16:creationId xmlns:a16="http://schemas.microsoft.com/office/drawing/2014/main" id="{A8A84E03-5F99-5B2F-9F3C-6C3DA028D999}"/>
                </a:ext>
              </a:extLst>
            </p:cNvPr>
            <p:cNvSpPr>
              <a:spLocks noChangeAspect="1"/>
            </p:cNvSpPr>
            <p:nvPr/>
          </p:nvSpPr>
          <p:spPr bwMode="auto">
            <a:xfrm>
              <a:off x="182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854" name="Group 86">
            <a:extLst>
              <a:ext uri="{FF2B5EF4-FFF2-40B4-BE49-F238E27FC236}">
                <a16:creationId xmlns:a16="http://schemas.microsoft.com/office/drawing/2014/main" id="{13232720-2288-D3BD-A35E-2C4B6F2E63FA}"/>
              </a:ext>
            </a:extLst>
          </p:cNvPr>
          <p:cNvGrpSpPr>
            <a:grpSpLocks noChangeAspect="1"/>
          </p:cNvGrpSpPr>
          <p:nvPr/>
        </p:nvGrpSpPr>
        <p:grpSpPr bwMode="auto">
          <a:xfrm>
            <a:off x="1828800" y="3657600"/>
            <a:ext cx="785813" cy="1524000"/>
            <a:chOff x="2435" y="530"/>
            <a:chExt cx="879" cy="1706"/>
          </a:xfrm>
        </p:grpSpPr>
        <p:sp>
          <p:nvSpPr>
            <p:cNvPr id="32855" name="Rectangle 87">
              <a:extLst>
                <a:ext uri="{FF2B5EF4-FFF2-40B4-BE49-F238E27FC236}">
                  <a16:creationId xmlns:a16="http://schemas.microsoft.com/office/drawing/2014/main" id="{0CC7061E-4AFC-7591-CBC0-244D0C256439}"/>
                </a:ext>
              </a:extLst>
            </p:cNvPr>
            <p:cNvSpPr>
              <a:spLocks noChangeAspect="1" noChangeArrowheads="1"/>
            </p:cNvSpPr>
            <p:nvPr/>
          </p:nvSpPr>
          <p:spPr bwMode="auto">
            <a:xfrm>
              <a:off x="2436" y="762"/>
              <a:ext cx="876" cy="54"/>
            </a:xfrm>
            <a:prstGeom prst="rect">
              <a:avLst/>
            </a:prstGeom>
            <a:solidFill>
              <a:srgbClr val="FFFFFF"/>
            </a:solidFill>
            <a:ln w="0">
              <a:solidFill>
                <a:srgbClr val="000000"/>
              </a:solidFill>
              <a:miter lim="800000"/>
              <a:headEnd/>
              <a:tailEnd/>
            </a:ln>
          </p:spPr>
          <p:txBody>
            <a:bodyPr/>
            <a:lstStyle/>
            <a:p>
              <a:endParaRPr lang="en-GB"/>
            </a:p>
          </p:txBody>
        </p:sp>
        <p:sp>
          <p:nvSpPr>
            <p:cNvPr id="32856" name="Rectangle 88">
              <a:extLst>
                <a:ext uri="{FF2B5EF4-FFF2-40B4-BE49-F238E27FC236}">
                  <a16:creationId xmlns:a16="http://schemas.microsoft.com/office/drawing/2014/main" id="{06B58F08-C23F-F062-F1D0-A0F7485F15E6}"/>
                </a:ext>
              </a:extLst>
            </p:cNvPr>
            <p:cNvSpPr>
              <a:spLocks noChangeAspect="1" noChangeArrowheads="1"/>
            </p:cNvSpPr>
            <p:nvPr/>
          </p:nvSpPr>
          <p:spPr bwMode="auto">
            <a:xfrm>
              <a:off x="2436" y="1338"/>
              <a:ext cx="878" cy="54"/>
            </a:xfrm>
            <a:prstGeom prst="rect">
              <a:avLst/>
            </a:prstGeom>
            <a:solidFill>
              <a:srgbClr val="FFFFFF"/>
            </a:solidFill>
            <a:ln w="0">
              <a:solidFill>
                <a:srgbClr val="000000"/>
              </a:solidFill>
              <a:miter lim="800000"/>
              <a:headEnd/>
              <a:tailEnd/>
            </a:ln>
          </p:spPr>
          <p:txBody>
            <a:bodyPr/>
            <a:lstStyle/>
            <a:p>
              <a:endParaRPr lang="en-GB"/>
            </a:p>
          </p:txBody>
        </p:sp>
        <p:sp>
          <p:nvSpPr>
            <p:cNvPr id="32857" name="Rectangle 89">
              <a:extLst>
                <a:ext uri="{FF2B5EF4-FFF2-40B4-BE49-F238E27FC236}">
                  <a16:creationId xmlns:a16="http://schemas.microsoft.com/office/drawing/2014/main" id="{719AE774-077C-E0E4-E270-13AC79A8DE2F}"/>
                </a:ext>
              </a:extLst>
            </p:cNvPr>
            <p:cNvSpPr>
              <a:spLocks noChangeAspect="1" noChangeArrowheads="1"/>
            </p:cNvSpPr>
            <p:nvPr/>
          </p:nvSpPr>
          <p:spPr bwMode="auto">
            <a:xfrm>
              <a:off x="2436" y="1949"/>
              <a:ext cx="874" cy="54"/>
            </a:xfrm>
            <a:prstGeom prst="rect">
              <a:avLst/>
            </a:prstGeom>
            <a:solidFill>
              <a:srgbClr val="FFFFFF"/>
            </a:solidFill>
            <a:ln w="0">
              <a:solidFill>
                <a:srgbClr val="000000"/>
              </a:solidFill>
              <a:miter lim="800000"/>
              <a:headEnd/>
              <a:tailEnd/>
            </a:ln>
          </p:spPr>
          <p:txBody>
            <a:bodyPr/>
            <a:lstStyle/>
            <a:p>
              <a:endParaRPr lang="en-GB"/>
            </a:p>
          </p:txBody>
        </p:sp>
        <p:sp>
          <p:nvSpPr>
            <p:cNvPr id="32858" name="Freeform 90">
              <a:extLst>
                <a:ext uri="{FF2B5EF4-FFF2-40B4-BE49-F238E27FC236}">
                  <a16:creationId xmlns:a16="http://schemas.microsoft.com/office/drawing/2014/main" id="{B507C7EF-2E0E-604E-2147-04DA237BBC21}"/>
                </a:ext>
              </a:extLst>
            </p:cNvPr>
            <p:cNvSpPr>
              <a:spLocks noChangeAspect="1"/>
            </p:cNvSpPr>
            <p:nvPr/>
          </p:nvSpPr>
          <p:spPr bwMode="auto">
            <a:xfrm>
              <a:off x="2435" y="530"/>
              <a:ext cx="71" cy="1706"/>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59" name="Freeform 91">
              <a:extLst>
                <a:ext uri="{FF2B5EF4-FFF2-40B4-BE49-F238E27FC236}">
                  <a16:creationId xmlns:a16="http://schemas.microsoft.com/office/drawing/2014/main" id="{6E4FE44C-9CF2-986E-8A27-6BDD7726B474}"/>
                </a:ext>
              </a:extLst>
            </p:cNvPr>
            <p:cNvSpPr>
              <a:spLocks noChangeAspect="1"/>
            </p:cNvSpPr>
            <p:nvPr/>
          </p:nvSpPr>
          <p:spPr bwMode="auto">
            <a:xfrm>
              <a:off x="252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0" name="Freeform 92">
              <a:extLst>
                <a:ext uri="{FF2B5EF4-FFF2-40B4-BE49-F238E27FC236}">
                  <a16:creationId xmlns:a16="http://schemas.microsoft.com/office/drawing/2014/main" id="{082D32F3-7D2A-2387-246F-2F6D66F1491E}"/>
                </a:ext>
              </a:extLst>
            </p:cNvPr>
            <p:cNvSpPr>
              <a:spLocks noChangeAspect="1"/>
            </p:cNvSpPr>
            <p:nvPr/>
          </p:nvSpPr>
          <p:spPr bwMode="auto">
            <a:xfrm>
              <a:off x="2614"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1" name="Freeform 93">
              <a:extLst>
                <a:ext uri="{FF2B5EF4-FFF2-40B4-BE49-F238E27FC236}">
                  <a16:creationId xmlns:a16="http://schemas.microsoft.com/office/drawing/2014/main" id="{BDFFBBDE-0588-5186-21E3-AA9E003018F0}"/>
                </a:ext>
              </a:extLst>
            </p:cNvPr>
            <p:cNvSpPr>
              <a:spLocks noChangeAspect="1"/>
            </p:cNvSpPr>
            <p:nvPr/>
          </p:nvSpPr>
          <p:spPr bwMode="auto">
            <a:xfrm>
              <a:off x="270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2" name="Freeform 94">
              <a:extLst>
                <a:ext uri="{FF2B5EF4-FFF2-40B4-BE49-F238E27FC236}">
                  <a16:creationId xmlns:a16="http://schemas.microsoft.com/office/drawing/2014/main" id="{931E2230-532E-872D-3E46-E569EA3C5E0E}"/>
                </a:ext>
              </a:extLst>
            </p:cNvPr>
            <p:cNvSpPr>
              <a:spLocks noChangeAspect="1"/>
            </p:cNvSpPr>
            <p:nvPr/>
          </p:nvSpPr>
          <p:spPr bwMode="auto">
            <a:xfrm>
              <a:off x="2793"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3" name="Freeform 95">
              <a:extLst>
                <a:ext uri="{FF2B5EF4-FFF2-40B4-BE49-F238E27FC236}">
                  <a16:creationId xmlns:a16="http://schemas.microsoft.com/office/drawing/2014/main" id="{7409515F-F9AA-D859-22FD-870135129759}"/>
                </a:ext>
              </a:extLst>
            </p:cNvPr>
            <p:cNvSpPr>
              <a:spLocks noChangeAspect="1"/>
            </p:cNvSpPr>
            <p:nvPr/>
          </p:nvSpPr>
          <p:spPr bwMode="auto">
            <a:xfrm>
              <a:off x="2883"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4" name="Freeform 96">
              <a:extLst>
                <a:ext uri="{FF2B5EF4-FFF2-40B4-BE49-F238E27FC236}">
                  <a16:creationId xmlns:a16="http://schemas.microsoft.com/office/drawing/2014/main" id="{01781CC9-AD9B-60A8-AA58-F4555CFBBF67}"/>
                </a:ext>
              </a:extLst>
            </p:cNvPr>
            <p:cNvSpPr>
              <a:spLocks noChangeAspect="1"/>
            </p:cNvSpPr>
            <p:nvPr/>
          </p:nvSpPr>
          <p:spPr bwMode="auto">
            <a:xfrm>
              <a:off x="2973"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5" name="Freeform 97">
              <a:extLst>
                <a:ext uri="{FF2B5EF4-FFF2-40B4-BE49-F238E27FC236}">
                  <a16:creationId xmlns:a16="http://schemas.microsoft.com/office/drawing/2014/main" id="{C2D497DC-DCA8-CE48-62A1-05C6C732F041}"/>
                </a:ext>
              </a:extLst>
            </p:cNvPr>
            <p:cNvSpPr>
              <a:spLocks noChangeAspect="1"/>
            </p:cNvSpPr>
            <p:nvPr/>
          </p:nvSpPr>
          <p:spPr bwMode="auto">
            <a:xfrm>
              <a:off x="3063"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6" name="Freeform 98">
              <a:extLst>
                <a:ext uri="{FF2B5EF4-FFF2-40B4-BE49-F238E27FC236}">
                  <a16:creationId xmlns:a16="http://schemas.microsoft.com/office/drawing/2014/main" id="{F16C88EA-98FC-7A95-F0C9-218099A8C7CD}"/>
                </a:ext>
              </a:extLst>
            </p:cNvPr>
            <p:cNvSpPr>
              <a:spLocks noChangeAspect="1"/>
            </p:cNvSpPr>
            <p:nvPr/>
          </p:nvSpPr>
          <p:spPr bwMode="auto">
            <a:xfrm>
              <a:off x="3152"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67" name="Freeform 99">
              <a:extLst>
                <a:ext uri="{FF2B5EF4-FFF2-40B4-BE49-F238E27FC236}">
                  <a16:creationId xmlns:a16="http://schemas.microsoft.com/office/drawing/2014/main" id="{6CBAB424-7BE3-25A1-C24D-9B098291E996}"/>
                </a:ext>
              </a:extLst>
            </p:cNvPr>
            <p:cNvSpPr>
              <a:spLocks noChangeAspect="1"/>
            </p:cNvSpPr>
            <p:nvPr/>
          </p:nvSpPr>
          <p:spPr bwMode="auto">
            <a:xfrm>
              <a:off x="3242"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868" name="Group 100">
            <a:extLst>
              <a:ext uri="{FF2B5EF4-FFF2-40B4-BE49-F238E27FC236}">
                <a16:creationId xmlns:a16="http://schemas.microsoft.com/office/drawing/2014/main" id="{62B87768-7D08-C8ED-BD11-47C79CA80AAE}"/>
              </a:ext>
            </a:extLst>
          </p:cNvPr>
          <p:cNvGrpSpPr>
            <a:grpSpLocks noChangeAspect="1"/>
          </p:cNvGrpSpPr>
          <p:nvPr/>
        </p:nvGrpSpPr>
        <p:grpSpPr bwMode="auto">
          <a:xfrm>
            <a:off x="457200" y="5257800"/>
            <a:ext cx="1023938" cy="1519238"/>
            <a:chOff x="477" y="530"/>
            <a:chExt cx="1150" cy="1706"/>
          </a:xfrm>
        </p:grpSpPr>
        <p:sp>
          <p:nvSpPr>
            <p:cNvPr id="32869" name="Rectangle 101">
              <a:extLst>
                <a:ext uri="{FF2B5EF4-FFF2-40B4-BE49-F238E27FC236}">
                  <a16:creationId xmlns:a16="http://schemas.microsoft.com/office/drawing/2014/main" id="{ECFB9B56-7AA3-1E9B-4DDA-4F1FB18755FA}"/>
                </a:ext>
              </a:extLst>
            </p:cNvPr>
            <p:cNvSpPr>
              <a:spLocks noChangeAspect="1" noChangeArrowheads="1"/>
            </p:cNvSpPr>
            <p:nvPr/>
          </p:nvSpPr>
          <p:spPr bwMode="auto">
            <a:xfrm>
              <a:off x="480" y="1945"/>
              <a:ext cx="1144" cy="54"/>
            </a:xfrm>
            <a:prstGeom prst="rect">
              <a:avLst/>
            </a:prstGeom>
            <a:solidFill>
              <a:srgbClr val="FFFFFF"/>
            </a:solidFill>
            <a:ln w="0">
              <a:solidFill>
                <a:srgbClr val="000000"/>
              </a:solidFill>
              <a:miter lim="800000"/>
              <a:headEnd/>
              <a:tailEnd/>
            </a:ln>
          </p:spPr>
          <p:txBody>
            <a:bodyPr/>
            <a:lstStyle/>
            <a:p>
              <a:endParaRPr lang="en-GB"/>
            </a:p>
          </p:txBody>
        </p:sp>
        <p:sp>
          <p:nvSpPr>
            <p:cNvPr id="32870" name="Rectangle 102">
              <a:extLst>
                <a:ext uri="{FF2B5EF4-FFF2-40B4-BE49-F238E27FC236}">
                  <a16:creationId xmlns:a16="http://schemas.microsoft.com/office/drawing/2014/main" id="{7862D780-9665-5E7F-25FF-15BD21FB4A64}"/>
                </a:ext>
              </a:extLst>
            </p:cNvPr>
            <p:cNvSpPr>
              <a:spLocks noChangeAspect="1" noChangeArrowheads="1"/>
            </p:cNvSpPr>
            <p:nvPr/>
          </p:nvSpPr>
          <p:spPr bwMode="auto">
            <a:xfrm>
              <a:off x="480" y="1352"/>
              <a:ext cx="1144" cy="54"/>
            </a:xfrm>
            <a:prstGeom prst="rect">
              <a:avLst/>
            </a:prstGeom>
            <a:solidFill>
              <a:srgbClr val="FFFFFF"/>
            </a:solidFill>
            <a:ln w="0">
              <a:solidFill>
                <a:srgbClr val="000000"/>
              </a:solidFill>
              <a:miter lim="800000"/>
              <a:headEnd/>
              <a:tailEnd/>
            </a:ln>
          </p:spPr>
          <p:txBody>
            <a:bodyPr/>
            <a:lstStyle/>
            <a:p>
              <a:endParaRPr lang="en-GB"/>
            </a:p>
          </p:txBody>
        </p:sp>
        <p:sp>
          <p:nvSpPr>
            <p:cNvPr id="32871" name="Rectangle 103">
              <a:extLst>
                <a:ext uri="{FF2B5EF4-FFF2-40B4-BE49-F238E27FC236}">
                  <a16:creationId xmlns:a16="http://schemas.microsoft.com/office/drawing/2014/main" id="{2A011CA1-9798-C0CD-BDFF-E8DC5F74B9D1}"/>
                </a:ext>
              </a:extLst>
            </p:cNvPr>
            <p:cNvSpPr>
              <a:spLocks noChangeAspect="1" noChangeArrowheads="1"/>
            </p:cNvSpPr>
            <p:nvPr/>
          </p:nvSpPr>
          <p:spPr bwMode="auto">
            <a:xfrm>
              <a:off x="480" y="745"/>
              <a:ext cx="1144" cy="53"/>
            </a:xfrm>
            <a:prstGeom prst="rect">
              <a:avLst/>
            </a:prstGeom>
            <a:solidFill>
              <a:srgbClr val="FFFFFF"/>
            </a:solidFill>
            <a:ln w="0">
              <a:solidFill>
                <a:srgbClr val="000000"/>
              </a:solidFill>
              <a:miter lim="800000"/>
              <a:headEnd/>
              <a:tailEnd/>
            </a:ln>
          </p:spPr>
          <p:txBody>
            <a:bodyPr/>
            <a:lstStyle/>
            <a:p>
              <a:endParaRPr lang="en-GB"/>
            </a:p>
          </p:txBody>
        </p:sp>
        <p:sp>
          <p:nvSpPr>
            <p:cNvPr id="32872" name="Freeform 104">
              <a:extLst>
                <a:ext uri="{FF2B5EF4-FFF2-40B4-BE49-F238E27FC236}">
                  <a16:creationId xmlns:a16="http://schemas.microsoft.com/office/drawing/2014/main" id="{951E4096-812D-AE57-12A0-8E7D084BF49E}"/>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3" name="Freeform 105">
              <a:extLst>
                <a:ext uri="{FF2B5EF4-FFF2-40B4-BE49-F238E27FC236}">
                  <a16:creationId xmlns:a16="http://schemas.microsoft.com/office/drawing/2014/main" id="{5B044B7D-5038-367D-48CD-8DF56732EE92}"/>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4" name="Freeform 106">
              <a:extLst>
                <a:ext uri="{FF2B5EF4-FFF2-40B4-BE49-F238E27FC236}">
                  <a16:creationId xmlns:a16="http://schemas.microsoft.com/office/drawing/2014/main" id="{25C3039B-ED15-7BF8-B38F-8D825BFA725E}"/>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5" name="Freeform 107">
              <a:extLst>
                <a:ext uri="{FF2B5EF4-FFF2-40B4-BE49-F238E27FC236}">
                  <a16:creationId xmlns:a16="http://schemas.microsoft.com/office/drawing/2014/main" id="{DA8AB9CF-1266-A36C-0EEB-A3AEF7533440}"/>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6" name="Freeform 108">
              <a:extLst>
                <a:ext uri="{FF2B5EF4-FFF2-40B4-BE49-F238E27FC236}">
                  <a16:creationId xmlns:a16="http://schemas.microsoft.com/office/drawing/2014/main" id="{6BA2B837-86CF-E53A-0439-8443B28E889A}"/>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7" name="Freeform 109">
              <a:extLst>
                <a:ext uri="{FF2B5EF4-FFF2-40B4-BE49-F238E27FC236}">
                  <a16:creationId xmlns:a16="http://schemas.microsoft.com/office/drawing/2014/main" id="{2C171DA3-2855-8888-58B2-39D5C833FAFB}"/>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8" name="Freeform 110">
              <a:extLst>
                <a:ext uri="{FF2B5EF4-FFF2-40B4-BE49-F238E27FC236}">
                  <a16:creationId xmlns:a16="http://schemas.microsoft.com/office/drawing/2014/main" id="{623C3BB7-C850-003B-2E11-71F5FFD39886}"/>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79" name="Freeform 111">
              <a:extLst>
                <a:ext uri="{FF2B5EF4-FFF2-40B4-BE49-F238E27FC236}">
                  <a16:creationId xmlns:a16="http://schemas.microsoft.com/office/drawing/2014/main" id="{42D21751-5AEA-D5A4-F173-4B7F7E0939F9}"/>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80" name="Freeform 112">
              <a:extLst>
                <a:ext uri="{FF2B5EF4-FFF2-40B4-BE49-F238E27FC236}">
                  <a16:creationId xmlns:a16="http://schemas.microsoft.com/office/drawing/2014/main" id="{CB9C5151-49B0-ACEC-4998-BD9FDCB98AEE}"/>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81" name="Freeform 113">
              <a:extLst>
                <a:ext uri="{FF2B5EF4-FFF2-40B4-BE49-F238E27FC236}">
                  <a16:creationId xmlns:a16="http://schemas.microsoft.com/office/drawing/2014/main" id="{856DC6E4-A8CD-7B1B-3A02-89658570A5FA}"/>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82" name="Freeform 114">
              <a:extLst>
                <a:ext uri="{FF2B5EF4-FFF2-40B4-BE49-F238E27FC236}">
                  <a16:creationId xmlns:a16="http://schemas.microsoft.com/office/drawing/2014/main" id="{BF842629-CABF-7741-C280-11340B665D4F}"/>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83" name="Freeform 115">
              <a:extLst>
                <a:ext uri="{FF2B5EF4-FFF2-40B4-BE49-F238E27FC236}">
                  <a16:creationId xmlns:a16="http://schemas.microsoft.com/office/drawing/2014/main" id="{971BAA31-1242-FB9C-5328-93A3E0BE29DB}"/>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84" name="Freeform 116">
              <a:extLst>
                <a:ext uri="{FF2B5EF4-FFF2-40B4-BE49-F238E27FC236}">
                  <a16:creationId xmlns:a16="http://schemas.microsoft.com/office/drawing/2014/main" id="{771A71B6-15A9-AA80-335C-6C7780C16679}"/>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885" name="Group 117">
            <a:extLst>
              <a:ext uri="{FF2B5EF4-FFF2-40B4-BE49-F238E27FC236}">
                <a16:creationId xmlns:a16="http://schemas.microsoft.com/office/drawing/2014/main" id="{70D2F900-8D61-8161-6C9B-D256A687F604}"/>
              </a:ext>
            </a:extLst>
          </p:cNvPr>
          <p:cNvGrpSpPr>
            <a:grpSpLocks noChangeAspect="1"/>
          </p:cNvGrpSpPr>
          <p:nvPr/>
        </p:nvGrpSpPr>
        <p:grpSpPr bwMode="auto">
          <a:xfrm>
            <a:off x="1600200" y="5257800"/>
            <a:ext cx="1023938" cy="1519238"/>
            <a:chOff x="477" y="530"/>
            <a:chExt cx="1150" cy="1706"/>
          </a:xfrm>
        </p:grpSpPr>
        <p:sp>
          <p:nvSpPr>
            <p:cNvPr id="32886" name="Rectangle 118">
              <a:extLst>
                <a:ext uri="{FF2B5EF4-FFF2-40B4-BE49-F238E27FC236}">
                  <a16:creationId xmlns:a16="http://schemas.microsoft.com/office/drawing/2014/main" id="{B82BA5A6-7E91-CB3A-7391-719AA06E471C}"/>
                </a:ext>
              </a:extLst>
            </p:cNvPr>
            <p:cNvSpPr>
              <a:spLocks noChangeAspect="1" noChangeArrowheads="1"/>
            </p:cNvSpPr>
            <p:nvPr/>
          </p:nvSpPr>
          <p:spPr bwMode="auto">
            <a:xfrm>
              <a:off x="480" y="1945"/>
              <a:ext cx="1144" cy="54"/>
            </a:xfrm>
            <a:prstGeom prst="rect">
              <a:avLst/>
            </a:prstGeom>
            <a:solidFill>
              <a:srgbClr val="FFFFFF"/>
            </a:solidFill>
            <a:ln w="0">
              <a:solidFill>
                <a:srgbClr val="000000"/>
              </a:solidFill>
              <a:miter lim="800000"/>
              <a:headEnd/>
              <a:tailEnd/>
            </a:ln>
          </p:spPr>
          <p:txBody>
            <a:bodyPr/>
            <a:lstStyle/>
            <a:p>
              <a:endParaRPr lang="en-GB"/>
            </a:p>
          </p:txBody>
        </p:sp>
        <p:sp>
          <p:nvSpPr>
            <p:cNvPr id="32887" name="Rectangle 119">
              <a:extLst>
                <a:ext uri="{FF2B5EF4-FFF2-40B4-BE49-F238E27FC236}">
                  <a16:creationId xmlns:a16="http://schemas.microsoft.com/office/drawing/2014/main" id="{682DEF55-0432-E2A6-4EFA-08475DD97331}"/>
                </a:ext>
              </a:extLst>
            </p:cNvPr>
            <p:cNvSpPr>
              <a:spLocks noChangeAspect="1" noChangeArrowheads="1"/>
            </p:cNvSpPr>
            <p:nvPr/>
          </p:nvSpPr>
          <p:spPr bwMode="auto">
            <a:xfrm>
              <a:off x="480" y="1352"/>
              <a:ext cx="1144" cy="54"/>
            </a:xfrm>
            <a:prstGeom prst="rect">
              <a:avLst/>
            </a:prstGeom>
            <a:solidFill>
              <a:srgbClr val="FFFFFF"/>
            </a:solidFill>
            <a:ln w="0">
              <a:solidFill>
                <a:srgbClr val="000000"/>
              </a:solidFill>
              <a:miter lim="800000"/>
              <a:headEnd/>
              <a:tailEnd/>
            </a:ln>
          </p:spPr>
          <p:txBody>
            <a:bodyPr/>
            <a:lstStyle/>
            <a:p>
              <a:endParaRPr lang="en-GB"/>
            </a:p>
          </p:txBody>
        </p:sp>
        <p:sp>
          <p:nvSpPr>
            <p:cNvPr id="32888" name="Rectangle 120">
              <a:extLst>
                <a:ext uri="{FF2B5EF4-FFF2-40B4-BE49-F238E27FC236}">
                  <a16:creationId xmlns:a16="http://schemas.microsoft.com/office/drawing/2014/main" id="{8E613F11-BC6B-C8F2-0135-8CA37A453600}"/>
                </a:ext>
              </a:extLst>
            </p:cNvPr>
            <p:cNvSpPr>
              <a:spLocks noChangeAspect="1" noChangeArrowheads="1"/>
            </p:cNvSpPr>
            <p:nvPr/>
          </p:nvSpPr>
          <p:spPr bwMode="auto">
            <a:xfrm>
              <a:off x="480" y="745"/>
              <a:ext cx="1144" cy="53"/>
            </a:xfrm>
            <a:prstGeom prst="rect">
              <a:avLst/>
            </a:prstGeom>
            <a:solidFill>
              <a:srgbClr val="FFFFFF"/>
            </a:solidFill>
            <a:ln w="0">
              <a:solidFill>
                <a:srgbClr val="000000"/>
              </a:solidFill>
              <a:miter lim="800000"/>
              <a:headEnd/>
              <a:tailEnd/>
            </a:ln>
          </p:spPr>
          <p:txBody>
            <a:bodyPr/>
            <a:lstStyle/>
            <a:p>
              <a:endParaRPr lang="en-GB"/>
            </a:p>
          </p:txBody>
        </p:sp>
        <p:sp>
          <p:nvSpPr>
            <p:cNvPr id="32889" name="Freeform 121">
              <a:extLst>
                <a:ext uri="{FF2B5EF4-FFF2-40B4-BE49-F238E27FC236}">
                  <a16:creationId xmlns:a16="http://schemas.microsoft.com/office/drawing/2014/main" id="{6E10AA5B-F535-3B60-02F4-9F0673F0FB88}"/>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0" name="Freeform 122">
              <a:extLst>
                <a:ext uri="{FF2B5EF4-FFF2-40B4-BE49-F238E27FC236}">
                  <a16:creationId xmlns:a16="http://schemas.microsoft.com/office/drawing/2014/main" id="{2663411E-1ABE-4C06-D1A7-3A5FCF81EFCB}"/>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1" name="Freeform 123">
              <a:extLst>
                <a:ext uri="{FF2B5EF4-FFF2-40B4-BE49-F238E27FC236}">
                  <a16:creationId xmlns:a16="http://schemas.microsoft.com/office/drawing/2014/main" id="{815CEFE8-7F19-984B-7B81-EF7538CD6A24}"/>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2" name="Freeform 124">
              <a:extLst>
                <a:ext uri="{FF2B5EF4-FFF2-40B4-BE49-F238E27FC236}">
                  <a16:creationId xmlns:a16="http://schemas.microsoft.com/office/drawing/2014/main" id="{11EE6214-54E3-E7F1-E8C4-C160BE54C03A}"/>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3" name="Freeform 125">
              <a:extLst>
                <a:ext uri="{FF2B5EF4-FFF2-40B4-BE49-F238E27FC236}">
                  <a16:creationId xmlns:a16="http://schemas.microsoft.com/office/drawing/2014/main" id="{FA3179F3-3C0C-86E2-80C6-249B05B3F77E}"/>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4" name="Freeform 126">
              <a:extLst>
                <a:ext uri="{FF2B5EF4-FFF2-40B4-BE49-F238E27FC236}">
                  <a16:creationId xmlns:a16="http://schemas.microsoft.com/office/drawing/2014/main" id="{36094698-1097-7F8A-F312-B4554C5B8D7A}"/>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5" name="Freeform 127">
              <a:extLst>
                <a:ext uri="{FF2B5EF4-FFF2-40B4-BE49-F238E27FC236}">
                  <a16:creationId xmlns:a16="http://schemas.microsoft.com/office/drawing/2014/main" id="{A13A756F-2491-42FE-8652-5BB3FC952BE2}"/>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6" name="Freeform 128">
              <a:extLst>
                <a:ext uri="{FF2B5EF4-FFF2-40B4-BE49-F238E27FC236}">
                  <a16:creationId xmlns:a16="http://schemas.microsoft.com/office/drawing/2014/main" id="{22ED3B78-96E0-79EE-84B6-22B324D5BBB8}"/>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7" name="Freeform 129">
              <a:extLst>
                <a:ext uri="{FF2B5EF4-FFF2-40B4-BE49-F238E27FC236}">
                  <a16:creationId xmlns:a16="http://schemas.microsoft.com/office/drawing/2014/main" id="{D57C5F7D-86CE-03B2-67E9-1C87A1901DA5}"/>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8" name="Freeform 130">
              <a:extLst>
                <a:ext uri="{FF2B5EF4-FFF2-40B4-BE49-F238E27FC236}">
                  <a16:creationId xmlns:a16="http://schemas.microsoft.com/office/drawing/2014/main" id="{67741B28-227B-39C9-5C65-0E17104792F0}"/>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899" name="Freeform 131">
              <a:extLst>
                <a:ext uri="{FF2B5EF4-FFF2-40B4-BE49-F238E27FC236}">
                  <a16:creationId xmlns:a16="http://schemas.microsoft.com/office/drawing/2014/main" id="{A47B5CB3-73BB-7A7E-CE48-A06CAA961FCC}"/>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0" name="Freeform 132">
              <a:extLst>
                <a:ext uri="{FF2B5EF4-FFF2-40B4-BE49-F238E27FC236}">
                  <a16:creationId xmlns:a16="http://schemas.microsoft.com/office/drawing/2014/main" id="{2B11F279-43FF-69F9-0E74-1178E5F5A74F}"/>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1" name="Freeform 133">
              <a:extLst>
                <a:ext uri="{FF2B5EF4-FFF2-40B4-BE49-F238E27FC236}">
                  <a16:creationId xmlns:a16="http://schemas.microsoft.com/office/drawing/2014/main" id="{038DA7C5-58B2-7AFB-4C3F-DB4A45263754}"/>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2902" name="Group 134">
            <a:extLst>
              <a:ext uri="{FF2B5EF4-FFF2-40B4-BE49-F238E27FC236}">
                <a16:creationId xmlns:a16="http://schemas.microsoft.com/office/drawing/2014/main" id="{6D71C989-A50F-BB71-6550-3715CDC7BBC8}"/>
              </a:ext>
            </a:extLst>
          </p:cNvPr>
          <p:cNvGrpSpPr>
            <a:grpSpLocks noChangeAspect="1"/>
          </p:cNvGrpSpPr>
          <p:nvPr/>
        </p:nvGrpSpPr>
        <p:grpSpPr bwMode="auto">
          <a:xfrm>
            <a:off x="5778500" y="5245100"/>
            <a:ext cx="1023938" cy="1522413"/>
            <a:chOff x="2184" y="530"/>
            <a:chExt cx="1148" cy="1706"/>
          </a:xfrm>
        </p:grpSpPr>
        <p:sp>
          <p:nvSpPr>
            <p:cNvPr id="32903" name="Freeform 135">
              <a:extLst>
                <a:ext uri="{FF2B5EF4-FFF2-40B4-BE49-F238E27FC236}">
                  <a16:creationId xmlns:a16="http://schemas.microsoft.com/office/drawing/2014/main" id="{A3F906F0-E454-57A5-793C-E0ECBEADBED6}"/>
                </a:ext>
              </a:extLst>
            </p:cNvPr>
            <p:cNvSpPr>
              <a:spLocks noChangeAspect="1"/>
            </p:cNvSpPr>
            <p:nvPr/>
          </p:nvSpPr>
          <p:spPr bwMode="auto">
            <a:xfrm>
              <a:off x="218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4" name="Freeform 136">
              <a:extLst>
                <a:ext uri="{FF2B5EF4-FFF2-40B4-BE49-F238E27FC236}">
                  <a16:creationId xmlns:a16="http://schemas.microsoft.com/office/drawing/2014/main" id="{027FF159-83C7-CDF2-DCD5-CB2511B0DD6B}"/>
                </a:ext>
              </a:extLst>
            </p:cNvPr>
            <p:cNvSpPr>
              <a:spLocks noChangeAspect="1"/>
            </p:cNvSpPr>
            <p:nvPr/>
          </p:nvSpPr>
          <p:spPr bwMode="auto">
            <a:xfrm>
              <a:off x="227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5" name="Freeform 137">
              <a:extLst>
                <a:ext uri="{FF2B5EF4-FFF2-40B4-BE49-F238E27FC236}">
                  <a16:creationId xmlns:a16="http://schemas.microsoft.com/office/drawing/2014/main" id="{514DD0C0-DE70-33B8-7807-0B3AB0834AD1}"/>
                </a:ext>
              </a:extLst>
            </p:cNvPr>
            <p:cNvSpPr>
              <a:spLocks noChangeAspect="1"/>
            </p:cNvSpPr>
            <p:nvPr/>
          </p:nvSpPr>
          <p:spPr bwMode="auto">
            <a:xfrm>
              <a:off x="236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6" name="Freeform 138">
              <a:extLst>
                <a:ext uri="{FF2B5EF4-FFF2-40B4-BE49-F238E27FC236}">
                  <a16:creationId xmlns:a16="http://schemas.microsoft.com/office/drawing/2014/main" id="{A75FE0CD-7AA8-7D85-1076-FE2A77FA2F95}"/>
                </a:ext>
              </a:extLst>
            </p:cNvPr>
            <p:cNvSpPr>
              <a:spLocks noChangeAspect="1"/>
            </p:cNvSpPr>
            <p:nvPr/>
          </p:nvSpPr>
          <p:spPr bwMode="auto">
            <a:xfrm>
              <a:off x="2453" y="530"/>
              <a:ext cx="71" cy="1706"/>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7" name="Freeform 139">
              <a:extLst>
                <a:ext uri="{FF2B5EF4-FFF2-40B4-BE49-F238E27FC236}">
                  <a16:creationId xmlns:a16="http://schemas.microsoft.com/office/drawing/2014/main" id="{DAF4E279-CEDE-1FA2-E69A-7447DCB9E015}"/>
                </a:ext>
              </a:extLst>
            </p:cNvPr>
            <p:cNvSpPr>
              <a:spLocks noChangeAspect="1"/>
            </p:cNvSpPr>
            <p:nvPr/>
          </p:nvSpPr>
          <p:spPr bwMode="auto">
            <a:xfrm>
              <a:off x="2542"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8" name="Freeform 140">
              <a:extLst>
                <a:ext uri="{FF2B5EF4-FFF2-40B4-BE49-F238E27FC236}">
                  <a16:creationId xmlns:a16="http://schemas.microsoft.com/office/drawing/2014/main" id="{E8800634-1932-9269-1707-43463097C763}"/>
                </a:ext>
              </a:extLst>
            </p:cNvPr>
            <p:cNvSpPr>
              <a:spLocks noChangeAspect="1"/>
            </p:cNvSpPr>
            <p:nvPr/>
          </p:nvSpPr>
          <p:spPr bwMode="auto">
            <a:xfrm>
              <a:off x="2632"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09" name="Freeform 141">
              <a:extLst>
                <a:ext uri="{FF2B5EF4-FFF2-40B4-BE49-F238E27FC236}">
                  <a16:creationId xmlns:a16="http://schemas.microsoft.com/office/drawing/2014/main" id="{14465778-F023-C73A-B25E-ABC866FD75A1}"/>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0" name="Freeform 142">
              <a:extLst>
                <a:ext uri="{FF2B5EF4-FFF2-40B4-BE49-F238E27FC236}">
                  <a16:creationId xmlns:a16="http://schemas.microsoft.com/office/drawing/2014/main" id="{66D97EEC-BA5D-FDB1-DC04-DA8F598130FE}"/>
                </a:ext>
              </a:extLst>
            </p:cNvPr>
            <p:cNvSpPr>
              <a:spLocks noChangeAspect="1"/>
            </p:cNvSpPr>
            <p:nvPr/>
          </p:nvSpPr>
          <p:spPr bwMode="auto">
            <a:xfrm>
              <a:off x="281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1" name="Freeform 143">
              <a:extLst>
                <a:ext uri="{FF2B5EF4-FFF2-40B4-BE49-F238E27FC236}">
                  <a16:creationId xmlns:a16="http://schemas.microsoft.com/office/drawing/2014/main" id="{17588D67-EBAC-C944-D28B-0BA407692259}"/>
                </a:ext>
              </a:extLst>
            </p:cNvPr>
            <p:cNvSpPr>
              <a:spLocks noChangeAspect="1"/>
            </p:cNvSpPr>
            <p:nvPr/>
          </p:nvSpPr>
          <p:spPr bwMode="auto">
            <a:xfrm>
              <a:off x="290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2" name="Freeform 144">
              <a:extLst>
                <a:ext uri="{FF2B5EF4-FFF2-40B4-BE49-F238E27FC236}">
                  <a16:creationId xmlns:a16="http://schemas.microsoft.com/office/drawing/2014/main" id="{1CCCBC1A-D0E6-A891-A1D7-8005E1646A5F}"/>
                </a:ext>
              </a:extLst>
            </p:cNvPr>
            <p:cNvSpPr>
              <a:spLocks noChangeAspect="1"/>
            </p:cNvSpPr>
            <p:nvPr/>
          </p:nvSpPr>
          <p:spPr bwMode="auto">
            <a:xfrm>
              <a:off x="299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3" name="Freeform 145">
              <a:extLst>
                <a:ext uri="{FF2B5EF4-FFF2-40B4-BE49-F238E27FC236}">
                  <a16:creationId xmlns:a16="http://schemas.microsoft.com/office/drawing/2014/main" id="{3B34D361-5969-1EB0-A263-AFC2979BB5C7}"/>
                </a:ext>
              </a:extLst>
            </p:cNvPr>
            <p:cNvSpPr>
              <a:spLocks noChangeAspect="1"/>
            </p:cNvSpPr>
            <p:nvPr/>
          </p:nvSpPr>
          <p:spPr bwMode="auto">
            <a:xfrm>
              <a:off x="3081"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4" name="Freeform 146">
              <a:extLst>
                <a:ext uri="{FF2B5EF4-FFF2-40B4-BE49-F238E27FC236}">
                  <a16:creationId xmlns:a16="http://schemas.microsoft.com/office/drawing/2014/main" id="{57D39163-406C-789F-7582-87CB327E4D5F}"/>
                </a:ext>
              </a:extLst>
            </p:cNvPr>
            <p:cNvSpPr>
              <a:spLocks noChangeAspect="1"/>
            </p:cNvSpPr>
            <p:nvPr/>
          </p:nvSpPr>
          <p:spPr bwMode="auto">
            <a:xfrm>
              <a:off x="317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5" name="Freeform 147">
              <a:extLst>
                <a:ext uri="{FF2B5EF4-FFF2-40B4-BE49-F238E27FC236}">
                  <a16:creationId xmlns:a16="http://schemas.microsoft.com/office/drawing/2014/main" id="{C66C426B-15E8-46CB-57D9-F18EF643283A}"/>
                </a:ext>
              </a:extLst>
            </p:cNvPr>
            <p:cNvSpPr>
              <a:spLocks noChangeAspect="1"/>
            </p:cNvSpPr>
            <p:nvPr/>
          </p:nvSpPr>
          <p:spPr bwMode="auto">
            <a:xfrm>
              <a:off x="326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16" name="Rectangle 148">
              <a:extLst>
                <a:ext uri="{FF2B5EF4-FFF2-40B4-BE49-F238E27FC236}">
                  <a16:creationId xmlns:a16="http://schemas.microsoft.com/office/drawing/2014/main" id="{F40993C8-7A25-7AD8-001F-ABCC65FFF9CF}"/>
                </a:ext>
              </a:extLst>
            </p:cNvPr>
            <p:cNvSpPr>
              <a:spLocks noChangeAspect="1" noChangeArrowheads="1"/>
            </p:cNvSpPr>
            <p:nvPr/>
          </p:nvSpPr>
          <p:spPr bwMode="auto">
            <a:xfrm>
              <a:off x="2184" y="762"/>
              <a:ext cx="1147" cy="54"/>
            </a:xfrm>
            <a:prstGeom prst="rect">
              <a:avLst/>
            </a:prstGeom>
            <a:solidFill>
              <a:srgbClr val="FFFFFF"/>
            </a:solidFill>
            <a:ln w="0">
              <a:solidFill>
                <a:srgbClr val="000000"/>
              </a:solidFill>
              <a:miter lim="800000"/>
              <a:headEnd/>
              <a:tailEnd/>
            </a:ln>
          </p:spPr>
          <p:txBody>
            <a:bodyPr/>
            <a:lstStyle/>
            <a:p>
              <a:endParaRPr lang="en-GB"/>
            </a:p>
          </p:txBody>
        </p:sp>
        <p:sp>
          <p:nvSpPr>
            <p:cNvPr id="32917" name="Rectangle 149">
              <a:extLst>
                <a:ext uri="{FF2B5EF4-FFF2-40B4-BE49-F238E27FC236}">
                  <a16:creationId xmlns:a16="http://schemas.microsoft.com/office/drawing/2014/main" id="{3CEFED76-C84A-4536-C51D-27A811EC91F9}"/>
                </a:ext>
              </a:extLst>
            </p:cNvPr>
            <p:cNvSpPr>
              <a:spLocks noChangeAspect="1" noChangeArrowheads="1"/>
            </p:cNvSpPr>
            <p:nvPr/>
          </p:nvSpPr>
          <p:spPr bwMode="auto">
            <a:xfrm>
              <a:off x="2184" y="1338"/>
              <a:ext cx="1148" cy="54"/>
            </a:xfrm>
            <a:prstGeom prst="rect">
              <a:avLst/>
            </a:prstGeom>
            <a:solidFill>
              <a:srgbClr val="FFFFFF"/>
            </a:solidFill>
            <a:ln w="0">
              <a:solidFill>
                <a:srgbClr val="000000"/>
              </a:solidFill>
              <a:miter lim="800000"/>
              <a:headEnd/>
              <a:tailEnd/>
            </a:ln>
          </p:spPr>
          <p:txBody>
            <a:bodyPr/>
            <a:lstStyle/>
            <a:p>
              <a:endParaRPr lang="en-GB"/>
            </a:p>
          </p:txBody>
        </p:sp>
        <p:sp>
          <p:nvSpPr>
            <p:cNvPr id="32918" name="Rectangle 150">
              <a:extLst>
                <a:ext uri="{FF2B5EF4-FFF2-40B4-BE49-F238E27FC236}">
                  <a16:creationId xmlns:a16="http://schemas.microsoft.com/office/drawing/2014/main" id="{4FF13294-B68E-4493-8A4C-6888768135D9}"/>
                </a:ext>
              </a:extLst>
            </p:cNvPr>
            <p:cNvSpPr>
              <a:spLocks noChangeAspect="1" noChangeArrowheads="1"/>
            </p:cNvSpPr>
            <p:nvPr/>
          </p:nvSpPr>
          <p:spPr bwMode="auto">
            <a:xfrm>
              <a:off x="2184" y="1949"/>
              <a:ext cx="1147"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2919" name="Group 151">
            <a:extLst>
              <a:ext uri="{FF2B5EF4-FFF2-40B4-BE49-F238E27FC236}">
                <a16:creationId xmlns:a16="http://schemas.microsoft.com/office/drawing/2014/main" id="{6879F04A-B13F-E0C3-4AEC-E1B5DA3A674C}"/>
              </a:ext>
            </a:extLst>
          </p:cNvPr>
          <p:cNvGrpSpPr>
            <a:grpSpLocks noChangeAspect="1"/>
          </p:cNvGrpSpPr>
          <p:nvPr/>
        </p:nvGrpSpPr>
        <p:grpSpPr bwMode="auto">
          <a:xfrm>
            <a:off x="4610100" y="5245100"/>
            <a:ext cx="1023938" cy="1522413"/>
            <a:chOff x="2184" y="530"/>
            <a:chExt cx="1148" cy="1706"/>
          </a:xfrm>
        </p:grpSpPr>
        <p:sp>
          <p:nvSpPr>
            <p:cNvPr id="32920" name="Freeform 152">
              <a:extLst>
                <a:ext uri="{FF2B5EF4-FFF2-40B4-BE49-F238E27FC236}">
                  <a16:creationId xmlns:a16="http://schemas.microsoft.com/office/drawing/2014/main" id="{D2C16E81-E658-7BA5-0BEB-1D95E5C4CB50}"/>
                </a:ext>
              </a:extLst>
            </p:cNvPr>
            <p:cNvSpPr>
              <a:spLocks noChangeAspect="1"/>
            </p:cNvSpPr>
            <p:nvPr/>
          </p:nvSpPr>
          <p:spPr bwMode="auto">
            <a:xfrm>
              <a:off x="218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1" name="Freeform 153">
              <a:extLst>
                <a:ext uri="{FF2B5EF4-FFF2-40B4-BE49-F238E27FC236}">
                  <a16:creationId xmlns:a16="http://schemas.microsoft.com/office/drawing/2014/main" id="{B108A9CC-2D0D-61F1-5FE6-043A452A1E8C}"/>
                </a:ext>
              </a:extLst>
            </p:cNvPr>
            <p:cNvSpPr>
              <a:spLocks noChangeAspect="1"/>
            </p:cNvSpPr>
            <p:nvPr/>
          </p:nvSpPr>
          <p:spPr bwMode="auto">
            <a:xfrm>
              <a:off x="227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2" name="Freeform 154">
              <a:extLst>
                <a:ext uri="{FF2B5EF4-FFF2-40B4-BE49-F238E27FC236}">
                  <a16:creationId xmlns:a16="http://schemas.microsoft.com/office/drawing/2014/main" id="{39988A37-29D1-F69C-7F18-D6097C8C4529}"/>
                </a:ext>
              </a:extLst>
            </p:cNvPr>
            <p:cNvSpPr>
              <a:spLocks noChangeAspect="1"/>
            </p:cNvSpPr>
            <p:nvPr/>
          </p:nvSpPr>
          <p:spPr bwMode="auto">
            <a:xfrm>
              <a:off x="236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3" name="Freeform 155">
              <a:extLst>
                <a:ext uri="{FF2B5EF4-FFF2-40B4-BE49-F238E27FC236}">
                  <a16:creationId xmlns:a16="http://schemas.microsoft.com/office/drawing/2014/main" id="{9FE84D04-2323-1E0E-7E04-039A98CABE64}"/>
                </a:ext>
              </a:extLst>
            </p:cNvPr>
            <p:cNvSpPr>
              <a:spLocks noChangeAspect="1"/>
            </p:cNvSpPr>
            <p:nvPr/>
          </p:nvSpPr>
          <p:spPr bwMode="auto">
            <a:xfrm>
              <a:off x="2453" y="530"/>
              <a:ext cx="71" cy="1706"/>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4" name="Freeform 156">
              <a:extLst>
                <a:ext uri="{FF2B5EF4-FFF2-40B4-BE49-F238E27FC236}">
                  <a16:creationId xmlns:a16="http://schemas.microsoft.com/office/drawing/2014/main" id="{0AB5E25B-A599-7A35-DF74-099FBC7B90AC}"/>
                </a:ext>
              </a:extLst>
            </p:cNvPr>
            <p:cNvSpPr>
              <a:spLocks noChangeAspect="1"/>
            </p:cNvSpPr>
            <p:nvPr/>
          </p:nvSpPr>
          <p:spPr bwMode="auto">
            <a:xfrm>
              <a:off x="2542"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5" name="Freeform 157">
              <a:extLst>
                <a:ext uri="{FF2B5EF4-FFF2-40B4-BE49-F238E27FC236}">
                  <a16:creationId xmlns:a16="http://schemas.microsoft.com/office/drawing/2014/main" id="{1A9C9DA7-8518-C881-10BF-C8BD5FB6FC7A}"/>
                </a:ext>
              </a:extLst>
            </p:cNvPr>
            <p:cNvSpPr>
              <a:spLocks noChangeAspect="1"/>
            </p:cNvSpPr>
            <p:nvPr/>
          </p:nvSpPr>
          <p:spPr bwMode="auto">
            <a:xfrm>
              <a:off x="2632"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6" name="Freeform 158">
              <a:extLst>
                <a:ext uri="{FF2B5EF4-FFF2-40B4-BE49-F238E27FC236}">
                  <a16:creationId xmlns:a16="http://schemas.microsoft.com/office/drawing/2014/main" id="{FC8A0AA6-FE7B-18BB-FE20-29B7B03BF35E}"/>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7" name="Freeform 159">
              <a:extLst>
                <a:ext uri="{FF2B5EF4-FFF2-40B4-BE49-F238E27FC236}">
                  <a16:creationId xmlns:a16="http://schemas.microsoft.com/office/drawing/2014/main" id="{90C2E977-FC1F-1A2D-ECD5-AF4DF090F223}"/>
                </a:ext>
              </a:extLst>
            </p:cNvPr>
            <p:cNvSpPr>
              <a:spLocks noChangeAspect="1"/>
            </p:cNvSpPr>
            <p:nvPr/>
          </p:nvSpPr>
          <p:spPr bwMode="auto">
            <a:xfrm>
              <a:off x="281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8" name="Freeform 160">
              <a:extLst>
                <a:ext uri="{FF2B5EF4-FFF2-40B4-BE49-F238E27FC236}">
                  <a16:creationId xmlns:a16="http://schemas.microsoft.com/office/drawing/2014/main" id="{FE3E1447-23C7-8D8B-1109-C636DABFAD26}"/>
                </a:ext>
              </a:extLst>
            </p:cNvPr>
            <p:cNvSpPr>
              <a:spLocks noChangeAspect="1"/>
            </p:cNvSpPr>
            <p:nvPr/>
          </p:nvSpPr>
          <p:spPr bwMode="auto">
            <a:xfrm>
              <a:off x="290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29" name="Freeform 161">
              <a:extLst>
                <a:ext uri="{FF2B5EF4-FFF2-40B4-BE49-F238E27FC236}">
                  <a16:creationId xmlns:a16="http://schemas.microsoft.com/office/drawing/2014/main" id="{CBD66A49-CD19-055C-769F-B6955020601F}"/>
                </a:ext>
              </a:extLst>
            </p:cNvPr>
            <p:cNvSpPr>
              <a:spLocks noChangeAspect="1"/>
            </p:cNvSpPr>
            <p:nvPr/>
          </p:nvSpPr>
          <p:spPr bwMode="auto">
            <a:xfrm>
              <a:off x="299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0" name="Freeform 162">
              <a:extLst>
                <a:ext uri="{FF2B5EF4-FFF2-40B4-BE49-F238E27FC236}">
                  <a16:creationId xmlns:a16="http://schemas.microsoft.com/office/drawing/2014/main" id="{5CA57CEF-6E19-9F3B-6644-461BE673F0AA}"/>
                </a:ext>
              </a:extLst>
            </p:cNvPr>
            <p:cNvSpPr>
              <a:spLocks noChangeAspect="1"/>
            </p:cNvSpPr>
            <p:nvPr/>
          </p:nvSpPr>
          <p:spPr bwMode="auto">
            <a:xfrm>
              <a:off x="3081"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1" name="Freeform 163">
              <a:extLst>
                <a:ext uri="{FF2B5EF4-FFF2-40B4-BE49-F238E27FC236}">
                  <a16:creationId xmlns:a16="http://schemas.microsoft.com/office/drawing/2014/main" id="{8A1A5A82-6831-4AC2-E53A-3E091F22E8C7}"/>
                </a:ext>
              </a:extLst>
            </p:cNvPr>
            <p:cNvSpPr>
              <a:spLocks noChangeAspect="1"/>
            </p:cNvSpPr>
            <p:nvPr/>
          </p:nvSpPr>
          <p:spPr bwMode="auto">
            <a:xfrm>
              <a:off x="317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2" name="Freeform 164">
              <a:extLst>
                <a:ext uri="{FF2B5EF4-FFF2-40B4-BE49-F238E27FC236}">
                  <a16:creationId xmlns:a16="http://schemas.microsoft.com/office/drawing/2014/main" id="{F50787E6-DD45-6922-12CA-794C29B8C169}"/>
                </a:ext>
              </a:extLst>
            </p:cNvPr>
            <p:cNvSpPr>
              <a:spLocks noChangeAspect="1"/>
            </p:cNvSpPr>
            <p:nvPr/>
          </p:nvSpPr>
          <p:spPr bwMode="auto">
            <a:xfrm>
              <a:off x="326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3" name="Rectangle 165">
              <a:extLst>
                <a:ext uri="{FF2B5EF4-FFF2-40B4-BE49-F238E27FC236}">
                  <a16:creationId xmlns:a16="http://schemas.microsoft.com/office/drawing/2014/main" id="{2513638F-AA3A-A27E-BEF1-A74F615EA28B}"/>
                </a:ext>
              </a:extLst>
            </p:cNvPr>
            <p:cNvSpPr>
              <a:spLocks noChangeAspect="1" noChangeArrowheads="1"/>
            </p:cNvSpPr>
            <p:nvPr/>
          </p:nvSpPr>
          <p:spPr bwMode="auto">
            <a:xfrm>
              <a:off x="2184" y="762"/>
              <a:ext cx="1147" cy="54"/>
            </a:xfrm>
            <a:prstGeom prst="rect">
              <a:avLst/>
            </a:prstGeom>
            <a:solidFill>
              <a:srgbClr val="FFFFFF"/>
            </a:solidFill>
            <a:ln w="0">
              <a:solidFill>
                <a:srgbClr val="000000"/>
              </a:solidFill>
              <a:miter lim="800000"/>
              <a:headEnd/>
              <a:tailEnd/>
            </a:ln>
          </p:spPr>
          <p:txBody>
            <a:bodyPr/>
            <a:lstStyle/>
            <a:p>
              <a:endParaRPr lang="en-GB"/>
            </a:p>
          </p:txBody>
        </p:sp>
        <p:sp>
          <p:nvSpPr>
            <p:cNvPr id="32934" name="Rectangle 166">
              <a:extLst>
                <a:ext uri="{FF2B5EF4-FFF2-40B4-BE49-F238E27FC236}">
                  <a16:creationId xmlns:a16="http://schemas.microsoft.com/office/drawing/2014/main" id="{8B9F106D-9DDB-91CE-709D-5E324C3613BA}"/>
                </a:ext>
              </a:extLst>
            </p:cNvPr>
            <p:cNvSpPr>
              <a:spLocks noChangeAspect="1" noChangeArrowheads="1"/>
            </p:cNvSpPr>
            <p:nvPr/>
          </p:nvSpPr>
          <p:spPr bwMode="auto">
            <a:xfrm>
              <a:off x="2184" y="1338"/>
              <a:ext cx="1148" cy="54"/>
            </a:xfrm>
            <a:prstGeom prst="rect">
              <a:avLst/>
            </a:prstGeom>
            <a:solidFill>
              <a:srgbClr val="FFFFFF"/>
            </a:solidFill>
            <a:ln w="0">
              <a:solidFill>
                <a:srgbClr val="000000"/>
              </a:solidFill>
              <a:miter lim="800000"/>
              <a:headEnd/>
              <a:tailEnd/>
            </a:ln>
          </p:spPr>
          <p:txBody>
            <a:bodyPr/>
            <a:lstStyle/>
            <a:p>
              <a:endParaRPr lang="en-GB"/>
            </a:p>
          </p:txBody>
        </p:sp>
        <p:sp>
          <p:nvSpPr>
            <p:cNvPr id="32935" name="Rectangle 167">
              <a:extLst>
                <a:ext uri="{FF2B5EF4-FFF2-40B4-BE49-F238E27FC236}">
                  <a16:creationId xmlns:a16="http://schemas.microsoft.com/office/drawing/2014/main" id="{5F665486-A12B-7F92-5596-EFDDB14B5B08}"/>
                </a:ext>
              </a:extLst>
            </p:cNvPr>
            <p:cNvSpPr>
              <a:spLocks noChangeAspect="1" noChangeArrowheads="1"/>
            </p:cNvSpPr>
            <p:nvPr/>
          </p:nvSpPr>
          <p:spPr bwMode="auto">
            <a:xfrm>
              <a:off x="2184" y="1949"/>
              <a:ext cx="1147"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2936" name="Group 168">
            <a:extLst>
              <a:ext uri="{FF2B5EF4-FFF2-40B4-BE49-F238E27FC236}">
                <a16:creationId xmlns:a16="http://schemas.microsoft.com/office/drawing/2014/main" id="{23E99253-DBC4-9EF4-14D8-0914915AAB15}"/>
              </a:ext>
            </a:extLst>
          </p:cNvPr>
          <p:cNvGrpSpPr>
            <a:grpSpLocks noChangeAspect="1"/>
          </p:cNvGrpSpPr>
          <p:nvPr/>
        </p:nvGrpSpPr>
        <p:grpSpPr bwMode="auto">
          <a:xfrm>
            <a:off x="4597400" y="3606800"/>
            <a:ext cx="1262063" cy="1517650"/>
            <a:chOff x="477" y="530"/>
            <a:chExt cx="1419" cy="1706"/>
          </a:xfrm>
        </p:grpSpPr>
        <p:sp>
          <p:nvSpPr>
            <p:cNvPr id="32937" name="Freeform 169">
              <a:extLst>
                <a:ext uri="{FF2B5EF4-FFF2-40B4-BE49-F238E27FC236}">
                  <a16:creationId xmlns:a16="http://schemas.microsoft.com/office/drawing/2014/main" id="{F913EEA2-AA22-FD9E-6D14-5B8DA4673BE2}"/>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8" name="Freeform 170">
              <a:extLst>
                <a:ext uri="{FF2B5EF4-FFF2-40B4-BE49-F238E27FC236}">
                  <a16:creationId xmlns:a16="http://schemas.microsoft.com/office/drawing/2014/main" id="{96793882-AE53-F5D9-2E9F-CD537EFD7E8D}"/>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39" name="Freeform 171">
              <a:extLst>
                <a:ext uri="{FF2B5EF4-FFF2-40B4-BE49-F238E27FC236}">
                  <a16:creationId xmlns:a16="http://schemas.microsoft.com/office/drawing/2014/main" id="{DCCFBEED-22C2-6FE1-2352-38BAC9C78B15}"/>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0" name="Freeform 172">
              <a:extLst>
                <a:ext uri="{FF2B5EF4-FFF2-40B4-BE49-F238E27FC236}">
                  <a16:creationId xmlns:a16="http://schemas.microsoft.com/office/drawing/2014/main" id="{AD5F9720-9EBD-84E4-2BF9-67BAD1D48505}"/>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1" name="Freeform 173">
              <a:extLst>
                <a:ext uri="{FF2B5EF4-FFF2-40B4-BE49-F238E27FC236}">
                  <a16:creationId xmlns:a16="http://schemas.microsoft.com/office/drawing/2014/main" id="{7E712CC9-F754-8949-65DB-18E04AF7BD2F}"/>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2" name="Freeform 174">
              <a:extLst>
                <a:ext uri="{FF2B5EF4-FFF2-40B4-BE49-F238E27FC236}">
                  <a16:creationId xmlns:a16="http://schemas.microsoft.com/office/drawing/2014/main" id="{AC18DECC-98A7-76F0-845A-310BA4EAE69B}"/>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3" name="Freeform 175">
              <a:extLst>
                <a:ext uri="{FF2B5EF4-FFF2-40B4-BE49-F238E27FC236}">
                  <a16:creationId xmlns:a16="http://schemas.microsoft.com/office/drawing/2014/main" id="{561CA972-6A3C-F0CB-2F7A-8EACFBC5BF56}"/>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4" name="Freeform 176">
              <a:extLst>
                <a:ext uri="{FF2B5EF4-FFF2-40B4-BE49-F238E27FC236}">
                  <a16:creationId xmlns:a16="http://schemas.microsoft.com/office/drawing/2014/main" id="{A7FE9096-42EB-FCD0-BFCE-465D22F6049F}"/>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5" name="Freeform 177">
              <a:extLst>
                <a:ext uri="{FF2B5EF4-FFF2-40B4-BE49-F238E27FC236}">
                  <a16:creationId xmlns:a16="http://schemas.microsoft.com/office/drawing/2014/main" id="{A1DC626C-D545-F999-EE6F-44DDA47A14B9}"/>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6" name="Freeform 178">
              <a:extLst>
                <a:ext uri="{FF2B5EF4-FFF2-40B4-BE49-F238E27FC236}">
                  <a16:creationId xmlns:a16="http://schemas.microsoft.com/office/drawing/2014/main" id="{C1BAA21C-5A74-30DA-C717-AE593B1760AC}"/>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7" name="Freeform 179">
              <a:extLst>
                <a:ext uri="{FF2B5EF4-FFF2-40B4-BE49-F238E27FC236}">
                  <a16:creationId xmlns:a16="http://schemas.microsoft.com/office/drawing/2014/main" id="{C6FCE84A-C783-57EB-14E3-DE152FCE9D5F}"/>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8" name="Freeform 180">
              <a:extLst>
                <a:ext uri="{FF2B5EF4-FFF2-40B4-BE49-F238E27FC236}">
                  <a16:creationId xmlns:a16="http://schemas.microsoft.com/office/drawing/2014/main" id="{E1B9FF45-8DD2-A019-A9B7-1C66110C512F}"/>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49" name="Freeform 181">
              <a:extLst>
                <a:ext uri="{FF2B5EF4-FFF2-40B4-BE49-F238E27FC236}">
                  <a16:creationId xmlns:a16="http://schemas.microsoft.com/office/drawing/2014/main" id="{D9CBE987-C40A-30C8-DFC1-F665086D52E6}"/>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0" name="Freeform 182">
              <a:extLst>
                <a:ext uri="{FF2B5EF4-FFF2-40B4-BE49-F238E27FC236}">
                  <a16:creationId xmlns:a16="http://schemas.microsoft.com/office/drawing/2014/main" id="{BE0BB71F-C52A-43BE-D6AF-5C3CAC6E8F58}"/>
                </a:ext>
              </a:extLst>
            </p:cNvPr>
            <p:cNvSpPr>
              <a:spLocks noChangeAspect="1"/>
            </p:cNvSpPr>
            <p:nvPr/>
          </p:nvSpPr>
          <p:spPr bwMode="auto">
            <a:xfrm>
              <a:off x="164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1" name="Freeform 183">
              <a:extLst>
                <a:ext uri="{FF2B5EF4-FFF2-40B4-BE49-F238E27FC236}">
                  <a16:creationId xmlns:a16="http://schemas.microsoft.com/office/drawing/2014/main" id="{56205064-E3BD-D857-1653-C17310190474}"/>
                </a:ext>
              </a:extLst>
            </p:cNvPr>
            <p:cNvSpPr>
              <a:spLocks noChangeAspect="1"/>
            </p:cNvSpPr>
            <p:nvPr/>
          </p:nvSpPr>
          <p:spPr bwMode="auto">
            <a:xfrm>
              <a:off x="1735"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2" name="Freeform 184">
              <a:extLst>
                <a:ext uri="{FF2B5EF4-FFF2-40B4-BE49-F238E27FC236}">
                  <a16:creationId xmlns:a16="http://schemas.microsoft.com/office/drawing/2014/main" id="{B1B18A70-183C-3B8A-A1BF-042F6455D944}"/>
                </a:ext>
              </a:extLst>
            </p:cNvPr>
            <p:cNvSpPr>
              <a:spLocks noChangeAspect="1"/>
            </p:cNvSpPr>
            <p:nvPr/>
          </p:nvSpPr>
          <p:spPr bwMode="auto">
            <a:xfrm>
              <a:off x="182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3" name="Rectangle 185">
              <a:extLst>
                <a:ext uri="{FF2B5EF4-FFF2-40B4-BE49-F238E27FC236}">
                  <a16:creationId xmlns:a16="http://schemas.microsoft.com/office/drawing/2014/main" id="{8539167A-42FA-0B13-AFEC-D4F757D9257F}"/>
                </a:ext>
              </a:extLst>
            </p:cNvPr>
            <p:cNvSpPr>
              <a:spLocks noChangeAspect="1" noChangeArrowheads="1"/>
            </p:cNvSpPr>
            <p:nvPr/>
          </p:nvSpPr>
          <p:spPr bwMode="auto">
            <a:xfrm>
              <a:off x="477" y="745"/>
              <a:ext cx="1419" cy="53"/>
            </a:xfrm>
            <a:prstGeom prst="rect">
              <a:avLst/>
            </a:prstGeom>
            <a:solidFill>
              <a:srgbClr val="FFFFFF"/>
            </a:solidFill>
            <a:ln w="0">
              <a:solidFill>
                <a:srgbClr val="000000"/>
              </a:solidFill>
              <a:miter lim="800000"/>
              <a:headEnd/>
              <a:tailEnd/>
            </a:ln>
          </p:spPr>
          <p:txBody>
            <a:bodyPr/>
            <a:lstStyle/>
            <a:p>
              <a:endParaRPr lang="en-GB"/>
            </a:p>
          </p:txBody>
        </p:sp>
        <p:sp>
          <p:nvSpPr>
            <p:cNvPr id="32954" name="Rectangle 186">
              <a:extLst>
                <a:ext uri="{FF2B5EF4-FFF2-40B4-BE49-F238E27FC236}">
                  <a16:creationId xmlns:a16="http://schemas.microsoft.com/office/drawing/2014/main" id="{5D8F94ED-F2A0-A68F-4AF3-626BC2B92A6D}"/>
                </a:ext>
              </a:extLst>
            </p:cNvPr>
            <p:cNvSpPr>
              <a:spLocks noChangeAspect="1" noChangeArrowheads="1"/>
            </p:cNvSpPr>
            <p:nvPr/>
          </p:nvSpPr>
          <p:spPr bwMode="auto">
            <a:xfrm>
              <a:off x="477" y="1352"/>
              <a:ext cx="1419" cy="54"/>
            </a:xfrm>
            <a:prstGeom prst="rect">
              <a:avLst/>
            </a:prstGeom>
            <a:solidFill>
              <a:srgbClr val="FFFFFF"/>
            </a:solidFill>
            <a:ln w="0">
              <a:solidFill>
                <a:srgbClr val="000000"/>
              </a:solidFill>
              <a:miter lim="800000"/>
              <a:headEnd/>
              <a:tailEnd/>
            </a:ln>
          </p:spPr>
          <p:txBody>
            <a:bodyPr/>
            <a:lstStyle/>
            <a:p>
              <a:endParaRPr lang="en-GB"/>
            </a:p>
          </p:txBody>
        </p:sp>
        <p:sp>
          <p:nvSpPr>
            <p:cNvPr id="32955" name="Rectangle 187">
              <a:extLst>
                <a:ext uri="{FF2B5EF4-FFF2-40B4-BE49-F238E27FC236}">
                  <a16:creationId xmlns:a16="http://schemas.microsoft.com/office/drawing/2014/main" id="{C379AE0C-A82B-2DD3-D064-E0951C4DA59A}"/>
                </a:ext>
              </a:extLst>
            </p:cNvPr>
            <p:cNvSpPr>
              <a:spLocks noChangeAspect="1" noChangeArrowheads="1"/>
            </p:cNvSpPr>
            <p:nvPr/>
          </p:nvSpPr>
          <p:spPr bwMode="auto">
            <a:xfrm>
              <a:off x="477" y="1945"/>
              <a:ext cx="1419"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2956" name="Group 188">
            <a:extLst>
              <a:ext uri="{FF2B5EF4-FFF2-40B4-BE49-F238E27FC236}">
                <a16:creationId xmlns:a16="http://schemas.microsoft.com/office/drawing/2014/main" id="{E74A4E97-3EBD-8E57-620B-406AB1EACF47}"/>
              </a:ext>
            </a:extLst>
          </p:cNvPr>
          <p:cNvGrpSpPr>
            <a:grpSpLocks noChangeAspect="1"/>
          </p:cNvGrpSpPr>
          <p:nvPr/>
        </p:nvGrpSpPr>
        <p:grpSpPr bwMode="auto">
          <a:xfrm>
            <a:off x="6019800" y="3581400"/>
            <a:ext cx="785813" cy="1524000"/>
            <a:chOff x="2452" y="530"/>
            <a:chExt cx="880" cy="1706"/>
          </a:xfrm>
        </p:grpSpPr>
        <p:sp>
          <p:nvSpPr>
            <p:cNvPr id="32957" name="Freeform 189">
              <a:extLst>
                <a:ext uri="{FF2B5EF4-FFF2-40B4-BE49-F238E27FC236}">
                  <a16:creationId xmlns:a16="http://schemas.microsoft.com/office/drawing/2014/main" id="{2CC66D2C-4735-C411-8649-4E118AD84DF0}"/>
                </a:ext>
              </a:extLst>
            </p:cNvPr>
            <p:cNvSpPr>
              <a:spLocks noChangeAspect="1"/>
            </p:cNvSpPr>
            <p:nvPr/>
          </p:nvSpPr>
          <p:spPr bwMode="auto">
            <a:xfrm>
              <a:off x="2453" y="530"/>
              <a:ext cx="71" cy="1706"/>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8" name="Freeform 190">
              <a:extLst>
                <a:ext uri="{FF2B5EF4-FFF2-40B4-BE49-F238E27FC236}">
                  <a16:creationId xmlns:a16="http://schemas.microsoft.com/office/drawing/2014/main" id="{0AC4646A-1FBE-3388-B06A-AB01857FE357}"/>
                </a:ext>
              </a:extLst>
            </p:cNvPr>
            <p:cNvSpPr>
              <a:spLocks noChangeAspect="1"/>
            </p:cNvSpPr>
            <p:nvPr/>
          </p:nvSpPr>
          <p:spPr bwMode="auto">
            <a:xfrm>
              <a:off x="2542"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59" name="Freeform 191">
              <a:extLst>
                <a:ext uri="{FF2B5EF4-FFF2-40B4-BE49-F238E27FC236}">
                  <a16:creationId xmlns:a16="http://schemas.microsoft.com/office/drawing/2014/main" id="{4B66E292-52F9-5115-739B-FF27EC598469}"/>
                </a:ext>
              </a:extLst>
            </p:cNvPr>
            <p:cNvSpPr>
              <a:spLocks noChangeAspect="1"/>
            </p:cNvSpPr>
            <p:nvPr/>
          </p:nvSpPr>
          <p:spPr bwMode="auto">
            <a:xfrm>
              <a:off x="2632"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0" name="Freeform 192">
              <a:extLst>
                <a:ext uri="{FF2B5EF4-FFF2-40B4-BE49-F238E27FC236}">
                  <a16:creationId xmlns:a16="http://schemas.microsoft.com/office/drawing/2014/main" id="{171E6922-8764-7CF3-9F9A-E410FA553C3B}"/>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1" name="Freeform 193">
              <a:extLst>
                <a:ext uri="{FF2B5EF4-FFF2-40B4-BE49-F238E27FC236}">
                  <a16:creationId xmlns:a16="http://schemas.microsoft.com/office/drawing/2014/main" id="{DA8E7642-698E-D20C-133F-F0DCC178D379}"/>
                </a:ext>
              </a:extLst>
            </p:cNvPr>
            <p:cNvSpPr>
              <a:spLocks noChangeAspect="1"/>
            </p:cNvSpPr>
            <p:nvPr/>
          </p:nvSpPr>
          <p:spPr bwMode="auto">
            <a:xfrm>
              <a:off x="281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2" name="Freeform 194">
              <a:extLst>
                <a:ext uri="{FF2B5EF4-FFF2-40B4-BE49-F238E27FC236}">
                  <a16:creationId xmlns:a16="http://schemas.microsoft.com/office/drawing/2014/main" id="{AF3CC389-930B-BF54-8720-F3378636EA1C}"/>
                </a:ext>
              </a:extLst>
            </p:cNvPr>
            <p:cNvSpPr>
              <a:spLocks noChangeAspect="1"/>
            </p:cNvSpPr>
            <p:nvPr/>
          </p:nvSpPr>
          <p:spPr bwMode="auto">
            <a:xfrm>
              <a:off x="290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3" name="Freeform 195">
              <a:extLst>
                <a:ext uri="{FF2B5EF4-FFF2-40B4-BE49-F238E27FC236}">
                  <a16:creationId xmlns:a16="http://schemas.microsoft.com/office/drawing/2014/main" id="{8A3E4CCF-751A-C20A-F904-611C38F5F760}"/>
                </a:ext>
              </a:extLst>
            </p:cNvPr>
            <p:cNvSpPr>
              <a:spLocks noChangeAspect="1"/>
            </p:cNvSpPr>
            <p:nvPr/>
          </p:nvSpPr>
          <p:spPr bwMode="auto">
            <a:xfrm>
              <a:off x="299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4" name="Freeform 196">
              <a:extLst>
                <a:ext uri="{FF2B5EF4-FFF2-40B4-BE49-F238E27FC236}">
                  <a16:creationId xmlns:a16="http://schemas.microsoft.com/office/drawing/2014/main" id="{27E65130-BD03-4101-AE8E-DA19D9E3F02F}"/>
                </a:ext>
              </a:extLst>
            </p:cNvPr>
            <p:cNvSpPr>
              <a:spLocks noChangeAspect="1"/>
            </p:cNvSpPr>
            <p:nvPr/>
          </p:nvSpPr>
          <p:spPr bwMode="auto">
            <a:xfrm>
              <a:off x="3081"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5" name="Freeform 197">
              <a:extLst>
                <a:ext uri="{FF2B5EF4-FFF2-40B4-BE49-F238E27FC236}">
                  <a16:creationId xmlns:a16="http://schemas.microsoft.com/office/drawing/2014/main" id="{57A18235-C2B2-5DD8-CE8D-7FE37522AA5E}"/>
                </a:ext>
              </a:extLst>
            </p:cNvPr>
            <p:cNvSpPr>
              <a:spLocks noChangeAspect="1"/>
            </p:cNvSpPr>
            <p:nvPr/>
          </p:nvSpPr>
          <p:spPr bwMode="auto">
            <a:xfrm>
              <a:off x="317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6" name="Freeform 198">
              <a:extLst>
                <a:ext uri="{FF2B5EF4-FFF2-40B4-BE49-F238E27FC236}">
                  <a16:creationId xmlns:a16="http://schemas.microsoft.com/office/drawing/2014/main" id="{63C4026A-1871-EDBD-47A8-7CA4EBF89D4B}"/>
                </a:ext>
              </a:extLst>
            </p:cNvPr>
            <p:cNvSpPr>
              <a:spLocks noChangeAspect="1"/>
            </p:cNvSpPr>
            <p:nvPr/>
          </p:nvSpPr>
          <p:spPr bwMode="auto">
            <a:xfrm>
              <a:off x="326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67" name="Rectangle 199">
              <a:extLst>
                <a:ext uri="{FF2B5EF4-FFF2-40B4-BE49-F238E27FC236}">
                  <a16:creationId xmlns:a16="http://schemas.microsoft.com/office/drawing/2014/main" id="{1C6DE5A0-8821-ACA2-4D64-60F37D306E5E}"/>
                </a:ext>
              </a:extLst>
            </p:cNvPr>
            <p:cNvSpPr>
              <a:spLocks noChangeAspect="1" noChangeArrowheads="1"/>
            </p:cNvSpPr>
            <p:nvPr/>
          </p:nvSpPr>
          <p:spPr bwMode="auto">
            <a:xfrm>
              <a:off x="2453" y="762"/>
              <a:ext cx="879" cy="54"/>
            </a:xfrm>
            <a:prstGeom prst="rect">
              <a:avLst/>
            </a:prstGeom>
            <a:solidFill>
              <a:srgbClr val="FFFFFF"/>
            </a:solidFill>
            <a:ln w="0">
              <a:solidFill>
                <a:srgbClr val="000000"/>
              </a:solidFill>
              <a:miter lim="800000"/>
              <a:headEnd/>
              <a:tailEnd/>
            </a:ln>
          </p:spPr>
          <p:txBody>
            <a:bodyPr/>
            <a:lstStyle/>
            <a:p>
              <a:endParaRPr lang="en-GB"/>
            </a:p>
          </p:txBody>
        </p:sp>
        <p:sp>
          <p:nvSpPr>
            <p:cNvPr id="32968" name="Rectangle 200">
              <a:extLst>
                <a:ext uri="{FF2B5EF4-FFF2-40B4-BE49-F238E27FC236}">
                  <a16:creationId xmlns:a16="http://schemas.microsoft.com/office/drawing/2014/main" id="{905F3FC0-E744-D3AF-48CC-F9D4BADA4D0D}"/>
                </a:ext>
              </a:extLst>
            </p:cNvPr>
            <p:cNvSpPr>
              <a:spLocks noChangeAspect="1" noChangeArrowheads="1"/>
            </p:cNvSpPr>
            <p:nvPr/>
          </p:nvSpPr>
          <p:spPr bwMode="auto">
            <a:xfrm>
              <a:off x="2452" y="1338"/>
              <a:ext cx="879" cy="54"/>
            </a:xfrm>
            <a:prstGeom prst="rect">
              <a:avLst/>
            </a:prstGeom>
            <a:solidFill>
              <a:srgbClr val="FFFFFF"/>
            </a:solidFill>
            <a:ln w="0">
              <a:solidFill>
                <a:srgbClr val="000000"/>
              </a:solidFill>
              <a:miter lim="800000"/>
              <a:headEnd/>
              <a:tailEnd/>
            </a:ln>
          </p:spPr>
          <p:txBody>
            <a:bodyPr/>
            <a:lstStyle/>
            <a:p>
              <a:endParaRPr lang="en-GB"/>
            </a:p>
          </p:txBody>
        </p:sp>
        <p:sp>
          <p:nvSpPr>
            <p:cNvPr id="32969" name="Rectangle 201">
              <a:extLst>
                <a:ext uri="{FF2B5EF4-FFF2-40B4-BE49-F238E27FC236}">
                  <a16:creationId xmlns:a16="http://schemas.microsoft.com/office/drawing/2014/main" id="{400A19E0-D2A9-9785-9C10-5CC8A6069DE6}"/>
                </a:ext>
              </a:extLst>
            </p:cNvPr>
            <p:cNvSpPr>
              <a:spLocks noChangeAspect="1" noChangeArrowheads="1"/>
            </p:cNvSpPr>
            <p:nvPr/>
          </p:nvSpPr>
          <p:spPr bwMode="auto">
            <a:xfrm>
              <a:off x="2452" y="1949"/>
              <a:ext cx="879"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2970" name="Group 202">
            <a:extLst>
              <a:ext uri="{FF2B5EF4-FFF2-40B4-BE49-F238E27FC236}">
                <a16:creationId xmlns:a16="http://schemas.microsoft.com/office/drawing/2014/main" id="{D9C37A5F-0C5A-9926-E270-8F1F0A1F8246}"/>
              </a:ext>
            </a:extLst>
          </p:cNvPr>
          <p:cNvGrpSpPr>
            <a:grpSpLocks noChangeAspect="1"/>
          </p:cNvGrpSpPr>
          <p:nvPr/>
        </p:nvGrpSpPr>
        <p:grpSpPr bwMode="auto">
          <a:xfrm>
            <a:off x="4572000" y="1981200"/>
            <a:ext cx="1498600" cy="1514475"/>
            <a:chOff x="478" y="530"/>
            <a:chExt cx="1688" cy="1706"/>
          </a:xfrm>
        </p:grpSpPr>
        <p:sp>
          <p:nvSpPr>
            <p:cNvPr id="32971" name="Freeform 203">
              <a:extLst>
                <a:ext uri="{FF2B5EF4-FFF2-40B4-BE49-F238E27FC236}">
                  <a16:creationId xmlns:a16="http://schemas.microsoft.com/office/drawing/2014/main" id="{28267BAD-7E96-5117-BE22-810CAB29DB42}"/>
                </a:ext>
              </a:extLst>
            </p:cNvPr>
            <p:cNvSpPr>
              <a:spLocks noChangeAspect="1"/>
            </p:cNvSpPr>
            <p:nvPr/>
          </p:nvSpPr>
          <p:spPr bwMode="auto">
            <a:xfrm>
              <a:off x="164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2" name="Freeform 204">
              <a:extLst>
                <a:ext uri="{FF2B5EF4-FFF2-40B4-BE49-F238E27FC236}">
                  <a16:creationId xmlns:a16="http://schemas.microsoft.com/office/drawing/2014/main" id="{1ABB33E5-9F0A-CE78-6F24-A96F0DA963E5}"/>
                </a:ext>
              </a:extLst>
            </p:cNvPr>
            <p:cNvSpPr>
              <a:spLocks noChangeAspect="1"/>
            </p:cNvSpPr>
            <p:nvPr/>
          </p:nvSpPr>
          <p:spPr bwMode="auto">
            <a:xfrm>
              <a:off x="1735"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3" name="Freeform 205">
              <a:extLst>
                <a:ext uri="{FF2B5EF4-FFF2-40B4-BE49-F238E27FC236}">
                  <a16:creationId xmlns:a16="http://schemas.microsoft.com/office/drawing/2014/main" id="{D4879CF9-4C93-257A-D0DA-415643CDB6C4}"/>
                </a:ext>
              </a:extLst>
            </p:cNvPr>
            <p:cNvSpPr>
              <a:spLocks noChangeAspect="1"/>
            </p:cNvSpPr>
            <p:nvPr/>
          </p:nvSpPr>
          <p:spPr bwMode="auto">
            <a:xfrm>
              <a:off x="182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4" name="Freeform 206">
              <a:extLst>
                <a:ext uri="{FF2B5EF4-FFF2-40B4-BE49-F238E27FC236}">
                  <a16:creationId xmlns:a16="http://schemas.microsoft.com/office/drawing/2014/main" id="{F64CD520-F0ED-50B8-A655-19ED96E613ED}"/>
                </a:ext>
              </a:extLst>
            </p:cNvPr>
            <p:cNvSpPr>
              <a:spLocks noChangeAspect="1"/>
            </p:cNvSpPr>
            <p:nvPr/>
          </p:nvSpPr>
          <p:spPr bwMode="auto">
            <a:xfrm>
              <a:off x="191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5" name="Freeform 207">
              <a:extLst>
                <a:ext uri="{FF2B5EF4-FFF2-40B4-BE49-F238E27FC236}">
                  <a16:creationId xmlns:a16="http://schemas.microsoft.com/office/drawing/2014/main" id="{02D66B7E-1A23-77AB-453C-B2B724002C2F}"/>
                </a:ext>
              </a:extLst>
            </p:cNvPr>
            <p:cNvSpPr>
              <a:spLocks noChangeAspect="1"/>
            </p:cNvSpPr>
            <p:nvPr/>
          </p:nvSpPr>
          <p:spPr bwMode="auto">
            <a:xfrm>
              <a:off x="200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6" name="Freeform 208">
              <a:extLst>
                <a:ext uri="{FF2B5EF4-FFF2-40B4-BE49-F238E27FC236}">
                  <a16:creationId xmlns:a16="http://schemas.microsoft.com/office/drawing/2014/main" id="{C6AA3839-80D5-13FC-3C48-85658898E2BB}"/>
                </a:ext>
              </a:extLst>
            </p:cNvPr>
            <p:cNvSpPr>
              <a:spLocks noChangeAspect="1"/>
            </p:cNvSpPr>
            <p:nvPr/>
          </p:nvSpPr>
          <p:spPr bwMode="auto">
            <a:xfrm>
              <a:off x="209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7" name="Freeform 209">
              <a:extLst>
                <a:ext uri="{FF2B5EF4-FFF2-40B4-BE49-F238E27FC236}">
                  <a16:creationId xmlns:a16="http://schemas.microsoft.com/office/drawing/2014/main" id="{4C8ACED6-4375-EA0E-9DDA-744ABF8A7831}"/>
                </a:ext>
              </a:extLst>
            </p:cNvPr>
            <p:cNvSpPr>
              <a:spLocks noChangeAspect="1"/>
            </p:cNvSpPr>
            <p:nvPr/>
          </p:nvSpPr>
          <p:spPr bwMode="auto">
            <a:xfrm>
              <a:off x="479"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8" name="Freeform 210">
              <a:extLst>
                <a:ext uri="{FF2B5EF4-FFF2-40B4-BE49-F238E27FC236}">
                  <a16:creationId xmlns:a16="http://schemas.microsoft.com/office/drawing/2014/main" id="{F447CE0F-0624-C144-DEF5-E981C5ECA31A}"/>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79" name="Freeform 211">
              <a:extLst>
                <a:ext uri="{FF2B5EF4-FFF2-40B4-BE49-F238E27FC236}">
                  <a16:creationId xmlns:a16="http://schemas.microsoft.com/office/drawing/2014/main" id="{444194E1-FF2B-2D45-E523-F580FEB87F16}"/>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0" name="Freeform 212">
              <a:extLst>
                <a:ext uri="{FF2B5EF4-FFF2-40B4-BE49-F238E27FC236}">
                  <a16:creationId xmlns:a16="http://schemas.microsoft.com/office/drawing/2014/main" id="{87CF0A82-A85C-2327-7D9B-B0227A29C7CD}"/>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1" name="Freeform 213">
              <a:extLst>
                <a:ext uri="{FF2B5EF4-FFF2-40B4-BE49-F238E27FC236}">
                  <a16:creationId xmlns:a16="http://schemas.microsoft.com/office/drawing/2014/main" id="{BEB6229B-7093-43AB-0F2D-1666647D5B38}"/>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2" name="Freeform 214">
              <a:extLst>
                <a:ext uri="{FF2B5EF4-FFF2-40B4-BE49-F238E27FC236}">
                  <a16:creationId xmlns:a16="http://schemas.microsoft.com/office/drawing/2014/main" id="{D8BEE342-B109-36AF-797F-4D02295C99A6}"/>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3" name="Freeform 215">
              <a:extLst>
                <a:ext uri="{FF2B5EF4-FFF2-40B4-BE49-F238E27FC236}">
                  <a16:creationId xmlns:a16="http://schemas.microsoft.com/office/drawing/2014/main" id="{3A3106A5-89E8-467A-8D9B-04C0900E1C99}"/>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4" name="Freeform 216">
              <a:extLst>
                <a:ext uri="{FF2B5EF4-FFF2-40B4-BE49-F238E27FC236}">
                  <a16:creationId xmlns:a16="http://schemas.microsoft.com/office/drawing/2014/main" id="{ABDF88A3-67A8-E935-6D5B-553063733425}"/>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5" name="Freeform 217">
              <a:extLst>
                <a:ext uri="{FF2B5EF4-FFF2-40B4-BE49-F238E27FC236}">
                  <a16:creationId xmlns:a16="http://schemas.microsoft.com/office/drawing/2014/main" id="{6C47B396-9091-D4AE-350A-D3104A999C96}"/>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6" name="Freeform 218">
              <a:extLst>
                <a:ext uri="{FF2B5EF4-FFF2-40B4-BE49-F238E27FC236}">
                  <a16:creationId xmlns:a16="http://schemas.microsoft.com/office/drawing/2014/main" id="{240D8506-BA04-7416-98D7-86AD17C4CE89}"/>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7" name="Freeform 219">
              <a:extLst>
                <a:ext uri="{FF2B5EF4-FFF2-40B4-BE49-F238E27FC236}">
                  <a16:creationId xmlns:a16="http://schemas.microsoft.com/office/drawing/2014/main" id="{B5B7560F-AC42-692B-1998-130DB504FA78}"/>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8" name="Freeform 220">
              <a:extLst>
                <a:ext uri="{FF2B5EF4-FFF2-40B4-BE49-F238E27FC236}">
                  <a16:creationId xmlns:a16="http://schemas.microsoft.com/office/drawing/2014/main" id="{CAF07FC1-2191-D3A2-B3BF-87F9CAF224EE}"/>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89" name="Freeform 221">
              <a:extLst>
                <a:ext uri="{FF2B5EF4-FFF2-40B4-BE49-F238E27FC236}">
                  <a16:creationId xmlns:a16="http://schemas.microsoft.com/office/drawing/2014/main" id="{6A7D7950-9188-6BAE-3538-6124207E5067}"/>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0" name="Rectangle 222">
              <a:extLst>
                <a:ext uri="{FF2B5EF4-FFF2-40B4-BE49-F238E27FC236}">
                  <a16:creationId xmlns:a16="http://schemas.microsoft.com/office/drawing/2014/main" id="{9488D67E-0571-1E0D-5872-38B8D8CE912B}"/>
                </a:ext>
              </a:extLst>
            </p:cNvPr>
            <p:cNvSpPr>
              <a:spLocks noChangeAspect="1" noChangeArrowheads="1"/>
            </p:cNvSpPr>
            <p:nvPr/>
          </p:nvSpPr>
          <p:spPr bwMode="auto">
            <a:xfrm>
              <a:off x="478" y="745"/>
              <a:ext cx="1688" cy="53"/>
            </a:xfrm>
            <a:prstGeom prst="rect">
              <a:avLst/>
            </a:prstGeom>
            <a:solidFill>
              <a:srgbClr val="FFFFFF"/>
            </a:solidFill>
            <a:ln w="0">
              <a:solidFill>
                <a:srgbClr val="000000"/>
              </a:solidFill>
              <a:miter lim="800000"/>
              <a:headEnd/>
              <a:tailEnd/>
            </a:ln>
          </p:spPr>
          <p:txBody>
            <a:bodyPr/>
            <a:lstStyle/>
            <a:p>
              <a:endParaRPr lang="en-GB"/>
            </a:p>
          </p:txBody>
        </p:sp>
        <p:sp>
          <p:nvSpPr>
            <p:cNvPr id="32991" name="Rectangle 223">
              <a:extLst>
                <a:ext uri="{FF2B5EF4-FFF2-40B4-BE49-F238E27FC236}">
                  <a16:creationId xmlns:a16="http://schemas.microsoft.com/office/drawing/2014/main" id="{C293EECB-2E5B-4329-4615-6F215C8ADCF7}"/>
                </a:ext>
              </a:extLst>
            </p:cNvPr>
            <p:cNvSpPr>
              <a:spLocks noChangeAspect="1" noChangeArrowheads="1"/>
            </p:cNvSpPr>
            <p:nvPr/>
          </p:nvSpPr>
          <p:spPr bwMode="auto">
            <a:xfrm>
              <a:off x="479" y="1352"/>
              <a:ext cx="1687" cy="54"/>
            </a:xfrm>
            <a:prstGeom prst="rect">
              <a:avLst/>
            </a:prstGeom>
            <a:solidFill>
              <a:srgbClr val="FFFFFF"/>
            </a:solidFill>
            <a:ln w="0">
              <a:solidFill>
                <a:srgbClr val="000000"/>
              </a:solidFill>
              <a:miter lim="800000"/>
              <a:headEnd/>
              <a:tailEnd/>
            </a:ln>
          </p:spPr>
          <p:txBody>
            <a:bodyPr/>
            <a:lstStyle/>
            <a:p>
              <a:endParaRPr lang="en-GB"/>
            </a:p>
          </p:txBody>
        </p:sp>
        <p:sp>
          <p:nvSpPr>
            <p:cNvPr id="32992" name="Rectangle 224">
              <a:extLst>
                <a:ext uri="{FF2B5EF4-FFF2-40B4-BE49-F238E27FC236}">
                  <a16:creationId xmlns:a16="http://schemas.microsoft.com/office/drawing/2014/main" id="{5620BB2B-5896-27EA-737F-2502616FC968}"/>
                </a:ext>
              </a:extLst>
            </p:cNvPr>
            <p:cNvSpPr>
              <a:spLocks noChangeAspect="1" noChangeArrowheads="1"/>
            </p:cNvSpPr>
            <p:nvPr/>
          </p:nvSpPr>
          <p:spPr bwMode="auto">
            <a:xfrm>
              <a:off x="479" y="1945"/>
              <a:ext cx="1687"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2993" name="Group 225">
            <a:extLst>
              <a:ext uri="{FF2B5EF4-FFF2-40B4-BE49-F238E27FC236}">
                <a16:creationId xmlns:a16="http://schemas.microsoft.com/office/drawing/2014/main" id="{F3C1D4FD-5A58-9134-C2EC-4AC4B0C1489F}"/>
              </a:ext>
            </a:extLst>
          </p:cNvPr>
          <p:cNvGrpSpPr>
            <a:grpSpLocks noChangeAspect="1"/>
          </p:cNvGrpSpPr>
          <p:nvPr/>
        </p:nvGrpSpPr>
        <p:grpSpPr bwMode="auto">
          <a:xfrm>
            <a:off x="6172200" y="1981200"/>
            <a:ext cx="539750" cy="1508125"/>
            <a:chOff x="2721" y="530"/>
            <a:chExt cx="611" cy="1706"/>
          </a:xfrm>
        </p:grpSpPr>
        <p:sp>
          <p:nvSpPr>
            <p:cNvPr id="32994" name="Freeform 226">
              <a:extLst>
                <a:ext uri="{FF2B5EF4-FFF2-40B4-BE49-F238E27FC236}">
                  <a16:creationId xmlns:a16="http://schemas.microsoft.com/office/drawing/2014/main" id="{A48F7FCD-E33C-CE0E-722A-26AA7F44B92A}"/>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5" name="Freeform 227">
              <a:extLst>
                <a:ext uri="{FF2B5EF4-FFF2-40B4-BE49-F238E27FC236}">
                  <a16:creationId xmlns:a16="http://schemas.microsoft.com/office/drawing/2014/main" id="{E3A59C91-A13B-D317-33C6-D1E7E0ECEDEB}"/>
                </a:ext>
              </a:extLst>
            </p:cNvPr>
            <p:cNvSpPr>
              <a:spLocks noChangeAspect="1"/>
            </p:cNvSpPr>
            <p:nvPr/>
          </p:nvSpPr>
          <p:spPr bwMode="auto">
            <a:xfrm>
              <a:off x="281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6" name="Freeform 228">
              <a:extLst>
                <a:ext uri="{FF2B5EF4-FFF2-40B4-BE49-F238E27FC236}">
                  <a16:creationId xmlns:a16="http://schemas.microsoft.com/office/drawing/2014/main" id="{59A9B9F0-D3AB-5BBB-7220-6D97D5E42F49}"/>
                </a:ext>
              </a:extLst>
            </p:cNvPr>
            <p:cNvSpPr>
              <a:spLocks noChangeAspect="1"/>
            </p:cNvSpPr>
            <p:nvPr/>
          </p:nvSpPr>
          <p:spPr bwMode="auto">
            <a:xfrm>
              <a:off x="290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7" name="Freeform 229">
              <a:extLst>
                <a:ext uri="{FF2B5EF4-FFF2-40B4-BE49-F238E27FC236}">
                  <a16:creationId xmlns:a16="http://schemas.microsoft.com/office/drawing/2014/main" id="{17F9131A-72B4-325F-88B6-5D2C1ADC222C}"/>
                </a:ext>
              </a:extLst>
            </p:cNvPr>
            <p:cNvSpPr>
              <a:spLocks noChangeAspect="1"/>
            </p:cNvSpPr>
            <p:nvPr/>
          </p:nvSpPr>
          <p:spPr bwMode="auto">
            <a:xfrm>
              <a:off x="2991"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8" name="Freeform 230">
              <a:extLst>
                <a:ext uri="{FF2B5EF4-FFF2-40B4-BE49-F238E27FC236}">
                  <a16:creationId xmlns:a16="http://schemas.microsoft.com/office/drawing/2014/main" id="{DF77A807-6441-D391-C832-24D1A4CD117F}"/>
                </a:ext>
              </a:extLst>
            </p:cNvPr>
            <p:cNvSpPr>
              <a:spLocks noChangeAspect="1"/>
            </p:cNvSpPr>
            <p:nvPr/>
          </p:nvSpPr>
          <p:spPr bwMode="auto">
            <a:xfrm>
              <a:off x="3081"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2999" name="Freeform 231">
              <a:extLst>
                <a:ext uri="{FF2B5EF4-FFF2-40B4-BE49-F238E27FC236}">
                  <a16:creationId xmlns:a16="http://schemas.microsoft.com/office/drawing/2014/main" id="{6FEDA8C0-5802-2E21-1971-4351930D4B35}"/>
                </a:ext>
              </a:extLst>
            </p:cNvPr>
            <p:cNvSpPr>
              <a:spLocks noChangeAspect="1"/>
            </p:cNvSpPr>
            <p:nvPr/>
          </p:nvSpPr>
          <p:spPr bwMode="auto">
            <a:xfrm>
              <a:off x="317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0" name="Freeform 232">
              <a:extLst>
                <a:ext uri="{FF2B5EF4-FFF2-40B4-BE49-F238E27FC236}">
                  <a16:creationId xmlns:a16="http://schemas.microsoft.com/office/drawing/2014/main" id="{8663DDA8-93C6-76EB-CB8E-325EE6D48F53}"/>
                </a:ext>
              </a:extLst>
            </p:cNvPr>
            <p:cNvSpPr>
              <a:spLocks noChangeAspect="1"/>
            </p:cNvSpPr>
            <p:nvPr/>
          </p:nvSpPr>
          <p:spPr bwMode="auto">
            <a:xfrm>
              <a:off x="3260"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1" name="Rectangle 233">
              <a:extLst>
                <a:ext uri="{FF2B5EF4-FFF2-40B4-BE49-F238E27FC236}">
                  <a16:creationId xmlns:a16="http://schemas.microsoft.com/office/drawing/2014/main" id="{62F1F0EA-9FF8-EC12-0DA3-0BD8CA7B893B}"/>
                </a:ext>
              </a:extLst>
            </p:cNvPr>
            <p:cNvSpPr>
              <a:spLocks noChangeAspect="1" noChangeArrowheads="1"/>
            </p:cNvSpPr>
            <p:nvPr/>
          </p:nvSpPr>
          <p:spPr bwMode="auto">
            <a:xfrm>
              <a:off x="2721" y="762"/>
              <a:ext cx="610" cy="54"/>
            </a:xfrm>
            <a:prstGeom prst="rect">
              <a:avLst/>
            </a:prstGeom>
            <a:solidFill>
              <a:srgbClr val="FFFFFF"/>
            </a:solidFill>
            <a:ln w="0">
              <a:solidFill>
                <a:srgbClr val="000000"/>
              </a:solidFill>
              <a:miter lim="800000"/>
              <a:headEnd/>
              <a:tailEnd/>
            </a:ln>
          </p:spPr>
          <p:txBody>
            <a:bodyPr/>
            <a:lstStyle/>
            <a:p>
              <a:endParaRPr lang="en-GB"/>
            </a:p>
          </p:txBody>
        </p:sp>
        <p:sp>
          <p:nvSpPr>
            <p:cNvPr id="33002" name="Rectangle 234">
              <a:extLst>
                <a:ext uri="{FF2B5EF4-FFF2-40B4-BE49-F238E27FC236}">
                  <a16:creationId xmlns:a16="http://schemas.microsoft.com/office/drawing/2014/main" id="{8341C01C-6201-76C6-65AA-2C316ABFD7E5}"/>
                </a:ext>
              </a:extLst>
            </p:cNvPr>
            <p:cNvSpPr>
              <a:spLocks noChangeAspect="1" noChangeArrowheads="1"/>
            </p:cNvSpPr>
            <p:nvPr/>
          </p:nvSpPr>
          <p:spPr bwMode="auto">
            <a:xfrm>
              <a:off x="2721" y="1338"/>
              <a:ext cx="610" cy="54"/>
            </a:xfrm>
            <a:prstGeom prst="rect">
              <a:avLst/>
            </a:prstGeom>
            <a:solidFill>
              <a:srgbClr val="FFFFFF"/>
            </a:solidFill>
            <a:ln w="0">
              <a:solidFill>
                <a:srgbClr val="000000"/>
              </a:solidFill>
              <a:miter lim="800000"/>
              <a:headEnd/>
              <a:tailEnd/>
            </a:ln>
          </p:spPr>
          <p:txBody>
            <a:bodyPr/>
            <a:lstStyle/>
            <a:p>
              <a:endParaRPr lang="en-GB"/>
            </a:p>
          </p:txBody>
        </p:sp>
        <p:sp>
          <p:nvSpPr>
            <p:cNvPr id="33003" name="Rectangle 235">
              <a:extLst>
                <a:ext uri="{FF2B5EF4-FFF2-40B4-BE49-F238E27FC236}">
                  <a16:creationId xmlns:a16="http://schemas.microsoft.com/office/drawing/2014/main" id="{CC01EB49-AF64-A843-08B1-A06613702E1F}"/>
                </a:ext>
              </a:extLst>
            </p:cNvPr>
            <p:cNvSpPr>
              <a:spLocks noChangeAspect="1" noChangeArrowheads="1"/>
            </p:cNvSpPr>
            <p:nvPr/>
          </p:nvSpPr>
          <p:spPr bwMode="auto">
            <a:xfrm>
              <a:off x="2721" y="1949"/>
              <a:ext cx="611"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3004" name="Group 236">
            <a:extLst>
              <a:ext uri="{FF2B5EF4-FFF2-40B4-BE49-F238E27FC236}">
                <a16:creationId xmlns:a16="http://schemas.microsoft.com/office/drawing/2014/main" id="{B030ECBE-0DD1-D0EA-7733-3EE845BA8D08}"/>
              </a:ext>
            </a:extLst>
          </p:cNvPr>
          <p:cNvGrpSpPr>
            <a:grpSpLocks noChangeAspect="1"/>
          </p:cNvGrpSpPr>
          <p:nvPr/>
        </p:nvGrpSpPr>
        <p:grpSpPr bwMode="auto">
          <a:xfrm>
            <a:off x="4584700" y="330200"/>
            <a:ext cx="2057400" cy="1516063"/>
            <a:chOff x="477" y="530"/>
            <a:chExt cx="2316" cy="1706"/>
          </a:xfrm>
        </p:grpSpPr>
        <p:sp>
          <p:nvSpPr>
            <p:cNvPr id="33005" name="Freeform 237">
              <a:extLst>
                <a:ext uri="{FF2B5EF4-FFF2-40B4-BE49-F238E27FC236}">
                  <a16:creationId xmlns:a16="http://schemas.microsoft.com/office/drawing/2014/main" id="{26A2802A-189B-DC3F-7613-64BFDB2CF68D}"/>
                </a:ext>
              </a:extLst>
            </p:cNvPr>
            <p:cNvSpPr>
              <a:spLocks noChangeAspect="1"/>
            </p:cNvSpPr>
            <p:nvPr/>
          </p:nvSpPr>
          <p:spPr bwMode="auto">
            <a:xfrm>
              <a:off x="477"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6" name="Freeform 238">
              <a:extLst>
                <a:ext uri="{FF2B5EF4-FFF2-40B4-BE49-F238E27FC236}">
                  <a16:creationId xmlns:a16="http://schemas.microsoft.com/office/drawing/2014/main" id="{15AA4E5B-D136-FD1B-DB8A-0DC3C1702731}"/>
                </a:ext>
              </a:extLst>
            </p:cNvPr>
            <p:cNvSpPr>
              <a:spLocks noChangeAspect="1"/>
            </p:cNvSpPr>
            <p:nvPr/>
          </p:nvSpPr>
          <p:spPr bwMode="auto">
            <a:xfrm>
              <a:off x="56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7" name="Freeform 239">
              <a:extLst>
                <a:ext uri="{FF2B5EF4-FFF2-40B4-BE49-F238E27FC236}">
                  <a16:creationId xmlns:a16="http://schemas.microsoft.com/office/drawing/2014/main" id="{DF2128E3-12A8-BC61-7C19-7E8D67FABCA5}"/>
                </a:ext>
              </a:extLst>
            </p:cNvPr>
            <p:cNvSpPr>
              <a:spLocks noChangeAspect="1"/>
            </p:cNvSpPr>
            <p:nvPr/>
          </p:nvSpPr>
          <p:spPr bwMode="auto">
            <a:xfrm>
              <a:off x="657"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8" name="Freeform 240">
              <a:extLst>
                <a:ext uri="{FF2B5EF4-FFF2-40B4-BE49-F238E27FC236}">
                  <a16:creationId xmlns:a16="http://schemas.microsoft.com/office/drawing/2014/main" id="{9E181A0F-36A1-6F51-62BC-A3EDAB25A4F0}"/>
                </a:ext>
              </a:extLst>
            </p:cNvPr>
            <p:cNvSpPr>
              <a:spLocks noChangeAspect="1"/>
            </p:cNvSpPr>
            <p:nvPr/>
          </p:nvSpPr>
          <p:spPr bwMode="auto">
            <a:xfrm>
              <a:off x="747"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09" name="Freeform 241">
              <a:extLst>
                <a:ext uri="{FF2B5EF4-FFF2-40B4-BE49-F238E27FC236}">
                  <a16:creationId xmlns:a16="http://schemas.microsoft.com/office/drawing/2014/main" id="{2715C13B-E29D-F188-E4CF-31FF6174DD78}"/>
                </a:ext>
              </a:extLst>
            </p:cNvPr>
            <p:cNvSpPr>
              <a:spLocks noChangeAspect="1"/>
            </p:cNvSpPr>
            <p:nvPr/>
          </p:nvSpPr>
          <p:spPr bwMode="auto">
            <a:xfrm>
              <a:off x="83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0" name="Freeform 242">
              <a:extLst>
                <a:ext uri="{FF2B5EF4-FFF2-40B4-BE49-F238E27FC236}">
                  <a16:creationId xmlns:a16="http://schemas.microsoft.com/office/drawing/2014/main" id="{FC89ED5F-94EE-E5FD-49F1-1A2F95DA4F6D}"/>
                </a:ext>
              </a:extLst>
            </p:cNvPr>
            <p:cNvSpPr>
              <a:spLocks noChangeAspect="1"/>
            </p:cNvSpPr>
            <p:nvPr/>
          </p:nvSpPr>
          <p:spPr bwMode="auto">
            <a:xfrm>
              <a:off x="926"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1" name="Freeform 243">
              <a:extLst>
                <a:ext uri="{FF2B5EF4-FFF2-40B4-BE49-F238E27FC236}">
                  <a16:creationId xmlns:a16="http://schemas.microsoft.com/office/drawing/2014/main" id="{137B2CDB-7F4B-BC8D-FB41-D1AB9A145A01}"/>
                </a:ext>
              </a:extLst>
            </p:cNvPr>
            <p:cNvSpPr>
              <a:spLocks noChangeAspect="1"/>
            </p:cNvSpPr>
            <p:nvPr/>
          </p:nvSpPr>
          <p:spPr bwMode="auto">
            <a:xfrm>
              <a:off x="101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2" name="Freeform 244">
              <a:extLst>
                <a:ext uri="{FF2B5EF4-FFF2-40B4-BE49-F238E27FC236}">
                  <a16:creationId xmlns:a16="http://schemas.microsoft.com/office/drawing/2014/main" id="{B2A3719F-DC5C-85EB-18B2-2FA97383A5EA}"/>
                </a:ext>
              </a:extLst>
            </p:cNvPr>
            <p:cNvSpPr>
              <a:spLocks noChangeAspect="1"/>
            </p:cNvSpPr>
            <p:nvPr/>
          </p:nvSpPr>
          <p:spPr bwMode="auto">
            <a:xfrm>
              <a:off x="110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3" name="Freeform 245">
              <a:extLst>
                <a:ext uri="{FF2B5EF4-FFF2-40B4-BE49-F238E27FC236}">
                  <a16:creationId xmlns:a16="http://schemas.microsoft.com/office/drawing/2014/main" id="{CB687CD7-55FF-D3F3-DAC2-7FA927332001}"/>
                </a:ext>
              </a:extLst>
            </p:cNvPr>
            <p:cNvSpPr>
              <a:spLocks noChangeAspect="1"/>
            </p:cNvSpPr>
            <p:nvPr/>
          </p:nvSpPr>
          <p:spPr bwMode="auto">
            <a:xfrm>
              <a:off x="1196"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4" name="Freeform 246">
              <a:extLst>
                <a:ext uri="{FF2B5EF4-FFF2-40B4-BE49-F238E27FC236}">
                  <a16:creationId xmlns:a16="http://schemas.microsoft.com/office/drawing/2014/main" id="{53E1D1DA-6047-2E55-DAD4-E2D16245D141}"/>
                </a:ext>
              </a:extLst>
            </p:cNvPr>
            <p:cNvSpPr>
              <a:spLocks noChangeAspect="1"/>
            </p:cNvSpPr>
            <p:nvPr/>
          </p:nvSpPr>
          <p:spPr bwMode="auto">
            <a:xfrm>
              <a:off x="1286"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5" name="Freeform 247">
              <a:extLst>
                <a:ext uri="{FF2B5EF4-FFF2-40B4-BE49-F238E27FC236}">
                  <a16:creationId xmlns:a16="http://schemas.microsoft.com/office/drawing/2014/main" id="{0799DB70-C1DB-A611-317B-C61B39082CB2}"/>
                </a:ext>
              </a:extLst>
            </p:cNvPr>
            <p:cNvSpPr>
              <a:spLocks noChangeAspect="1"/>
            </p:cNvSpPr>
            <p:nvPr/>
          </p:nvSpPr>
          <p:spPr bwMode="auto">
            <a:xfrm>
              <a:off x="1375"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6" name="Freeform 248">
              <a:extLst>
                <a:ext uri="{FF2B5EF4-FFF2-40B4-BE49-F238E27FC236}">
                  <a16:creationId xmlns:a16="http://schemas.microsoft.com/office/drawing/2014/main" id="{3D1DE132-37B3-BDAB-0C0F-4C1911CB7731}"/>
                </a:ext>
              </a:extLst>
            </p:cNvPr>
            <p:cNvSpPr>
              <a:spLocks noChangeAspect="1"/>
            </p:cNvSpPr>
            <p:nvPr/>
          </p:nvSpPr>
          <p:spPr bwMode="auto">
            <a:xfrm>
              <a:off x="146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7" name="Freeform 249">
              <a:extLst>
                <a:ext uri="{FF2B5EF4-FFF2-40B4-BE49-F238E27FC236}">
                  <a16:creationId xmlns:a16="http://schemas.microsoft.com/office/drawing/2014/main" id="{911B9D43-BCD7-72D9-57A2-653F20E36888}"/>
                </a:ext>
              </a:extLst>
            </p:cNvPr>
            <p:cNvSpPr>
              <a:spLocks noChangeAspect="1"/>
            </p:cNvSpPr>
            <p:nvPr/>
          </p:nvSpPr>
          <p:spPr bwMode="auto">
            <a:xfrm>
              <a:off x="155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8" name="Freeform 250">
              <a:extLst>
                <a:ext uri="{FF2B5EF4-FFF2-40B4-BE49-F238E27FC236}">
                  <a16:creationId xmlns:a16="http://schemas.microsoft.com/office/drawing/2014/main" id="{2B648E27-5680-E353-33F4-A4361F75CDB3}"/>
                </a:ext>
              </a:extLst>
            </p:cNvPr>
            <p:cNvSpPr>
              <a:spLocks noChangeAspect="1"/>
            </p:cNvSpPr>
            <p:nvPr/>
          </p:nvSpPr>
          <p:spPr bwMode="auto">
            <a:xfrm>
              <a:off x="1645"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19" name="Freeform 251">
              <a:extLst>
                <a:ext uri="{FF2B5EF4-FFF2-40B4-BE49-F238E27FC236}">
                  <a16:creationId xmlns:a16="http://schemas.microsoft.com/office/drawing/2014/main" id="{FFA3BD5C-13C5-986B-EC49-35F8EB1F3CC7}"/>
                </a:ext>
              </a:extLst>
            </p:cNvPr>
            <p:cNvSpPr>
              <a:spLocks noChangeAspect="1"/>
            </p:cNvSpPr>
            <p:nvPr/>
          </p:nvSpPr>
          <p:spPr bwMode="auto">
            <a:xfrm>
              <a:off x="1735"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0" name="Freeform 252">
              <a:extLst>
                <a:ext uri="{FF2B5EF4-FFF2-40B4-BE49-F238E27FC236}">
                  <a16:creationId xmlns:a16="http://schemas.microsoft.com/office/drawing/2014/main" id="{60AB2D9A-F4C5-2E77-3CB0-E9A327AE6CFF}"/>
                </a:ext>
              </a:extLst>
            </p:cNvPr>
            <p:cNvSpPr>
              <a:spLocks noChangeAspect="1"/>
            </p:cNvSpPr>
            <p:nvPr/>
          </p:nvSpPr>
          <p:spPr bwMode="auto">
            <a:xfrm>
              <a:off x="182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1" name="Freeform 253">
              <a:extLst>
                <a:ext uri="{FF2B5EF4-FFF2-40B4-BE49-F238E27FC236}">
                  <a16:creationId xmlns:a16="http://schemas.microsoft.com/office/drawing/2014/main" id="{72BB9C3C-75CF-C221-A8DE-A069E39DF57E}"/>
                </a:ext>
              </a:extLst>
            </p:cNvPr>
            <p:cNvSpPr>
              <a:spLocks noChangeAspect="1"/>
            </p:cNvSpPr>
            <p:nvPr/>
          </p:nvSpPr>
          <p:spPr bwMode="auto">
            <a:xfrm>
              <a:off x="1914"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2" name="Freeform 254">
              <a:extLst>
                <a:ext uri="{FF2B5EF4-FFF2-40B4-BE49-F238E27FC236}">
                  <a16:creationId xmlns:a16="http://schemas.microsoft.com/office/drawing/2014/main" id="{83516CCE-1C24-680C-0509-279183C00209}"/>
                </a:ext>
              </a:extLst>
            </p:cNvPr>
            <p:cNvSpPr>
              <a:spLocks noChangeAspect="1"/>
            </p:cNvSpPr>
            <p:nvPr/>
          </p:nvSpPr>
          <p:spPr bwMode="auto">
            <a:xfrm>
              <a:off x="200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3" name="Freeform 255">
              <a:extLst>
                <a:ext uri="{FF2B5EF4-FFF2-40B4-BE49-F238E27FC236}">
                  <a16:creationId xmlns:a16="http://schemas.microsoft.com/office/drawing/2014/main" id="{22945433-19FF-0F61-318E-53B06EE4E459}"/>
                </a:ext>
              </a:extLst>
            </p:cNvPr>
            <p:cNvSpPr>
              <a:spLocks noChangeAspect="1"/>
            </p:cNvSpPr>
            <p:nvPr/>
          </p:nvSpPr>
          <p:spPr bwMode="auto">
            <a:xfrm>
              <a:off x="209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4" name="Freeform 256">
              <a:extLst>
                <a:ext uri="{FF2B5EF4-FFF2-40B4-BE49-F238E27FC236}">
                  <a16:creationId xmlns:a16="http://schemas.microsoft.com/office/drawing/2014/main" id="{6790BA38-68BD-8A1A-A0EA-44A7E5378E9A}"/>
                </a:ext>
              </a:extLst>
            </p:cNvPr>
            <p:cNvSpPr>
              <a:spLocks noChangeAspect="1"/>
            </p:cNvSpPr>
            <p:nvPr/>
          </p:nvSpPr>
          <p:spPr bwMode="auto">
            <a:xfrm>
              <a:off x="2184"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5" name="Freeform 257">
              <a:extLst>
                <a:ext uri="{FF2B5EF4-FFF2-40B4-BE49-F238E27FC236}">
                  <a16:creationId xmlns:a16="http://schemas.microsoft.com/office/drawing/2014/main" id="{DAB6AB48-4754-3E43-CAC5-85065FBF7F5C}"/>
                </a:ext>
              </a:extLst>
            </p:cNvPr>
            <p:cNvSpPr>
              <a:spLocks noChangeAspect="1"/>
            </p:cNvSpPr>
            <p:nvPr/>
          </p:nvSpPr>
          <p:spPr bwMode="auto">
            <a:xfrm>
              <a:off x="227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6" name="Freeform 258">
              <a:extLst>
                <a:ext uri="{FF2B5EF4-FFF2-40B4-BE49-F238E27FC236}">
                  <a16:creationId xmlns:a16="http://schemas.microsoft.com/office/drawing/2014/main" id="{E901A8DB-4AA4-AFA0-6A90-FC04F199F6DF}"/>
                </a:ext>
              </a:extLst>
            </p:cNvPr>
            <p:cNvSpPr>
              <a:spLocks noChangeAspect="1"/>
            </p:cNvSpPr>
            <p:nvPr/>
          </p:nvSpPr>
          <p:spPr bwMode="auto">
            <a:xfrm>
              <a:off x="2363"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7" name="Freeform 259">
              <a:extLst>
                <a:ext uri="{FF2B5EF4-FFF2-40B4-BE49-F238E27FC236}">
                  <a16:creationId xmlns:a16="http://schemas.microsoft.com/office/drawing/2014/main" id="{4167F07D-C917-B858-24CB-F001AB12B91E}"/>
                </a:ext>
              </a:extLst>
            </p:cNvPr>
            <p:cNvSpPr>
              <a:spLocks noChangeAspect="1"/>
            </p:cNvSpPr>
            <p:nvPr/>
          </p:nvSpPr>
          <p:spPr bwMode="auto">
            <a:xfrm>
              <a:off x="2453" y="530"/>
              <a:ext cx="71" cy="1706"/>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8" name="Freeform 260">
              <a:extLst>
                <a:ext uri="{FF2B5EF4-FFF2-40B4-BE49-F238E27FC236}">
                  <a16:creationId xmlns:a16="http://schemas.microsoft.com/office/drawing/2014/main" id="{3276666C-F3E5-7B79-7E3C-62D3D9FEABFA}"/>
                </a:ext>
              </a:extLst>
            </p:cNvPr>
            <p:cNvSpPr>
              <a:spLocks noChangeAspect="1"/>
            </p:cNvSpPr>
            <p:nvPr/>
          </p:nvSpPr>
          <p:spPr bwMode="auto">
            <a:xfrm>
              <a:off x="2542" y="530"/>
              <a:ext cx="72" cy="1706"/>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29" name="Freeform 261">
              <a:extLst>
                <a:ext uri="{FF2B5EF4-FFF2-40B4-BE49-F238E27FC236}">
                  <a16:creationId xmlns:a16="http://schemas.microsoft.com/office/drawing/2014/main" id="{4CBC5563-04CC-33C2-6BD6-1304CA7FD9B2}"/>
                </a:ext>
              </a:extLst>
            </p:cNvPr>
            <p:cNvSpPr>
              <a:spLocks noChangeAspect="1"/>
            </p:cNvSpPr>
            <p:nvPr/>
          </p:nvSpPr>
          <p:spPr bwMode="auto">
            <a:xfrm>
              <a:off x="2632" y="530"/>
              <a:ext cx="71" cy="1706"/>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30" name="Freeform 262">
              <a:extLst>
                <a:ext uri="{FF2B5EF4-FFF2-40B4-BE49-F238E27FC236}">
                  <a16:creationId xmlns:a16="http://schemas.microsoft.com/office/drawing/2014/main" id="{2CDB4CFB-3FB1-23A1-6285-D91FDA60A8C5}"/>
                </a:ext>
              </a:extLst>
            </p:cNvPr>
            <p:cNvSpPr>
              <a:spLocks noChangeAspect="1"/>
            </p:cNvSpPr>
            <p:nvPr/>
          </p:nvSpPr>
          <p:spPr bwMode="auto">
            <a:xfrm>
              <a:off x="2721" y="530"/>
              <a:ext cx="72" cy="1706"/>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rgbClr val="FFFFFF"/>
            </a:solidFill>
            <a:ln w="0">
              <a:solidFill>
                <a:srgbClr val="000000"/>
              </a:solidFill>
              <a:prstDash val="solid"/>
              <a:round/>
              <a:headEnd/>
              <a:tailEnd/>
            </a:ln>
          </p:spPr>
          <p:txBody>
            <a:bodyPr/>
            <a:lstStyle/>
            <a:p>
              <a:endParaRPr lang="en-GB"/>
            </a:p>
          </p:txBody>
        </p:sp>
        <p:sp>
          <p:nvSpPr>
            <p:cNvPr id="33031" name="Rectangle 263">
              <a:extLst>
                <a:ext uri="{FF2B5EF4-FFF2-40B4-BE49-F238E27FC236}">
                  <a16:creationId xmlns:a16="http://schemas.microsoft.com/office/drawing/2014/main" id="{2DA2F302-44D4-8542-DB46-2FA2B1E11DEE}"/>
                </a:ext>
              </a:extLst>
            </p:cNvPr>
            <p:cNvSpPr>
              <a:spLocks noChangeAspect="1" noChangeArrowheads="1"/>
            </p:cNvSpPr>
            <p:nvPr/>
          </p:nvSpPr>
          <p:spPr bwMode="auto">
            <a:xfrm>
              <a:off x="477" y="745"/>
              <a:ext cx="2316" cy="53"/>
            </a:xfrm>
            <a:prstGeom prst="rect">
              <a:avLst/>
            </a:prstGeom>
            <a:solidFill>
              <a:srgbClr val="FFFFFF"/>
            </a:solidFill>
            <a:ln w="0">
              <a:solidFill>
                <a:srgbClr val="000000"/>
              </a:solidFill>
              <a:miter lim="800000"/>
              <a:headEnd/>
              <a:tailEnd/>
            </a:ln>
          </p:spPr>
          <p:txBody>
            <a:bodyPr/>
            <a:lstStyle/>
            <a:p>
              <a:endParaRPr lang="en-GB"/>
            </a:p>
          </p:txBody>
        </p:sp>
        <p:sp>
          <p:nvSpPr>
            <p:cNvPr id="33032" name="Rectangle 264">
              <a:extLst>
                <a:ext uri="{FF2B5EF4-FFF2-40B4-BE49-F238E27FC236}">
                  <a16:creationId xmlns:a16="http://schemas.microsoft.com/office/drawing/2014/main" id="{3516459D-9D3F-51DC-CB2D-87930866ABDC}"/>
                </a:ext>
              </a:extLst>
            </p:cNvPr>
            <p:cNvSpPr>
              <a:spLocks noChangeAspect="1" noChangeArrowheads="1"/>
            </p:cNvSpPr>
            <p:nvPr/>
          </p:nvSpPr>
          <p:spPr bwMode="auto">
            <a:xfrm>
              <a:off x="477" y="1352"/>
              <a:ext cx="2316" cy="54"/>
            </a:xfrm>
            <a:prstGeom prst="rect">
              <a:avLst/>
            </a:prstGeom>
            <a:solidFill>
              <a:srgbClr val="FFFFFF"/>
            </a:solidFill>
            <a:ln w="0">
              <a:solidFill>
                <a:srgbClr val="000000"/>
              </a:solidFill>
              <a:miter lim="800000"/>
              <a:headEnd/>
              <a:tailEnd/>
            </a:ln>
          </p:spPr>
          <p:txBody>
            <a:bodyPr/>
            <a:lstStyle/>
            <a:p>
              <a:endParaRPr lang="en-GB"/>
            </a:p>
          </p:txBody>
        </p:sp>
        <p:sp>
          <p:nvSpPr>
            <p:cNvPr id="33033" name="Rectangle 265">
              <a:extLst>
                <a:ext uri="{FF2B5EF4-FFF2-40B4-BE49-F238E27FC236}">
                  <a16:creationId xmlns:a16="http://schemas.microsoft.com/office/drawing/2014/main" id="{A4C7F9AD-39D1-6357-FAE8-875FE1EF94AF}"/>
                </a:ext>
              </a:extLst>
            </p:cNvPr>
            <p:cNvSpPr>
              <a:spLocks noChangeAspect="1" noChangeArrowheads="1"/>
            </p:cNvSpPr>
            <p:nvPr/>
          </p:nvSpPr>
          <p:spPr bwMode="auto">
            <a:xfrm>
              <a:off x="477" y="1945"/>
              <a:ext cx="2316" cy="54"/>
            </a:xfrm>
            <a:prstGeom prst="rect">
              <a:avLst/>
            </a:prstGeom>
            <a:solidFill>
              <a:srgbClr val="FFFFFF"/>
            </a:solidFill>
            <a:ln w="0">
              <a:solidFill>
                <a:srgbClr val="000000"/>
              </a:solidFill>
              <a:miter lim="800000"/>
              <a:headEnd/>
              <a:tailEnd/>
            </a:ln>
          </p:spPr>
          <p:txBody>
            <a:bodyPr/>
            <a:lstStyle/>
            <a:p>
              <a:endParaRPr lang="en-GB"/>
            </a:p>
          </p:txBody>
        </p:sp>
      </p:grpSp>
      <p:grpSp>
        <p:nvGrpSpPr>
          <p:cNvPr id="33034" name="Group 266">
            <a:extLst>
              <a:ext uri="{FF2B5EF4-FFF2-40B4-BE49-F238E27FC236}">
                <a16:creationId xmlns:a16="http://schemas.microsoft.com/office/drawing/2014/main" id="{652E8DB6-6F9B-8129-A119-CCC8DA22A4D8}"/>
              </a:ext>
            </a:extLst>
          </p:cNvPr>
          <p:cNvGrpSpPr>
            <a:grpSpLocks noChangeAspect="1"/>
          </p:cNvGrpSpPr>
          <p:nvPr/>
        </p:nvGrpSpPr>
        <p:grpSpPr bwMode="auto">
          <a:xfrm>
            <a:off x="3124200" y="1981200"/>
            <a:ext cx="914400" cy="2057400"/>
            <a:chOff x="565" y="411"/>
            <a:chExt cx="610" cy="2131"/>
          </a:xfrm>
        </p:grpSpPr>
        <p:sp>
          <p:nvSpPr>
            <p:cNvPr id="33035" name="Freeform 267">
              <a:extLst>
                <a:ext uri="{FF2B5EF4-FFF2-40B4-BE49-F238E27FC236}">
                  <a16:creationId xmlns:a16="http://schemas.microsoft.com/office/drawing/2014/main" id="{DEE21E45-C8C6-D585-26E1-62AE4538F65E}"/>
                </a:ext>
              </a:extLst>
            </p:cNvPr>
            <p:cNvSpPr>
              <a:spLocks noChangeAspect="1"/>
            </p:cNvSpPr>
            <p:nvPr/>
          </p:nvSpPr>
          <p:spPr bwMode="auto">
            <a:xfrm>
              <a:off x="565" y="1819"/>
              <a:ext cx="609" cy="486"/>
            </a:xfrm>
            <a:custGeom>
              <a:avLst/>
              <a:gdLst>
                <a:gd name="T0" fmla="*/ 0 w 609"/>
                <a:gd name="T1" fmla="*/ 432 h 486"/>
                <a:gd name="T2" fmla="*/ 0 w 609"/>
                <a:gd name="T3" fmla="*/ 486 h 486"/>
                <a:gd name="T4" fmla="*/ 609 w 609"/>
                <a:gd name="T5" fmla="*/ 54 h 486"/>
                <a:gd name="T6" fmla="*/ 609 w 609"/>
                <a:gd name="T7" fmla="*/ 0 h 486"/>
                <a:gd name="T8" fmla="*/ 0 w 609"/>
                <a:gd name="T9" fmla="*/ 432 h 486"/>
              </a:gdLst>
              <a:ahLst/>
              <a:cxnLst>
                <a:cxn ang="0">
                  <a:pos x="T0" y="T1"/>
                </a:cxn>
                <a:cxn ang="0">
                  <a:pos x="T2" y="T3"/>
                </a:cxn>
                <a:cxn ang="0">
                  <a:pos x="T4" y="T5"/>
                </a:cxn>
                <a:cxn ang="0">
                  <a:pos x="T6" y="T7"/>
                </a:cxn>
                <a:cxn ang="0">
                  <a:pos x="T8" y="T9"/>
                </a:cxn>
              </a:cxnLst>
              <a:rect l="0" t="0" r="r" b="b"/>
              <a:pathLst>
                <a:path w="609" h="486">
                  <a:moveTo>
                    <a:pt x="0" y="432"/>
                  </a:moveTo>
                  <a:lnTo>
                    <a:pt x="0" y="486"/>
                  </a:lnTo>
                  <a:lnTo>
                    <a:pt x="609" y="54"/>
                  </a:lnTo>
                  <a:lnTo>
                    <a:pt x="609" y="0"/>
                  </a:lnTo>
                  <a:lnTo>
                    <a:pt x="0" y="432"/>
                  </a:lnTo>
                  <a:close/>
                </a:path>
              </a:pathLst>
            </a:custGeom>
            <a:solidFill>
              <a:srgbClr val="FFFFFF"/>
            </a:solidFill>
            <a:ln w="0">
              <a:solidFill>
                <a:srgbClr val="000000"/>
              </a:solidFill>
              <a:prstDash val="solid"/>
              <a:round/>
              <a:headEnd/>
              <a:tailEnd/>
            </a:ln>
          </p:spPr>
          <p:txBody>
            <a:bodyPr/>
            <a:lstStyle/>
            <a:p>
              <a:endParaRPr lang="en-GB"/>
            </a:p>
          </p:txBody>
        </p:sp>
        <p:sp>
          <p:nvSpPr>
            <p:cNvPr id="33036" name="Freeform 268">
              <a:extLst>
                <a:ext uri="{FF2B5EF4-FFF2-40B4-BE49-F238E27FC236}">
                  <a16:creationId xmlns:a16="http://schemas.microsoft.com/office/drawing/2014/main" id="{0A26FEFF-6B58-5A43-0BBC-0D8321334B39}"/>
                </a:ext>
              </a:extLst>
            </p:cNvPr>
            <p:cNvSpPr>
              <a:spLocks noChangeAspect="1"/>
            </p:cNvSpPr>
            <p:nvPr/>
          </p:nvSpPr>
          <p:spPr bwMode="auto">
            <a:xfrm>
              <a:off x="565" y="1226"/>
              <a:ext cx="609" cy="485"/>
            </a:xfrm>
            <a:custGeom>
              <a:avLst/>
              <a:gdLst>
                <a:gd name="T0" fmla="*/ 0 w 609"/>
                <a:gd name="T1" fmla="*/ 432 h 485"/>
                <a:gd name="T2" fmla="*/ 0 w 609"/>
                <a:gd name="T3" fmla="*/ 485 h 485"/>
                <a:gd name="T4" fmla="*/ 609 w 609"/>
                <a:gd name="T5" fmla="*/ 54 h 485"/>
                <a:gd name="T6" fmla="*/ 609 w 609"/>
                <a:gd name="T7" fmla="*/ 0 h 485"/>
                <a:gd name="T8" fmla="*/ 0 w 609"/>
                <a:gd name="T9" fmla="*/ 432 h 485"/>
              </a:gdLst>
              <a:ahLst/>
              <a:cxnLst>
                <a:cxn ang="0">
                  <a:pos x="T0" y="T1"/>
                </a:cxn>
                <a:cxn ang="0">
                  <a:pos x="T2" y="T3"/>
                </a:cxn>
                <a:cxn ang="0">
                  <a:pos x="T4" y="T5"/>
                </a:cxn>
                <a:cxn ang="0">
                  <a:pos x="T6" y="T7"/>
                </a:cxn>
                <a:cxn ang="0">
                  <a:pos x="T8" y="T9"/>
                </a:cxn>
              </a:cxnLst>
              <a:rect l="0" t="0" r="r" b="b"/>
              <a:pathLst>
                <a:path w="609" h="485">
                  <a:moveTo>
                    <a:pt x="0" y="432"/>
                  </a:moveTo>
                  <a:lnTo>
                    <a:pt x="0" y="485"/>
                  </a:lnTo>
                  <a:lnTo>
                    <a:pt x="609" y="54"/>
                  </a:lnTo>
                  <a:lnTo>
                    <a:pt x="609" y="0"/>
                  </a:lnTo>
                  <a:lnTo>
                    <a:pt x="0" y="432"/>
                  </a:lnTo>
                  <a:close/>
                </a:path>
              </a:pathLst>
            </a:custGeom>
            <a:solidFill>
              <a:srgbClr val="FFFFFF"/>
            </a:solidFill>
            <a:ln w="0">
              <a:solidFill>
                <a:srgbClr val="000000"/>
              </a:solidFill>
              <a:prstDash val="solid"/>
              <a:round/>
              <a:headEnd/>
              <a:tailEnd/>
            </a:ln>
          </p:spPr>
          <p:txBody>
            <a:bodyPr/>
            <a:lstStyle/>
            <a:p>
              <a:endParaRPr lang="en-GB"/>
            </a:p>
          </p:txBody>
        </p:sp>
        <p:sp>
          <p:nvSpPr>
            <p:cNvPr id="33037" name="Freeform 269">
              <a:extLst>
                <a:ext uri="{FF2B5EF4-FFF2-40B4-BE49-F238E27FC236}">
                  <a16:creationId xmlns:a16="http://schemas.microsoft.com/office/drawing/2014/main" id="{B3077E5C-387E-BF77-E4AE-CC8299F5106F}"/>
                </a:ext>
              </a:extLst>
            </p:cNvPr>
            <p:cNvSpPr>
              <a:spLocks noChangeAspect="1"/>
            </p:cNvSpPr>
            <p:nvPr/>
          </p:nvSpPr>
          <p:spPr bwMode="auto">
            <a:xfrm>
              <a:off x="565" y="619"/>
              <a:ext cx="609" cy="485"/>
            </a:xfrm>
            <a:custGeom>
              <a:avLst/>
              <a:gdLst>
                <a:gd name="T0" fmla="*/ 0 w 609"/>
                <a:gd name="T1" fmla="*/ 431 h 485"/>
                <a:gd name="T2" fmla="*/ 0 w 609"/>
                <a:gd name="T3" fmla="*/ 485 h 485"/>
                <a:gd name="T4" fmla="*/ 609 w 609"/>
                <a:gd name="T5" fmla="*/ 54 h 485"/>
                <a:gd name="T6" fmla="*/ 609 w 609"/>
                <a:gd name="T7" fmla="*/ 0 h 485"/>
                <a:gd name="T8" fmla="*/ 0 w 609"/>
                <a:gd name="T9" fmla="*/ 431 h 485"/>
              </a:gdLst>
              <a:ahLst/>
              <a:cxnLst>
                <a:cxn ang="0">
                  <a:pos x="T0" y="T1"/>
                </a:cxn>
                <a:cxn ang="0">
                  <a:pos x="T2" y="T3"/>
                </a:cxn>
                <a:cxn ang="0">
                  <a:pos x="T4" y="T5"/>
                </a:cxn>
                <a:cxn ang="0">
                  <a:pos x="T6" y="T7"/>
                </a:cxn>
                <a:cxn ang="0">
                  <a:pos x="T8" y="T9"/>
                </a:cxn>
              </a:cxnLst>
              <a:rect l="0" t="0" r="r" b="b"/>
              <a:pathLst>
                <a:path w="609" h="485">
                  <a:moveTo>
                    <a:pt x="0" y="431"/>
                  </a:moveTo>
                  <a:lnTo>
                    <a:pt x="0" y="485"/>
                  </a:lnTo>
                  <a:lnTo>
                    <a:pt x="609" y="54"/>
                  </a:lnTo>
                  <a:lnTo>
                    <a:pt x="609" y="0"/>
                  </a:lnTo>
                  <a:lnTo>
                    <a:pt x="0" y="431"/>
                  </a:lnTo>
                  <a:close/>
                </a:path>
              </a:pathLst>
            </a:custGeom>
            <a:solidFill>
              <a:srgbClr val="FFFFFF"/>
            </a:solidFill>
            <a:ln w="0">
              <a:solidFill>
                <a:srgbClr val="000000"/>
              </a:solidFill>
              <a:prstDash val="solid"/>
              <a:round/>
              <a:headEnd/>
              <a:tailEnd/>
            </a:ln>
          </p:spPr>
          <p:txBody>
            <a:bodyPr/>
            <a:lstStyle/>
            <a:p>
              <a:endParaRPr lang="en-GB"/>
            </a:p>
          </p:txBody>
        </p:sp>
        <p:sp>
          <p:nvSpPr>
            <p:cNvPr id="33038" name="Freeform 270">
              <a:extLst>
                <a:ext uri="{FF2B5EF4-FFF2-40B4-BE49-F238E27FC236}">
                  <a16:creationId xmlns:a16="http://schemas.microsoft.com/office/drawing/2014/main" id="{64873290-805B-AFD2-82B7-806ED56BE712}"/>
                </a:ext>
              </a:extLst>
            </p:cNvPr>
            <p:cNvSpPr>
              <a:spLocks noChangeAspect="1"/>
            </p:cNvSpPr>
            <p:nvPr/>
          </p:nvSpPr>
          <p:spPr bwMode="auto">
            <a:xfrm>
              <a:off x="986" y="526"/>
              <a:ext cx="28" cy="1719"/>
            </a:xfrm>
            <a:custGeom>
              <a:avLst/>
              <a:gdLst>
                <a:gd name="T0" fmla="*/ 0 w 28"/>
                <a:gd name="T1" fmla="*/ 62 h 1719"/>
                <a:gd name="T2" fmla="*/ 0 w 28"/>
                <a:gd name="T3" fmla="*/ 1719 h 1719"/>
                <a:gd name="T4" fmla="*/ 28 w 28"/>
                <a:gd name="T5" fmla="*/ 1699 h 1719"/>
                <a:gd name="T6" fmla="*/ 28 w 28"/>
                <a:gd name="T7" fmla="*/ 42 h 1719"/>
                <a:gd name="T8" fmla="*/ 15 w 28"/>
                <a:gd name="T9" fmla="*/ 0 h 1719"/>
                <a:gd name="T10" fmla="*/ 0 w 28"/>
                <a:gd name="T11" fmla="*/ 62 h 1719"/>
              </a:gdLst>
              <a:ahLst/>
              <a:cxnLst>
                <a:cxn ang="0">
                  <a:pos x="T0" y="T1"/>
                </a:cxn>
                <a:cxn ang="0">
                  <a:pos x="T2" y="T3"/>
                </a:cxn>
                <a:cxn ang="0">
                  <a:pos x="T4" y="T5"/>
                </a:cxn>
                <a:cxn ang="0">
                  <a:pos x="T6" y="T7"/>
                </a:cxn>
                <a:cxn ang="0">
                  <a:pos x="T8" y="T9"/>
                </a:cxn>
                <a:cxn ang="0">
                  <a:pos x="T10" y="T11"/>
                </a:cxn>
              </a:cxnLst>
              <a:rect l="0" t="0" r="r" b="b"/>
              <a:pathLst>
                <a:path w="28" h="1719">
                  <a:moveTo>
                    <a:pt x="0" y="62"/>
                  </a:moveTo>
                  <a:lnTo>
                    <a:pt x="0" y="1719"/>
                  </a:lnTo>
                  <a:lnTo>
                    <a:pt x="28" y="1699"/>
                  </a:lnTo>
                  <a:lnTo>
                    <a:pt x="28" y="42"/>
                  </a:lnTo>
                  <a:lnTo>
                    <a:pt x="15" y="0"/>
                  </a:lnTo>
                  <a:lnTo>
                    <a:pt x="0" y="62"/>
                  </a:lnTo>
                  <a:close/>
                </a:path>
              </a:pathLst>
            </a:custGeom>
            <a:solidFill>
              <a:srgbClr val="FFFFFF"/>
            </a:solidFill>
            <a:ln w="0">
              <a:solidFill>
                <a:srgbClr val="000000"/>
              </a:solidFill>
              <a:prstDash val="solid"/>
              <a:round/>
              <a:headEnd/>
              <a:tailEnd/>
            </a:ln>
          </p:spPr>
          <p:txBody>
            <a:bodyPr/>
            <a:lstStyle/>
            <a:p>
              <a:endParaRPr lang="en-GB"/>
            </a:p>
          </p:txBody>
        </p:sp>
        <p:sp>
          <p:nvSpPr>
            <p:cNvPr id="33039" name="Freeform 271">
              <a:extLst>
                <a:ext uri="{FF2B5EF4-FFF2-40B4-BE49-F238E27FC236}">
                  <a16:creationId xmlns:a16="http://schemas.microsoft.com/office/drawing/2014/main" id="{E9E44535-8D68-2A2A-F194-4083D2B04C81}"/>
                </a:ext>
              </a:extLst>
            </p:cNvPr>
            <p:cNvSpPr>
              <a:spLocks noChangeAspect="1"/>
            </p:cNvSpPr>
            <p:nvPr/>
          </p:nvSpPr>
          <p:spPr bwMode="auto">
            <a:xfrm>
              <a:off x="1021" y="502"/>
              <a:ext cx="24" cy="1720"/>
            </a:xfrm>
            <a:custGeom>
              <a:avLst/>
              <a:gdLst>
                <a:gd name="T0" fmla="*/ 0 w 24"/>
                <a:gd name="T1" fmla="*/ 63 h 1720"/>
                <a:gd name="T2" fmla="*/ 0 w 24"/>
                <a:gd name="T3" fmla="*/ 1720 h 1720"/>
                <a:gd name="T4" fmla="*/ 24 w 24"/>
                <a:gd name="T5" fmla="*/ 1699 h 1720"/>
                <a:gd name="T6" fmla="*/ 24 w 24"/>
                <a:gd name="T7" fmla="*/ 42 h 1720"/>
                <a:gd name="T8" fmla="*/ 13 w 24"/>
                <a:gd name="T9" fmla="*/ 0 h 1720"/>
                <a:gd name="T10" fmla="*/ 0 w 24"/>
                <a:gd name="T11" fmla="*/ 63 h 1720"/>
              </a:gdLst>
              <a:ahLst/>
              <a:cxnLst>
                <a:cxn ang="0">
                  <a:pos x="T0" y="T1"/>
                </a:cxn>
                <a:cxn ang="0">
                  <a:pos x="T2" y="T3"/>
                </a:cxn>
                <a:cxn ang="0">
                  <a:pos x="T4" y="T5"/>
                </a:cxn>
                <a:cxn ang="0">
                  <a:pos x="T6" y="T7"/>
                </a:cxn>
                <a:cxn ang="0">
                  <a:pos x="T8" y="T9"/>
                </a:cxn>
                <a:cxn ang="0">
                  <a:pos x="T10" y="T11"/>
                </a:cxn>
              </a:cxnLst>
              <a:rect l="0" t="0" r="r" b="b"/>
              <a:pathLst>
                <a:path w="24" h="1720">
                  <a:moveTo>
                    <a:pt x="0" y="63"/>
                  </a:moveTo>
                  <a:lnTo>
                    <a:pt x="0" y="1720"/>
                  </a:lnTo>
                  <a:lnTo>
                    <a:pt x="24" y="1699"/>
                  </a:lnTo>
                  <a:lnTo>
                    <a:pt x="24" y="42"/>
                  </a:lnTo>
                  <a:lnTo>
                    <a:pt x="13" y="0"/>
                  </a:lnTo>
                  <a:lnTo>
                    <a:pt x="0" y="63"/>
                  </a:lnTo>
                  <a:close/>
                </a:path>
              </a:pathLst>
            </a:custGeom>
            <a:solidFill>
              <a:srgbClr val="FFFFFF"/>
            </a:solidFill>
            <a:ln w="0">
              <a:solidFill>
                <a:srgbClr val="000000"/>
              </a:solidFill>
              <a:prstDash val="solid"/>
              <a:round/>
              <a:headEnd/>
              <a:tailEnd/>
            </a:ln>
          </p:spPr>
          <p:txBody>
            <a:bodyPr/>
            <a:lstStyle/>
            <a:p>
              <a:endParaRPr lang="en-GB"/>
            </a:p>
          </p:txBody>
        </p:sp>
        <p:sp>
          <p:nvSpPr>
            <p:cNvPr id="33040" name="Freeform 272">
              <a:extLst>
                <a:ext uri="{FF2B5EF4-FFF2-40B4-BE49-F238E27FC236}">
                  <a16:creationId xmlns:a16="http://schemas.microsoft.com/office/drawing/2014/main" id="{3B03C79B-993E-A66F-24A7-C37BAF6577C3}"/>
                </a:ext>
              </a:extLst>
            </p:cNvPr>
            <p:cNvSpPr>
              <a:spLocks noChangeAspect="1"/>
            </p:cNvSpPr>
            <p:nvPr/>
          </p:nvSpPr>
          <p:spPr bwMode="auto">
            <a:xfrm>
              <a:off x="1052" y="483"/>
              <a:ext cx="28" cy="1714"/>
            </a:xfrm>
            <a:custGeom>
              <a:avLst/>
              <a:gdLst>
                <a:gd name="T0" fmla="*/ 0 w 28"/>
                <a:gd name="T1" fmla="*/ 57 h 1714"/>
                <a:gd name="T2" fmla="*/ 0 w 28"/>
                <a:gd name="T3" fmla="*/ 1714 h 1714"/>
                <a:gd name="T4" fmla="*/ 28 w 28"/>
                <a:gd name="T5" fmla="*/ 1695 h 1714"/>
                <a:gd name="T6" fmla="*/ 28 w 28"/>
                <a:gd name="T7" fmla="*/ 37 h 1714"/>
                <a:gd name="T8" fmla="*/ 14 w 28"/>
                <a:gd name="T9" fmla="*/ 0 h 1714"/>
                <a:gd name="T10" fmla="*/ 0 w 28"/>
                <a:gd name="T11" fmla="*/ 57 h 1714"/>
              </a:gdLst>
              <a:ahLst/>
              <a:cxnLst>
                <a:cxn ang="0">
                  <a:pos x="T0" y="T1"/>
                </a:cxn>
                <a:cxn ang="0">
                  <a:pos x="T2" y="T3"/>
                </a:cxn>
                <a:cxn ang="0">
                  <a:pos x="T4" y="T5"/>
                </a:cxn>
                <a:cxn ang="0">
                  <a:pos x="T6" y="T7"/>
                </a:cxn>
                <a:cxn ang="0">
                  <a:pos x="T8" y="T9"/>
                </a:cxn>
                <a:cxn ang="0">
                  <a:pos x="T10" y="T11"/>
                </a:cxn>
              </a:cxnLst>
              <a:rect l="0" t="0" r="r" b="b"/>
              <a:pathLst>
                <a:path w="28" h="1714">
                  <a:moveTo>
                    <a:pt x="0" y="57"/>
                  </a:moveTo>
                  <a:lnTo>
                    <a:pt x="0" y="1714"/>
                  </a:lnTo>
                  <a:lnTo>
                    <a:pt x="28" y="1695"/>
                  </a:lnTo>
                  <a:lnTo>
                    <a:pt x="28" y="37"/>
                  </a:lnTo>
                  <a:lnTo>
                    <a:pt x="14"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41" name="Freeform 273">
              <a:extLst>
                <a:ext uri="{FF2B5EF4-FFF2-40B4-BE49-F238E27FC236}">
                  <a16:creationId xmlns:a16="http://schemas.microsoft.com/office/drawing/2014/main" id="{20814A2E-2E43-65D8-865A-25583CBD167D}"/>
                </a:ext>
              </a:extLst>
            </p:cNvPr>
            <p:cNvSpPr>
              <a:spLocks noChangeAspect="1"/>
            </p:cNvSpPr>
            <p:nvPr/>
          </p:nvSpPr>
          <p:spPr bwMode="auto">
            <a:xfrm>
              <a:off x="1084" y="459"/>
              <a:ext cx="28" cy="1715"/>
            </a:xfrm>
            <a:custGeom>
              <a:avLst/>
              <a:gdLst>
                <a:gd name="T0" fmla="*/ 0 w 28"/>
                <a:gd name="T1" fmla="*/ 58 h 1715"/>
                <a:gd name="T2" fmla="*/ 0 w 28"/>
                <a:gd name="T3" fmla="*/ 1715 h 1715"/>
                <a:gd name="T4" fmla="*/ 28 w 28"/>
                <a:gd name="T5" fmla="*/ 1698 h 1715"/>
                <a:gd name="T6" fmla="*/ 28 w 28"/>
                <a:gd name="T7" fmla="*/ 41 h 1715"/>
                <a:gd name="T8" fmla="*/ 15 w 28"/>
                <a:gd name="T9" fmla="*/ 0 h 1715"/>
                <a:gd name="T10" fmla="*/ 0 w 28"/>
                <a:gd name="T11" fmla="*/ 58 h 1715"/>
              </a:gdLst>
              <a:ahLst/>
              <a:cxnLst>
                <a:cxn ang="0">
                  <a:pos x="T0" y="T1"/>
                </a:cxn>
                <a:cxn ang="0">
                  <a:pos x="T2" y="T3"/>
                </a:cxn>
                <a:cxn ang="0">
                  <a:pos x="T4" y="T5"/>
                </a:cxn>
                <a:cxn ang="0">
                  <a:pos x="T6" y="T7"/>
                </a:cxn>
                <a:cxn ang="0">
                  <a:pos x="T8" y="T9"/>
                </a:cxn>
                <a:cxn ang="0">
                  <a:pos x="T10" y="T11"/>
                </a:cxn>
              </a:cxnLst>
              <a:rect l="0" t="0" r="r" b="b"/>
              <a:pathLst>
                <a:path w="28" h="1715">
                  <a:moveTo>
                    <a:pt x="0" y="58"/>
                  </a:moveTo>
                  <a:lnTo>
                    <a:pt x="0" y="1715"/>
                  </a:lnTo>
                  <a:lnTo>
                    <a:pt x="28" y="1698"/>
                  </a:lnTo>
                  <a:lnTo>
                    <a:pt x="28" y="41"/>
                  </a:lnTo>
                  <a:lnTo>
                    <a:pt x="15"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42" name="Freeform 274">
              <a:extLst>
                <a:ext uri="{FF2B5EF4-FFF2-40B4-BE49-F238E27FC236}">
                  <a16:creationId xmlns:a16="http://schemas.microsoft.com/office/drawing/2014/main" id="{1064EBDB-31CB-8338-2AF2-DCFEDD0F25AB}"/>
                </a:ext>
              </a:extLst>
            </p:cNvPr>
            <p:cNvSpPr>
              <a:spLocks noChangeAspect="1"/>
            </p:cNvSpPr>
            <p:nvPr/>
          </p:nvSpPr>
          <p:spPr bwMode="auto">
            <a:xfrm>
              <a:off x="1117" y="434"/>
              <a:ext cx="26" cy="1717"/>
            </a:xfrm>
            <a:custGeom>
              <a:avLst/>
              <a:gdLst>
                <a:gd name="T0" fmla="*/ 0 w 26"/>
                <a:gd name="T1" fmla="*/ 60 h 1717"/>
                <a:gd name="T2" fmla="*/ 0 w 26"/>
                <a:gd name="T3" fmla="*/ 1717 h 1717"/>
                <a:gd name="T4" fmla="*/ 26 w 26"/>
                <a:gd name="T5" fmla="*/ 1700 h 1717"/>
                <a:gd name="T6" fmla="*/ 26 w 26"/>
                <a:gd name="T7" fmla="*/ 43 h 1717"/>
                <a:gd name="T8" fmla="*/ 15 w 26"/>
                <a:gd name="T9" fmla="*/ 0 h 1717"/>
                <a:gd name="T10" fmla="*/ 0 w 26"/>
                <a:gd name="T11" fmla="*/ 60 h 1717"/>
              </a:gdLst>
              <a:ahLst/>
              <a:cxnLst>
                <a:cxn ang="0">
                  <a:pos x="T0" y="T1"/>
                </a:cxn>
                <a:cxn ang="0">
                  <a:pos x="T2" y="T3"/>
                </a:cxn>
                <a:cxn ang="0">
                  <a:pos x="T4" y="T5"/>
                </a:cxn>
                <a:cxn ang="0">
                  <a:pos x="T6" y="T7"/>
                </a:cxn>
                <a:cxn ang="0">
                  <a:pos x="T8" y="T9"/>
                </a:cxn>
                <a:cxn ang="0">
                  <a:pos x="T10" y="T11"/>
                </a:cxn>
              </a:cxnLst>
              <a:rect l="0" t="0" r="r" b="b"/>
              <a:pathLst>
                <a:path w="26" h="1717">
                  <a:moveTo>
                    <a:pt x="0" y="60"/>
                  </a:moveTo>
                  <a:lnTo>
                    <a:pt x="0" y="1717"/>
                  </a:lnTo>
                  <a:lnTo>
                    <a:pt x="26" y="1700"/>
                  </a:lnTo>
                  <a:lnTo>
                    <a:pt x="26" y="43"/>
                  </a:lnTo>
                  <a:lnTo>
                    <a:pt x="15" y="0"/>
                  </a:lnTo>
                  <a:lnTo>
                    <a:pt x="0" y="60"/>
                  </a:lnTo>
                  <a:close/>
                </a:path>
              </a:pathLst>
            </a:custGeom>
            <a:solidFill>
              <a:srgbClr val="FFFFFF"/>
            </a:solidFill>
            <a:ln w="0">
              <a:solidFill>
                <a:srgbClr val="000000"/>
              </a:solidFill>
              <a:prstDash val="solid"/>
              <a:round/>
              <a:headEnd/>
              <a:tailEnd/>
            </a:ln>
          </p:spPr>
          <p:txBody>
            <a:bodyPr/>
            <a:lstStyle/>
            <a:p>
              <a:endParaRPr lang="en-GB"/>
            </a:p>
          </p:txBody>
        </p:sp>
        <p:sp>
          <p:nvSpPr>
            <p:cNvPr id="33043" name="Freeform 275">
              <a:extLst>
                <a:ext uri="{FF2B5EF4-FFF2-40B4-BE49-F238E27FC236}">
                  <a16:creationId xmlns:a16="http://schemas.microsoft.com/office/drawing/2014/main" id="{E170D058-88E9-A7EB-4B5B-9804C79370FA}"/>
                </a:ext>
              </a:extLst>
            </p:cNvPr>
            <p:cNvSpPr>
              <a:spLocks noChangeAspect="1"/>
            </p:cNvSpPr>
            <p:nvPr/>
          </p:nvSpPr>
          <p:spPr bwMode="auto">
            <a:xfrm>
              <a:off x="1149" y="411"/>
              <a:ext cx="26" cy="1720"/>
            </a:xfrm>
            <a:custGeom>
              <a:avLst/>
              <a:gdLst>
                <a:gd name="T0" fmla="*/ 0 w 26"/>
                <a:gd name="T1" fmla="*/ 63 h 1720"/>
                <a:gd name="T2" fmla="*/ 0 w 26"/>
                <a:gd name="T3" fmla="*/ 1720 h 1720"/>
                <a:gd name="T4" fmla="*/ 26 w 26"/>
                <a:gd name="T5" fmla="*/ 1699 h 1720"/>
                <a:gd name="T6" fmla="*/ 26 w 26"/>
                <a:gd name="T7" fmla="*/ 42 h 1720"/>
                <a:gd name="T8" fmla="*/ 14 w 26"/>
                <a:gd name="T9" fmla="*/ 0 h 1720"/>
                <a:gd name="T10" fmla="*/ 0 w 26"/>
                <a:gd name="T11" fmla="*/ 63 h 1720"/>
              </a:gdLst>
              <a:ahLst/>
              <a:cxnLst>
                <a:cxn ang="0">
                  <a:pos x="T0" y="T1"/>
                </a:cxn>
                <a:cxn ang="0">
                  <a:pos x="T2" y="T3"/>
                </a:cxn>
                <a:cxn ang="0">
                  <a:pos x="T4" y="T5"/>
                </a:cxn>
                <a:cxn ang="0">
                  <a:pos x="T6" y="T7"/>
                </a:cxn>
                <a:cxn ang="0">
                  <a:pos x="T8" y="T9"/>
                </a:cxn>
                <a:cxn ang="0">
                  <a:pos x="T10" y="T11"/>
                </a:cxn>
              </a:cxnLst>
              <a:rect l="0" t="0" r="r" b="b"/>
              <a:pathLst>
                <a:path w="26" h="1720">
                  <a:moveTo>
                    <a:pt x="0" y="63"/>
                  </a:moveTo>
                  <a:lnTo>
                    <a:pt x="0" y="1720"/>
                  </a:lnTo>
                  <a:lnTo>
                    <a:pt x="26" y="1699"/>
                  </a:lnTo>
                  <a:lnTo>
                    <a:pt x="26" y="42"/>
                  </a:lnTo>
                  <a:lnTo>
                    <a:pt x="14" y="0"/>
                  </a:lnTo>
                  <a:lnTo>
                    <a:pt x="0" y="63"/>
                  </a:lnTo>
                  <a:close/>
                </a:path>
              </a:pathLst>
            </a:custGeom>
            <a:solidFill>
              <a:srgbClr val="FFFFFF"/>
            </a:solidFill>
            <a:ln w="0">
              <a:solidFill>
                <a:srgbClr val="000000"/>
              </a:solidFill>
              <a:prstDash val="solid"/>
              <a:round/>
              <a:headEnd/>
              <a:tailEnd/>
            </a:ln>
          </p:spPr>
          <p:txBody>
            <a:bodyPr/>
            <a:lstStyle/>
            <a:p>
              <a:endParaRPr lang="en-GB"/>
            </a:p>
          </p:txBody>
        </p:sp>
        <p:sp>
          <p:nvSpPr>
            <p:cNvPr id="33044" name="Freeform 276">
              <a:extLst>
                <a:ext uri="{FF2B5EF4-FFF2-40B4-BE49-F238E27FC236}">
                  <a16:creationId xmlns:a16="http://schemas.microsoft.com/office/drawing/2014/main" id="{3F8E534B-D9D7-2646-1FCF-923B60492B7A}"/>
                </a:ext>
              </a:extLst>
            </p:cNvPr>
            <p:cNvSpPr>
              <a:spLocks noChangeAspect="1"/>
            </p:cNvSpPr>
            <p:nvPr/>
          </p:nvSpPr>
          <p:spPr bwMode="auto">
            <a:xfrm>
              <a:off x="566" y="827"/>
              <a:ext cx="25" cy="1715"/>
            </a:xfrm>
            <a:custGeom>
              <a:avLst/>
              <a:gdLst>
                <a:gd name="T0" fmla="*/ 0 w 25"/>
                <a:gd name="T1" fmla="*/ 58 h 1715"/>
                <a:gd name="T2" fmla="*/ 0 w 25"/>
                <a:gd name="T3" fmla="*/ 1715 h 1715"/>
                <a:gd name="T4" fmla="*/ 25 w 25"/>
                <a:gd name="T5" fmla="*/ 1694 h 1715"/>
                <a:gd name="T6" fmla="*/ 25 w 25"/>
                <a:gd name="T7" fmla="*/ 37 h 1715"/>
                <a:gd name="T8" fmla="*/ 13 w 25"/>
                <a:gd name="T9" fmla="*/ 0 h 1715"/>
                <a:gd name="T10" fmla="*/ 0 w 25"/>
                <a:gd name="T11" fmla="*/ 58 h 1715"/>
              </a:gdLst>
              <a:ahLst/>
              <a:cxnLst>
                <a:cxn ang="0">
                  <a:pos x="T0" y="T1"/>
                </a:cxn>
                <a:cxn ang="0">
                  <a:pos x="T2" y="T3"/>
                </a:cxn>
                <a:cxn ang="0">
                  <a:pos x="T4" y="T5"/>
                </a:cxn>
                <a:cxn ang="0">
                  <a:pos x="T6" y="T7"/>
                </a:cxn>
                <a:cxn ang="0">
                  <a:pos x="T8" y="T9"/>
                </a:cxn>
                <a:cxn ang="0">
                  <a:pos x="T10" y="T11"/>
                </a:cxn>
              </a:cxnLst>
              <a:rect l="0" t="0" r="r" b="b"/>
              <a:pathLst>
                <a:path w="25" h="1715">
                  <a:moveTo>
                    <a:pt x="0" y="58"/>
                  </a:moveTo>
                  <a:lnTo>
                    <a:pt x="0" y="1715"/>
                  </a:lnTo>
                  <a:lnTo>
                    <a:pt x="25" y="1694"/>
                  </a:lnTo>
                  <a:lnTo>
                    <a:pt x="25" y="37"/>
                  </a:lnTo>
                  <a:lnTo>
                    <a:pt x="13"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45" name="Freeform 277">
              <a:extLst>
                <a:ext uri="{FF2B5EF4-FFF2-40B4-BE49-F238E27FC236}">
                  <a16:creationId xmlns:a16="http://schemas.microsoft.com/office/drawing/2014/main" id="{9521DFF4-B8AD-1CC3-4A46-23AA40A45911}"/>
                </a:ext>
              </a:extLst>
            </p:cNvPr>
            <p:cNvSpPr>
              <a:spLocks noChangeAspect="1"/>
            </p:cNvSpPr>
            <p:nvPr/>
          </p:nvSpPr>
          <p:spPr bwMode="auto">
            <a:xfrm>
              <a:off x="597" y="802"/>
              <a:ext cx="28" cy="1716"/>
            </a:xfrm>
            <a:custGeom>
              <a:avLst/>
              <a:gdLst>
                <a:gd name="T0" fmla="*/ 0 w 28"/>
                <a:gd name="T1" fmla="*/ 59 h 1716"/>
                <a:gd name="T2" fmla="*/ 0 w 28"/>
                <a:gd name="T3" fmla="*/ 1716 h 1716"/>
                <a:gd name="T4" fmla="*/ 28 w 28"/>
                <a:gd name="T5" fmla="*/ 1700 h 1716"/>
                <a:gd name="T6" fmla="*/ 28 w 28"/>
                <a:gd name="T7" fmla="*/ 43 h 1716"/>
                <a:gd name="T8" fmla="*/ 14 w 28"/>
                <a:gd name="T9" fmla="*/ 0 h 1716"/>
                <a:gd name="T10" fmla="*/ 0 w 28"/>
                <a:gd name="T11" fmla="*/ 59 h 1716"/>
              </a:gdLst>
              <a:ahLst/>
              <a:cxnLst>
                <a:cxn ang="0">
                  <a:pos x="T0" y="T1"/>
                </a:cxn>
                <a:cxn ang="0">
                  <a:pos x="T2" y="T3"/>
                </a:cxn>
                <a:cxn ang="0">
                  <a:pos x="T4" y="T5"/>
                </a:cxn>
                <a:cxn ang="0">
                  <a:pos x="T6" y="T7"/>
                </a:cxn>
                <a:cxn ang="0">
                  <a:pos x="T8" y="T9"/>
                </a:cxn>
                <a:cxn ang="0">
                  <a:pos x="T10" y="T11"/>
                </a:cxn>
              </a:cxnLst>
              <a:rect l="0" t="0" r="r" b="b"/>
              <a:pathLst>
                <a:path w="28" h="1716">
                  <a:moveTo>
                    <a:pt x="0" y="59"/>
                  </a:moveTo>
                  <a:lnTo>
                    <a:pt x="0" y="1716"/>
                  </a:lnTo>
                  <a:lnTo>
                    <a:pt x="28" y="1700"/>
                  </a:lnTo>
                  <a:lnTo>
                    <a:pt x="28" y="43"/>
                  </a:lnTo>
                  <a:lnTo>
                    <a:pt x="14" y="0"/>
                  </a:lnTo>
                  <a:lnTo>
                    <a:pt x="0" y="59"/>
                  </a:lnTo>
                  <a:close/>
                </a:path>
              </a:pathLst>
            </a:custGeom>
            <a:solidFill>
              <a:srgbClr val="FFFFFF"/>
            </a:solidFill>
            <a:ln w="0">
              <a:solidFill>
                <a:srgbClr val="000000"/>
              </a:solidFill>
              <a:prstDash val="solid"/>
              <a:round/>
              <a:headEnd/>
              <a:tailEnd/>
            </a:ln>
          </p:spPr>
          <p:txBody>
            <a:bodyPr/>
            <a:lstStyle/>
            <a:p>
              <a:endParaRPr lang="en-GB"/>
            </a:p>
          </p:txBody>
        </p:sp>
        <p:sp>
          <p:nvSpPr>
            <p:cNvPr id="33046" name="Freeform 278">
              <a:extLst>
                <a:ext uri="{FF2B5EF4-FFF2-40B4-BE49-F238E27FC236}">
                  <a16:creationId xmlns:a16="http://schemas.microsoft.com/office/drawing/2014/main" id="{8FF9DED3-D87D-8F22-C405-8505D3C8B3CB}"/>
                </a:ext>
              </a:extLst>
            </p:cNvPr>
            <p:cNvSpPr>
              <a:spLocks noChangeAspect="1"/>
            </p:cNvSpPr>
            <p:nvPr/>
          </p:nvSpPr>
          <p:spPr bwMode="auto">
            <a:xfrm>
              <a:off x="632" y="779"/>
              <a:ext cx="26" cy="1715"/>
            </a:xfrm>
            <a:custGeom>
              <a:avLst/>
              <a:gdLst>
                <a:gd name="T0" fmla="*/ 0 w 26"/>
                <a:gd name="T1" fmla="*/ 58 h 1715"/>
                <a:gd name="T2" fmla="*/ 0 w 26"/>
                <a:gd name="T3" fmla="*/ 1715 h 1715"/>
                <a:gd name="T4" fmla="*/ 26 w 26"/>
                <a:gd name="T5" fmla="*/ 1698 h 1715"/>
                <a:gd name="T6" fmla="*/ 26 w 26"/>
                <a:gd name="T7" fmla="*/ 41 h 1715"/>
                <a:gd name="T8" fmla="*/ 13 w 26"/>
                <a:gd name="T9" fmla="*/ 0 h 1715"/>
                <a:gd name="T10" fmla="*/ 0 w 26"/>
                <a:gd name="T11" fmla="*/ 58 h 1715"/>
              </a:gdLst>
              <a:ahLst/>
              <a:cxnLst>
                <a:cxn ang="0">
                  <a:pos x="T0" y="T1"/>
                </a:cxn>
                <a:cxn ang="0">
                  <a:pos x="T2" y="T3"/>
                </a:cxn>
                <a:cxn ang="0">
                  <a:pos x="T4" y="T5"/>
                </a:cxn>
                <a:cxn ang="0">
                  <a:pos x="T6" y="T7"/>
                </a:cxn>
                <a:cxn ang="0">
                  <a:pos x="T8" y="T9"/>
                </a:cxn>
                <a:cxn ang="0">
                  <a:pos x="T10" y="T11"/>
                </a:cxn>
              </a:cxnLst>
              <a:rect l="0" t="0" r="r" b="b"/>
              <a:pathLst>
                <a:path w="26" h="1715">
                  <a:moveTo>
                    <a:pt x="0" y="58"/>
                  </a:moveTo>
                  <a:lnTo>
                    <a:pt x="0" y="1715"/>
                  </a:lnTo>
                  <a:lnTo>
                    <a:pt x="26" y="1698"/>
                  </a:lnTo>
                  <a:lnTo>
                    <a:pt x="26" y="41"/>
                  </a:lnTo>
                  <a:lnTo>
                    <a:pt x="13"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47" name="Freeform 279">
              <a:extLst>
                <a:ext uri="{FF2B5EF4-FFF2-40B4-BE49-F238E27FC236}">
                  <a16:creationId xmlns:a16="http://schemas.microsoft.com/office/drawing/2014/main" id="{AC0F72AA-E85F-BBD8-14B7-B56FFBB1C1F1}"/>
                </a:ext>
              </a:extLst>
            </p:cNvPr>
            <p:cNvSpPr>
              <a:spLocks noChangeAspect="1"/>
            </p:cNvSpPr>
            <p:nvPr/>
          </p:nvSpPr>
          <p:spPr bwMode="auto">
            <a:xfrm>
              <a:off x="664" y="755"/>
              <a:ext cx="25" cy="1717"/>
            </a:xfrm>
            <a:custGeom>
              <a:avLst/>
              <a:gdLst>
                <a:gd name="T0" fmla="*/ 0 w 25"/>
                <a:gd name="T1" fmla="*/ 60 h 1717"/>
                <a:gd name="T2" fmla="*/ 0 w 25"/>
                <a:gd name="T3" fmla="*/ 1717 h 1717"/>
                <a:gd name="T4" fmla="*/ 25 w 25"/>
                <a:gd name="T5" fmla="*/ 1699 h 1717"/>
                <a:gd name="T6" fmla="*/ 25 w 25"/>
                <a:gd name="T7" fmla="*/ 42 h 1717"/>
                <a:gd name="T8" fmla="*/ 13 w 25"/>
                <a:gd name="T9" fmla="*/ 0 h 1717"/>
                <a:gd name="T10" fmla="*/ 0 w 25"/>
                <a:gd name="T11" fmla="*/ 60 h 1717"/>
              </a:gdLst>
              <a:ahLst/>
              <a:cxnLst>
                <a:cxn ang="0">
                  <a:pos x="T0" y="T1"/>
                </a:cxn>
                <a:cxn ang="0">
                  <a:pos x="T2" y="T3"/>
                </a:cxn>
                <a:cxn ang="0">
                  <a:pos x="T4" y="T5"/>
                </a:cxn>
                <a:cxn ang="0">
                  <a:pos x="T6" y="T7"/>
                </a:cxn>
                <a:cxn ang="0">
                  <a:pos x="T8" y="T9"/>
                </a:cxn>
                <a:cxn ang="0">
                  <a:pos x="T10" y="T11"/>
                </a:cxn>
              </a:cxnLst>
              <a:rect l="0" t="0" r="r" b="b"/>
              <a:pathLst>
                <a:path w="25" h="1717">
                  <a:moveTo>
                    <a:pt x="0" y="60"/>
                  </a:moveTo>
                  <a:lnTo>
                    <a:pt x="0" y="1717"/>
                  </a:lnTo>
                  <a:lnTo>
                    <a:pt x="25" y="1699"/>
                  </a:lnTo>
                  <a:lnTo>
                    <a:pt x="25" y="42"/>
                  </a:lnTo>
                  <a:lnTo>
                    <a:pt x="13" y="0"/>
                  </a:lnTo>
                  <a:lnTo>
                    <a:pt x="0" y="60"/>
                  </a:lnTo>
                  <a:close/>
                </a:path>
              </a:pathLst>
            </a:custGeom>
            <a:solidFill>
              <a:srgbClr val="FFFFFF"/>
            </a:solidFill>
            <a:ln w="0">
              <a:solidFill>
                <a:srgbClr val="000000"/>
              </a:solidFill>
              <a:prstDash val="solid"/>
              <a:round/>
              <a:headEnd/>
              <a:tailEnd/>
            </a:ln>
          </p:spPr>
          <p:txBody>
            <a:bodyPr/>
            <a:lstStyle/>
            <a:p>
              <a:endParaRPr lang="en-GB"/>
            </a:p>
          </p:txBody>
        </p:sp>
        <p:sp>
          <p:nvSpPr>
            <p:cNvPr id="33048" name="Freeform 280">
              <a:extLst>
                <a:ext uri="{FF2B5EF4-FFF2-40B4-BE49-F238E27FC236}">
                  <a16:creationId xmlns:a16="http://schemas.microsoft.com/office/drawing/2014/main" id="{19F72052-0283-B0ED-AAA9-FA79E36B0E12}"/>
                </a:ext>
              </a:extLst>
            </p:cNvPr>
            <p:cNvSpPr>
              <a:spLocks noChangeAspect="1"/>
            </p:cNvSpPr>
            <p:nvPr/>
          </p:nvSpPr>
          <p:spPr bwMode="auto">
            <a:xfrm>
              <a:off x="696" y="731"/>
              <a:ext cx="27" cy="1720"/>
            </a:xfrm>
            <a:custGeom>
              <a:avLst/>
              <a:gdLst>
                <a:gd name="T0" fmla="*/ 0 w 27"/>
                <a:gd name="T1" fmla="*/ 63 h 1720"/>
                <a:gd name="T2" fmla="*/ 0 w 27"/>
                <a:gd name="T3" fmla="*/ 1720 h 1720"/>
                <a:gd name="T4" fmla="*/ 27 w 27"/>
                <a:gd name="T5" fmla="*/ 1701 h 1720"/>
                <a:gd name="T6" fmla="*/ 27 w 27"/>
                <a:gd name="T7" fmla="*/ 43 h 1720"/>
                <a:gd name="T8" fmla="*/ 12 w 27"/>
                <a:gd name="T9" fmla="*/ 0 h 1720"/>
                <a:gd name="T10" fmla="*/ 0 w 27"/>
                <a:gd name="T11" fmla="*/ 63 h 1720"/>
              </a:gdLst>
              <a:ahLst/>
              <a:cxnLst>
                <a:cxn ang="0">
                  <a:pos x="T0" y="T1"/>
                </a:cxn>
                <a:cxn ang="0">
                  <a:pos x="T2" y="T3"/>
                </a:cxn>
                <a:cxn ang="0">
                  <a:pos x="T4" y="T5"/>
                </a:cxn>
                <a:cxn ang="0">
                  <a:pos x="T6" y="T7"/>
                </a:cxn>
                <a:cxn ang="0">
                  <a:pos x="T8" y="T9"/>
                </a:cxn>
                <a:cxn ang="0">
                  <a:pos x="T10" y="T11"/>
                </a:cxn>
              </a:cxnLst>
              <a:rect l="0" t="0" r="r" b="b"/>
              <a:pathLst>
                <a:path w="27" h="1720">
                  <a:moveTo>
                    <a:pt x="0" y="63"/>
                  </a:moveTo>
                  <a:lnTo>
                    <a:pt x="0" y="1720"/>
                  </a:lnTo>
                  <a:lnTo>
                    <a:pt x="27" y="1701"/>
                  </a:lnTo>
                  <a:lnTo>
                    <a:pt x="27" y="43"/>
                  </a:lnTo>
                  <a:lnTo>
                    <a:pt x="12" y="0"/>
                  </a:lnTo>
                  <a:lnTo>
                    <a:pt x="0" y="63"/>
                  </a:lnTo>
                  <a:close/>
                </a:path>
              </a:pathLst>
            </a:custGeom>
            <a:solidFill>
              <a:srgbClr val="FFFFFF"/>
            </a:solidFill>
            <a:ln w="0">
              <a:solidFill>
                <a:srgbClr val="000000"/>
              </a:solidFill>
              <a:prstDash val="solid"/>
              <a:round/>
              <a:headEnd/>
              <a:tailEnd/>
            </a:ln>
          </p:spPr>
          <p:txBody>
            <a:bodyPr/>
            <a:lstStyle/>
            <a:p>
              <a:endParaRPr lang="en-GB"/>
            </a:p>
          </p:txBody>
        </p:sp>
        <p:sp>
          <p:nvSpPr>
            <p:cNvPr id="33049" name="Freeform 281">
              <a:extLst>
                <a:ext uri="{FF2B5EF4-FFF2-40B4-BE49-F238E27FC236}">
                  <a16:creationId xmlns:a16="http://schemas.microsoft.com/office/drawing/2014/main" id="{60952F31-EF99-B3BB-E4E2-25795AAF2E8A}"/>
                </a:ext>
              </a:extLst>
            </p:cNvPr>
            <p:cNvSpPr>
              <a:spLocks noChangeAspect="1"/>
            </p:cNvSpPr>
            <p:nvPr/>
          </p:nvSpPr>
          <p:spPr bwMode="auto">
            <a:xfrm>
              <a:off x="729" y="712"/>
              <a:ext cx="25" cy="1715"/>
            </a:xfrm>
            <a:custGeom>
              <a:avLst/>
              <a:gdLst>
                <a:gd name="T0" fmla="*/ 0 w 25"/>
                <a:gd name="T1" fmla="*/ 58 h 1715"/>
                <a:gd name="T2" fmla="*/ 0 w 25"/>
                <a:gd name="T3" fmla="*/ 1715 h 1715"/>
                <a:gd name="T4" fmla="*/ 25 w 25"/>
                <a:gd name="T5" fmla="*/ 1694 h 1715"/>
                <a:gd name="T6" fmla="*/ 25 w 25"/>
                <a:gd name="T7" fmla="*/ 37 h 1715"/>
                <a:gd name="T8" fmla="*/ 13 w 25"/>
                <a:gd name="T9" fmla="*/ 0 h 1715"/>
                <a:gd name="T10" fmla="*/ 0 w 25"/>
                <a:gd name="T11" fmla="*/ 58 h 1715"/>
              </a:gdLst>
              <a:ahLst/>
              <a:cxnLst>
                <a:cxn ang="0">
                  <a:pos x="T0" y="T1"/>
                </a:cxn>
                <a:cxn ang="0">
                  <a:pos x="T2" y="T3"/>
                </a:cxn>
                <a:cxn ang="0">
                  <a:pos x="T4" y="T5"/>
                </a:cxn>
                <a:cxn ang="0">
                  <a:pos x="T6" y="T7"/>
                </a:cxn>
                <a:cxn ang="0">
                  <a:pos x="T8" y="T9"/>
                </a:cxn>
                <a:cxn ang="0">
                  <a:pos x="T10" y="T11"/>
                </a:cxn>
              </a:cxnLst>
              <a:rect l="0" t="0" r="r" b="b"/>
              <a:pathLst>
                <a:path w="25" h="1715">
                  <a:moveTo>
                    <a:pt x="0" y="58"/>
                  </a:moveTo>
                  <a:lnTo>
                    <a:pt x="0" y="1715"/>
                  </a:lnTo>
                  <a:lnTo>
                    <a:pt x="25" y="1694"/>
                  </a:lnTo>
                  <a:lnTo>
                    <a:pt x="25" y="37"/>
                  </a:lnTo>
                  <a:lnTo>
                    <a:pt x="13"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50" name="Freeform 282">
              <a:extLst>
                <a:ext uri="{FF2B5EF4-FFF2-40B4-BE49-F238E27FC236}">
                  <a16:creationId xmlns:a16="http://schemas.microsoft.com/office/drawing/2014/main" id="{1BF81DC5-A856-1219-0D3B-4B1BB312EE8E}"/>
                </a:ext>
              </a:extLst>
            </p:cNvPr>
            <p:cNvSpPr>
              <a:spLocks noChangeAspect="1"/>
            </p:cNvSpPr>
            <p:nvPr/>
          </p:nvSpPr>
          <p:spPr bwMode="auto">
            <a:xfrm>
              <a:off x="760" y="687"/>
              <a:ext cx="27" cy="1716"/>
            </a:xfrm>
            <a:custGeom>
              <a:avLst/>
              <a:gdLst>
                <a:gd name="T0" fmla="*/ 0 w 27"/>
                <a:gd name="T1" fmla="*/ 59 h 1716"/>
                <a:gd name="T2" fmla="*/ 0 w 27"/>
                <a:gd name="T3" fmla="*/ 1716 h 1716"/>
                <a:gd name="T4" fmla="*/ 27 w 27"/>
                <a:gd name="T5" fmla="*/ 1700 h 1716"/>
                <a:gd name="T6" fmla="*/ 27 w 27"/>
                <a:gd name="T7" fmla="*/ 43 h 1716"/>
                <a:gd name="T8" fmla="*/ 14 w 27"/>
                <a:gd name="T9" fmla="*/ 0 h 1716"/>
                <a:gd name="T10" fmla="*/ 0 w 27"/>
                <a:gd name="T11" fmla="*/ 59 h 1716"/>
              </a:gdLst>
              <a:ahLst/>
              <a:cxnLst>
                <a:cxn ang="0">
                  <a:pos x="T0" y="T1"/>
                </a:cxn>
                <a:cxn ang="0">
                  <a:pos x="T2" y="T3"/>
                </a:cxn>
                <a:cxn ang="0">
                  <a:pos x="T4" y="T5"/>
                </a:cxn>
                <a:cxn ang="0">
                  <a:pos x="T6" y="T7"/>
                </a:cxn>
                <a:cxn ang="0">
                  <a:pos x="T8" y="T9"/>
                </a:cxn>
                <a:cxn ang="0">
                  <a:pos x="T10" y="T11"/>
                </a:cxn>
              </a:cxnLst>
              <a:rect l="0" t="0" r="r" b="b"/>
              <a:pathLst>
                <a:path w="27" h="1716">
                  <a:moveTo>
                    <a:pt x="0" y="59"/>
                  </a:moveTo>
                  <a:lnTo>
                    <a:pt x="0" y="1716"/>
                  </a:lnTo>
                  <a:lnTo>
                    <a:pt x="27" y="1700"/>
                  </a:lnTo>
                  <a:lnTo>
                    <a:pt x="27" y="43"/>
                  </a:lnTo>
                  <a:lnTo>
                    <a:pt x="14" y="0"/>
                  </a:lnTo>
                  <a:lnTo>
                    <a:pt x="0" y="59"/>
                  </a:lnTo>
                  <a:close/>
                </a:path>
              </a:pathLst>
            </a:custGeom>
            <a:solidFill>
              <a:srgbClr val="FFFFFF"/>
            </a:solidFill>
            <a:ln w="0">
              <a:solidFill>
                <a:srgbClr val="000000"/>
              </a:solidFill>
              <a:prstDash val="solid"/>
              <a:round/>
              <a:headEnd/>
              <a:tailEnd/>
            </a:ln>
          </p:spPr>
          <p:txBody>
            <a:bodyPr/>
            <a:lstStyle/>
            <a:p>
              <a:endParaRPr lang="en-GB"/>
            </a:p>
          </p:txBody>
        </p:sp>
        <p:sp>
          <p:nvSpPr>
            <p:cNvPr id="33051" name="Freeform 283">
              <a:extLst>
                <a:ext uri="{FF2B5EF4-FFF2-40B4-BE49-F238E27FC236}">
                  <a16:creationId xmlns:a16="http://schemas.microsoft.com/office/drawing/2014/main" id="{D21A9DFD-D5F5-1B8B-06BB-5B6CA382381F}"/>
                </a:ext>
              </a:extLst>
            </p:cNvPr>
            <p:cNvSpPr>
              <a:spLocks noChangeAspect="1"/>
            </p:cNvSpPr>
            <p:nvPr/>
          </p:nvSpPr>
          <p:spPr bwMode="auto">
            <a:xfrm>
              <a:off x="793" y="665"/>
              <a:ext cx="28" cy="1714"/>
            </a:xfrm>
            <a:custGeom>
              <a:avLst/>
              <a:gdLst>
                <a:gd name="T0" fmla="*/ 0 w 28"/>
                <a:gd name="T1" fmla="*/ 57 h 1714"/>
                <a:gd name="T2" fmla="*/ 0 w 28"/>
                <a:gd name="T3" fmla="*/ 1714 h 1714"/>
                <a:gd name="T4" fmla="*/ 28 w 28"/>
                <a:gd name="T5" fmla="*/ 1697 h 1714"/>
                <a:gd name="T6" fmla="*/ 28 w 28"/>
                <a:gd name="T7" fmla="*/ 40 h 1714"/>
                <a:gd name="T8" fmla="*/ 14 w 28"/>
                <a:gd name="T9" fmla="*/ 0 h 1714"/>
                <a:gd name="T10" fmla="*/ 0 w 28"/>
                <a:gd name="T11" fmla="*/ 57 h 1714"/>
              </a:gdLst>
              <a:ahLst/>
              <a:cxnLst>
                <a:cxn ang="0">
                  <a:pos x="T0" y="T1"/>
                </a:cxn>
                <a:cxn ang="0">
                  <a:pos x="T2" y="T3"/>
                </a:cxn>
                <a:cxn ang="0">
                  <a:pos x="T4" y="T5"/>
                </a:cxn>
                <a:cxn ang="0">
                  <a:pos x="T6" y="T7"/>
                </a:cxn>
                <a:cxn ang="0">
                  <a:pos x="T8" y="T9"/>
                </a:cxn>
                <a:cxn ang="0">
                  <a:pos x="T10" y="T11"/>
                </a:cxn>
              </a:cxnLst>
              <a:rect l="0" t="0" r="r" b="b"/>
              <a:pathLst>
                <a:path w="28" h="1714">
                  <a:moveTo>
                    <a:pt x="0" y="57"/>
                  </a:moveTo>
                  <a:lnTo>
                    <a:pt x="0" y="1714"/>
                  </a:lnTo>
                  <a:lnTo>
                    <a:pt x="28" y="1697"/>
                  </a:lnTo>
                  <a:lnTo>
                    <a:pt x="28" y="40"/>
                  </a:lnTo>
                  <a:lnTo>
                    <a:pt x="14"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52" name="Freeform 284">
              <a:extLst>
                <a:ext uri="{FF2B5EF4-FFF2-40B4-BE49-F238E27FC236}">
                  <a16:creationId xmlns:a16="http://schemas.microsoft.com/office/drawing/2014/main" id="{42496902-B79A-B111-9443-70B545794E8D}"/>
                </a:ext>
              </a:extLst>
            </p:cNvPr>
            <p:cNvSpPr>
              <a:spLocks noChangeAspect="1"/>
            </p:cNvSpPr>
            <p:nvPr/>
          </p:nvSpPr>
          <p:spPr bwMode="auto">
            <a:xfrm>
              <a:off x="824" y="640"/>
              <a:ext cx="27" cy="1720"/>
            </a:xfrm>
            <a:custGeom>
              <a:avLst/>
              <a:gdLst>
                <a:gd name="T0" fmla="*/ 0 w 27"/>
                <a:gd name="T1" fmla="*/ 63 h 1720"/>
                <a:gd name="T2" fmla="*/ 0 w 27"/>
                <a:gd name="T3" fmla="*/ 1720 h 1720"/>
                <a:gd name="T4" fmla="*/ 27 w 27"/>
                <a:gd name="T5" fmla="*/ 1699 h 1720"/>
                <a:gd name="T6" fmla="*/ 27 w 27"/>
                <a:gd name="T7" fmla="*/ 42 h 1720"/>
                <a:gd name="T8" fmla="*/ 16 w 27"/>
                <a:gd name="T9" fmla="*/ 0 h 1720"/>
                <a:gd name="T10" fmla="*/ 0 w 27"/>
                <a:gd name="T11" fmla="*/ 63 h 1720"/>
              </a:gdLst>
              <a:ahLst/>
              <a:cxnLst>
                <a:cxn ang="0">
                  <a:pos x="T0" y="T1"/>
                </a:cxn>
                <a:cxn ang="0">
                  <a:pos x="T2" y="T3"/>
                </a:cxn>
                <a:cxn ang="0">
                  <a:pos x="T4" y="T5"/>
                </a:cxn>
                <a:cxn ang="0">
                  <a:pos x="T6" y="T7"/>
                </a:cxn>
                <a:cxn ang="0">
                  <a:pos x="T8" y="T9"/>
                </a:cxn>
                <a:cxn ang="0">
                  <a:pos x="T10" y="T11"/>
                </a:cxn>
              </a:cxnLst>
              <a:rect l="0" t="0" r="r" b="b"/>
              <a:pathLst>
                <a:path w="27" h="1720">
                  <a:moveTo>
                    <a:pt x="0" y="63"/>
                  </a:moveTo>
                  <a:lnTo>
                    <a:pt x="0" y="1720"/>
                  </a:lnTo>
                  <a:lnTo>
                    <a:pt x="27" y="1699"/>
                  </a:lnTo>
                  <a:lnTo>
                    <a:pt x="27" y="42"/>
                  </a:lnTo>
                  <a:lnTo>
                    <a:pt x="16" y="0"/>
                  </a:lnTo>
                  <a:lnTo>
                    <a:pt x="0" y="63"/>
                  </a:lnTo>
                  <a:close/>
                </a:path>
              </a:pathLst>
            </a:custGeom>
            <a:solidFill>
              <a:srgbClr val="FFFFFF"/>
            </a:solidFill>
            <a:ln w="0">
              <a:solidFill>
                <a:srgbClr val="000000"/>
              </a:solidFill>
              <a:prstDash val="solid"/>
              <a:round/>
              <a:headEnd/>
              <a:tailEnd/>
            </a:ln>
          </p:spPr>
          <p:txBody>
            <a:bodyPr/>
            <a:lstStyle/>
            <a:p>
              <a:endParaRPr lang="en-GB"/>
            </a:p>
          </p:txBody>
        </p:sp>
        <p:sp>
          <p:nvSpPr>
            <p:cNvPr id="33053" name="Freeform 285">
              <a:extLst>
                <a:ext uri="{FF2B5EF4-FFF2-40B4-BE49-F238E27FC236}">
                  <a16:creationId xmlns:a16="http://schemas.microsoft.com/office/drawing/2014/main" id="{2CCDF54B-1402-257B-F4F8-CEE338C60E81}"/>
                </a:ext>
              </a:extLst>
            </p:cNvPr>
            <p:cNvSpPr>
              <a:spLocks noChangeAspect="1"/>
            </p:cNvSpPr>
            <p:nvPr/>
          </p:nvSpPr>
          <p:spPr bwMode="auto">
            <a:xfrm>
              <a:off x="858" y="616"/>
              <a:ext cx="26" cy="1720"/>
            </a:xfrm>
            <a:custGeom>
              <a:avLst/>
              <a:gdLst>
                <a:gd name="T0" fmla="*/ 0 w 26"/>
                <a:gd name="T1" fmla="*/ 63 h 1720"/>
                <a:gd name="T2" fmla="*/ 0 w 26"/>
                <a:gd name="T3" fmla="*/ 1720 h 1720"/>
                <a:gd name="T4" fmla="*/ 26 w 26"/>
                <a:gd name="T5" fmla="*/ 1700 h 1720"/>
                <a:gd name="T6" fmla="*/ 26 w 26"/>
                <a:gd name="T7" fmla="*/ 43 h 1720"/>
                <a:gd name="T8" fmla="*/ 13 w 26"/>
                <a:gd name="T9" fmla="*/ 0 h 1720"/>
                <a:gd name="T10" fmla="*/ 0 w 26"/>
                <a:gd name="T11" fmla="*/ 63 h 1720"/>
              </a:gdLst>
              <a:ahLst/>
              <a:cxnLst>
                <a:cxn ang="0">
                  <a:pos x="T0" y="T1"/>
                </a:cxn>
                <a:cxn ang="0">
                  <a:pos x="T2" y="T3"/>
                </a:cxn>
                <a:cxn ang="0">
                  <a:pos x="T4" y="T5"/>
                </a:cxn>
                <a:cxn ang="0">
                  <a:pos x="T6" y="T7"/>
                </a:cxn>
                <a:cxn ang="0">
                  <a:pos x="T8" y="T9"/>
                </a:cxn>
                <a:cxn ang="0">
                  <a:pos x="T10" y="T11"/>
                </a:cxn>
              </a:cxnLst>
              <a:rect l="0" t="0" r="r" b="b"/>
              <a:pathLst>
                <a:path w="26" h="1720">
                  <a:moveTo>
                    <a:pt x="0" y="63"/>
                  </a:moveTo>
                  <a:lnTo>
                    <a:pt x="0" y="1720"/>
                  </a:lnTo>
                  <a:lnTo>
                    <a:pt x="26" y="1700"/>
                  </a:lnTo>
                  <a:lnTo>
                    <a:pt x="26" y="43"/>
                  </a:lnTo>
                  <a:lnTo>
                    <a:pt x="13" y="0"/>
                  </a:lnTo>
                  <a:lnTo>
                    <a:pt x="0" y="63"/>
                  </a:lnTo>
                  <a:close/>
                </a:path>
              </a:pathLst>
            </a:custGeom>
            <a:solidFill>
              <a:srgbClr val="FFFFFF"/>
            </a:solidFill>
            <a:ln w="0">
              <a:solidFill>
                <a:srgbClr val="000000"/>
              </a:solidFill>
              <a:prstDash val="solid"/>
              <a:round/>
              <a:headEnd/>
              <a:tailEnd/>
            </a:ln>
          </p:spPr>
          <p:txBody>
            <a:bodyPr/>
            <a:lstStyle/>
            <a:p>
              <a:endParaRPr lang="en-GB"/>
            </a:p>
          </p:txBody>
        </p:sp>
        <p:sp>
          <p:nvSpPr>
            <p:cNvPr id="33054" name="Freeform 286">
              <a:extLst>
                <a:ext uri="{FF2B5EF4-FFF2-40B4-BE49-F238E27FC236}">
                  <a16:creationId xmlns:a16="http://schemas.microsoft.com/office/drawing/2014/main" id="{4C20E409-930C-2A90-95BC-F03D83AAAAE2}"/>
                </a:ext>
              </a:extLst>
            </p:cNvPr>
            <p:cNvSpPr>
              <a:spLocks noChangeAspect="1"/>
            </p:cNvSpPr>
            <p:nvPr/>
          </p:nvSpPr>
          <p:spPr bwMode="auto">
            <a:xfrm>
              <a:off x="890" y="597"/>
              <a:ext cx="27" cy="1715"/>
            </a:xfrm>
            <a:custGeom>
              <a:avLst/>
              <a:gdLst>
                <a:gd name="T0" fmla="*/ 0 w 27"/>
                <a:gd name="T1" fmla="*/ 58 h 1715"/>
                <a:gd name="T2" fmla="*/ 0 w 27"/>
                <a:gd name="T3" fmla="*/ 1715 h 1715"/>
                <a:gd name="T4" fmla="*/ 27 w 27"/>
                <a:gd name="T5" fmla="*/ 1694 h 1715"/>
                <a:gd name="T6" fmla="*/ 27 w 27"/>
                <a:gd name="T7" fmla="*/ 37 h 1715"/>
                <a:gd name="T8" fmla="*/ 15 w 27"/>
                <a:gd name="T9" fmla="*/ 0 h 1715"/>
                <a:gd name="T10" fmla="*/ 0 w 27"/>
                <a:gd name="T11" fmla="*/ 58 h 1715"/>
              </a:gdLst>
              <a:ahLst/>
              <a:cxnLst>
                <a:cxn ang="0">
                  <a:pos x="T0" y="T1"/>
                </a:cxn>
                <a:cxn ang="0">
                  <a:pos x="T2" y="T3"/>
                </a:cxn>
                <a:cxn ang="0">
                  <a:pos x="T4" y="T5"/>
                </a:cxn>
                <a:cxn ang="0">
                  <a:pos x="T6" y="T7"/>
                </a:cxn>
                <a:cxn ang="0">
                  <a:pos x="T8" y="T9"/>
                </a:cxn>
                <a:cxn ang="0">
                  <a:pos x="T10" y="T11"/>
                </a:cxn>
              </a:cxnLst>
              <a:rect l="0" t="0" r="r" b="b"/>
              <a:pathLst>
                <a:path w="27" h="1715">
                  <a:moveTo>
                    <a:pt x="0" y="58"/>
                  </a:moveTo>
                  <a:lnTo>
                    <a:pt x="0" y="1715"/>
                  </a:lnTo>
                  <a:lnTo>
                    <a:pt x="27" y="1694"/>
                  </a:lnTo>
                  <a:lnTo>
                    <a:pt x="27" y="37"/>
                  </a:lnTo>
                  <a:lnTo>
                    <a:pt x="15"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55" name="Freeform 287">
              <a:extLst>
                <a:ext uri="{FF2B5EF4-FFF2-40B4-BE49-F238E27FC236}">
                  <a16:creationId xmlns:a16="http://schemas.microsoft.com/office/drawing/2014/main" id="{98F71890-6136-0D1F-2EC2-83B1B4D7E095}"/>
                </a:ext>
              </a:extLst>
            </p:cNvPr>
            <p:cNvSpPr>
              <a:spLocks noChangeAspect="1"/>
            </p:cNvSpPr>
            <p:nvPr/>
          </p:nvSpPr>
          <p:spPr bwMode="auto">
            <a:xfrm>
              <a:off x="923" y="574"/>
              <a:ext cx="26" cy="1714"/>
            </a:xfrm>
            <a:custGeom>
              <a:avLst/>
              <a:gdLst>
                <a:gd name="T0" fmla="*/ 0 w 26"/>
                <a:gd name="T1" fmla="*/ 57 h 1714"/>
                <a:gd name="T2" fmla="*/ 0 w 26"/>
                <a:gd name="T3" fmla="*/ 1714 h 1714"/>
                <a:gd name="T4" fmla="*/ 26 w 26"/>
                <a:gd name="T5" fmla="*/ 1697 h 1714"/>
                <a:gd name="T6" fmla="*/ 26 w 26"/>
                <a:gd name="T7" fmla="*/ 40 h 1714"/>
                <a:gd name="T8" fmla="*/ 13 w 26"/>
                <a:gd name="T9" fmla="*/ 0 h 1714"/>
                <a:gd name="T10" fmla="*/ 0 w 26"/>
                <a:gd name="T11" fmla="*/ 57 h 1714"/>
              </a:gdLst>
              <a:ahLst/>
              <a:cxnLst>
                <a:cxn ang="0">
                  <a:pos x="T0" y="T1"/>
                </a:cxn>
                <a:cxn ang="0">
                  <a:pos x="T2" y="T3"/>
                </a:cxn>
                <a:cxn ang="0">
                  <a:pos x="T4" y="T5"/>
                </a:cxn>
                <a:cxn ang="0">
                  <a:pos x="T6" y="T7"/>
                </a:cxn>
                <a:cxn ang="0">
                  <a:pos x="T8" y="T9"/>
                </a:cxn>
                <a:cxn ang="0">
                  <a:pos x="T10" y="T11"/>
                </a:cxn>
              </a:cxnLst>
              <a:rect l="0" t="0" r="r" b="b"/>
              <a:pathLst>
                <a:path w="26" h="1714">
                  <a:moveTo>
                    <a:pt x="0" y="57"/>
                  </a:moveTo>
                  <a:lnTo>
                    <a:pt x="0" y="1714"/>
                  </a:lnTo>
                  <a:lnTo>
                    <a:pt x="26" y="1697"/>
                  </a:lnTo>
                  <a:lnTo>
                    <a:pt x="26" y="40"/>
                  </a:lnTo>
                  <a:lnTo>
                    <a:pt x="13"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56" name="Freeform 288">
              <a:extLst>
                <a:ext uri="{FF2B5EF4-FFF2-40B4-BE49-F238E27FC236}">
                  <a16:creationId xmlns:a16="http://schemas.microsoft.com/office/drawing/2014/main" id="{5F12AC73-E981-1249-9167-238E96897529}"/>
                </a:ext>
              </a:extLst>
            </p:cNvPr>
            <p:cNvSpPr>
              <a:spLocks noChangeAspect="1"/>
            </p:cNvSpPr>
            <p:nvPr/>
          </p:nvSpPr>
          <p:spPr bwMode="auto">
            <a:xfrm>
              <a:off x="956" y="550"/>
              <a:ext cx="25" cy="1715"/>
            </a:xfrm>
            <a:custGeom>
              <a:avLst/>
              <a:gdLst>
                <a:gd name="T0" fmla="*/ 0 w 25"/>
                <a:gd name="T1" fmla="*/ 58 h 1715"/>
                <a:gd name="T2" fmla="*/ 0 w 25"/>
                <a:gd name="T3" fmla="*/ 1715 h 1715"/>
                <a:gd name="T4" fmla="*/ 25 w 25"/>
                <a:gd name="T5" fmla="*/ 1699 h 1715"/>
                <a:gd name="T6" fmla="*/ 25 w 25"/>
                <a:gd name="T7" fmla="*/ 42 h 1715"/>
                <a:gd name="T8" fmla="*/ 13 w 25"/>
                <a:gd name="T9" fmla="*/ 0 h 1715"/>
                <a:gd name="T10" fmla="*/ 0 w 25"/>
                <a:gd name="T11" fmla="*/ 58 h 1715"/>
              </a:gdLst>
              <a:ahLst/>
              <a:cxnLst>
                <a:cxn ang="0">
                  <a:pos x="T0" y="T1"/>
                </a:cxn>
                <a:cxn ang="0">
                  <a:pos x="T2" y="T3"/>
                </a:cxn>
                <a:cxn ang="0">
                  <a:pos x="T4" y="T5"/>
                </a:cxn>
                <a:cxn ang="0">
                  <a:pos x="T6" y="T7"/>
                </a:cxn>
                <a:cxn ang="0">
                  <a:pos x="T8" y="T9"/>
                </a:cxn>
                <a:cxn ang="0">
                  <a:pos x="T10" y="T11"/>
                </a:cxn>
              </a:cxnLst>
              <a:rect l="0" t="0" r="r" b="b"/>
              <a:pathLst>
                <a:path w="25" h="1715">
                  <a:moveTo>
                    <a:pt x="0" y="58"/>
                  </a:moveTo>
                  <a:lnTo>
                    <a:pt x="0" y="1715"/>
                  </a:lnTo>
                  <a:lnTo>
                    <a:pt x="25" y="1699"/>
                  </a:lnTo>
                  <a:lnTo>
                    <a:pt x="25" y="42"/>
                  </a:lnTo>
                  <a:lnTo>
                    <a:pt x="13" y="0"/>
                  </a:lnTo>
                  <a:lnTo>
                    <a:pt x="0" y="58"/>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3057" name="Group 289">
            <a:extLst>
              <a:ext uri="{FF2B5EF4-FFF2-40B4-BE49-F238E27FC236}">
                <a16:creationId xmlns:a16="http://schemas.microsoft.com/office/drawing/2014/main" id="{52ADCC14-742F-4B07-8577-9D7921F70C42}"/>
              </a:ext>
            </a:extLst>
          </p:cNvPr>
          <p:cNvGrpSpPr>
            <a:grpSpLocks noChangeAspect="1"/>
          </p:cNvGrpSpPr>
          <p:nvPr/>
        </p:nvGrpSpPr>
        <p:grpSpPr bwMode="auto">
          <a:xfrm>
            <a:off x="2895600" y="5029200"/>
            <a:ext cx="422275" cy="1676400"/>
            <a:chOff x="3066" y="379"/>
            <a:chExt cx="266" cy="1857"/>
          </a:xfrm>
        </p:grpSpPr>
        <p:sp>
          <p:nvSpPr>
            <p:cNvPr id="33058" name="Freeform 290">
              <a:extLst>
                <a:ext uri="{FF2B5EF4-FFF2-40B4-BE49-F238E27FC236}">
                  <a16:creationId xmlns:a16="http://schemas.microsoft.com/office/drawing/2014/main" id="{C7107171-F7D7-0266-10F8-BE4DB46D6F8E}"/>
                </a:ext>
              </a:extLst>
            </p:cNvPr>
            <p:cNvSpPr>
              <a:spLocks noChangeAspect="1"/>
            </p:cNvSpPr>
            <p:nvPr/>
          </p:nvSpPr>
          <p:spPr bwMode="auto">
            <a:xfrm>
              <a:off x="3066" y="1787"/>
              <a:ext cx="266" cy="214"/>
            </a:xfrm>
            <a:custGeom>
              <a:avLst/>
              <a:gdLst>
                <a:gd name="T0" fmla="*/ 0 w 266"/>
                <a:gd name="T1" fmla="*/ 0 h 214"/>
                <a:gd name="T2" fmla="*/ 0 w 266"/>
                <a:gd name="T3" fmla="*/ 54 h 214"/>
                <a:gd name="T4" fmla="*/ 266 w 266"/>
                <a:gd name="T5" fmla="*/ 214 h 214"/>
                <a:gd name="T6" fmla="*/ 266 w 266"/>
                <a:gd name="T7" fmla="*/ 160 h 214"/>
                <a:gd name="T8" fmla="*/ 0 w 266"/>
                <a:gd name="T9" fmla="*/ 0 h 214"/>
              </a:gdLst>
              <a:ahLst/>
              <a:cxnLst>
                <a:cxn ang="0">
                  <a:pos x="T0" y="T1"/>
                </a:cxn>
                <a:cxn ang="0">
                  <a:pos x="T2" y="T3"/>
                </a:cxn>
                <a:cxn ang="0">
                  <a:pos x="T4" y="T5"/>
                </a:cxn>
                <a:cxn ang="0">
                  <a:pos x="T6" y="T7"/>
                </a:cxn>
                <a:cxn ang="0">
                  <a:pos x="T8" y="T9"/>
                </a:cxn>
              </a:cxnLst>
              <a:rect l="0" t="0" r="r" b="b"/>
              <a:pathLst>
                <a:path w="266" h="214">
                  <a:moveTo>
                    <a:pt x="0" y="0"/>
                  </a:moveTo>
                  <a:lnTo>
                    <a:pt x="0" y="54"/>
                  </a:lnTo>
                  <a:lnTo>
                    <a:pt x="266" y="214"/>
                  </a:lnTo>
                  <a:lnTo>
                    <a:pt x="266" y="160"/>
                  </a:lnTo>
                  <a:lnTo>
                    <a:pt x="0" y="0"/>
                  </a:lnTo>
                  <a:close/>
                </a:path>
              </a:pathLst>
            </a:custGeom>
            <a:solidFill>
              <a:srgbClr val="FFFFFF"/>
            </a:solidFill>
            <a:ln w="0">
              <a:solidFill>
                <a:srgbClr val="000000"/>
              </a:solidFill>
              <a:prstDash val="solid"/>
              <a:round/>
              <a:headEnd/>
              <a:tailEnd/>
            </a:ln>
          </p:spPr>
          <p:txBody>
            <a:bodyPr/>
            <a:lstStyle/>
            <a:p>
              <a:endParaRPr lang="en-GB"/>
            </a:p>
          </p:txBody>
        </p:sp>
        <p:sp>
          <p:nvSpPr>
            <p:cNvPr id="33059" name="Freeform 291">
              <a:extLst>
                <a:ext uri="{FF2B5EF4-FFF2-40B4-BE49-F238E27FC236}">
                  <a16:creationId xmlns:a16="http://schemas.microsoft.com/office/drawing/2014/main" id="{CE2EDFF1-01C1-687B-11DF-57C07E31055A}"/>
                </a:ext>
              </a:extLst>
            </p:cNvPr>
            <p:cNvSpPr>
              <a:spLocks noChangeAspect="1"/>
            </p:cNvSpPr>
            <p:nvPr/>
          </p:nvSpPr>
          <p:spPr bwMode="auto">
            <a:xfrm>
              <a:off x="3066" y="1176"/>
              <a:ext cx="266" cy="214"/>
            </a:xfrm>
            <a:custGeom>
              <a:avLst/>
              <a:gdLst>
                <a:gd name="T0" fmla="*/ 0 w 266"/>
                <a:gd name="T1" fmla="*/ 0 h 214"/>
                <a:gd name="T2" fmla="*/ 0 w 266"/>
                <a:gd name="T3" fmla="*/ 54 h 214"/>
                <a:gd name="T4" fmla="*/ 266 w 266"/>
                <a:gd name="T5" fmla="*/ 214 h 214"/>
                <a:gd name="T6" fmla="*/ 266 w 266"/>
                <a:gd name="T7" fmla="*/ 160 h 214"/>
                <a:gd name="T8" fmla="*/ 0 w 266"/>
                <a:gd name="T9" fmla="*/ 0 h 214"/>
              </a:gdLst>
              <a:ahLst/>
              <a:cxnLst>
                <a:cxn ang="0">
                  <a:pos x="T0" y="T1"/>
                </a:cxn>
                <a:cxn ang="0">
                  <a:pos x="T2" y="T3"/>
                </a:cxn>
                <a:cxn ang="0">
                  <a:pos x="T4" y="T5"/>
                </a:cxn>
                <a:cxn ang="0">
                  <a:pos x="T6" y="T7"/>
                </a:cxn>
                <a:cxn ang="0">
                  <a:pos x="T8" y="T9"/>
                </a:cxn>
              </a:cxnLst>
              <a:rect l="0" t="0" r="r" b="b"/>
              <a:pathLst>
                <a:path w="266" h="214">
                  <a:moveTo>
                    <a:pt x="0" y="0"/>
                  </a:moveTo>
                  <a:lnTo>
                    <a:pt x="0" y="54"/>
                  </a:lnTo>
                  <a:lnTo>
                    <a:pt x="266" y="214"/>
                  </a:lnTo>
                  <a:lnTo>
                    <a:pt x="266" y="160"/>
                  </a:lnTo>
                  <a:lnTo>
                    <a:pt x="0" y="0"/>
                  </a:lnTo>
                  <a:close/>
                </a:path>
              </a:pathLst>
            </a:custGeom>
            <a:solidFill>
              <a:srgbClr val="FFFFFF"/>
            </a:solidFill>
            <a:ln w="0">
              <a:solidFill>
                <a:srgbClr val="000000"/>
              </a:solidFill>
              <a:prstDash val="solid"/>
              <a:round/>
              <a:headEnd/>
              <a:tailEnd/>
            </a:ln>
          </p:spPr>
          <p:txBody>
            <a:bodyPr/>
            <a:lstStyle/>
            <a:p>
              <a:endParaRPr lang="en-GB"/>
            </a:p>
          </p:txBody>
        </p:sp>
        <p:sp>
          <p:nvSpPr>
            <p:cNvPr id="33060" name="Freeform 292">
              <a:extLst>
                <a:ext uri="{FF2B5EF4-FFF2-40B4-BE49-F238E27FC236}">
                  <a16:creationId xmlns:a16="http://schemas.microsoft.com/office/drawing/2014/main" id="{882465CC-BC3E-9DA6-D472-BF4286C17717}"/>
                </a:ext>
              </a:extLst>
            </p:cNvPr>
            <p:cNvSpPr>
              <a:spLocks noChangeAspect="1"/>
            </p:cNvSpPr>
            <p:nvPr/>
          </p:nvSpPr>
          <p:spPr bwMode="auto">
            <a:xfrm>
              <a:off x="3066" y="601"/>
              <a:ext cx="266" cy="214"/>
            </a:xfrm>
            <a:custGeom>
              <a:avLst/>
              <a:gdLst>
                <a:gd name="T0" fmla="*/ 0 w 266"/>
                <a:gd name="T1" fmla="*/ 0 h 214"/>
                <a:gd name="T2" fmla="*/ 0 w 266"/>
                <a:gd name="T3" fmla="*/ 54 h 214"/>
                <a:gd name="T4" fmla="*/ 266 w 266"/>
                <a:gd name="T5" fmla="*/ 214 h 214"/>
                <a:gd name="T6" fmla="*/ 266 w 266"/>
                <a:gd name="T7" fmla="*/ 160 h 214"/>
                <a:gd name="T8" fmla="*/ 0 w 266"/>
                <a:gd name="T9" fmla="*/ 0 h 214"/>
              </a:gdLst>
              <a:ahLst/>
              <a:cxnLst>
                <a:cxn ang="0">
                  <a:pos x="T0" y="T1"/>
                </a:cxn>
                <a:cxn ang="0">
                  <a:pos x="T2" y="T3"/>
                </a:cxn>
                <a:cxn ang="0">
                  <a:pos x="T4" y="T5"/>
                </a:cxn>
                <a:cxn ang="0">
                  <a:pos x="T6" y="T7"/>
                </a:cxn>
                <a:cxn ang="0">
                  <a:pos x="T8" y="T9"/>
                </a:cxn>
              </a:cxnLst>
              <a:rect l="0" t="0" r="r" b="b"/>
              <a:pathLst>
                <a:path w="266" h="214">
                  <a:moveTo>
                    <a:pt x="0" y="0"/>
                  </a:moveTo>
                  <a:lnTo>
                    <a:pt x="0" y="54"/>
                  </a:lnTo>
                  <a:lnTo>
                    <a:pt x="266" y="214"/>
                  </a:lnTo>
                  <a:lnTo>
                    <a:pt x="266" y="160"/>
                  </a:lnTo>
                  <a:lnTo>
                    <a:pt x="0" y="0"/>
                  </a:lnTo>
                  <a:close/>
                </a:path>
              </a:pathLst>
            </a:custGeom>
            <a:solidFill>
              <a:srgbClr val="FFFFFF"/>
            </a:solidFill>
            <a:ln w="0">
              <a:solidFill>
                <a:srgbClr val="000000"/>
              </a:solidFill>
              <a:prstDash val="solid"/>
              <a:round/>
              <a:headEnd/>
              <a:tailEnd/>
            </a:ln>
          </p:spPr>
          <p:txBody>
            <a:bodyPr/>
            <a:lstStyle/>
            <a:p>
              <a:endParaRPr lang="en-GB"/>
            </a:p>
          </p:txBody>
        </p:sp>
        <p:sp>
          <p:nvSpPr>
            <p:cNvPr id="33061" name="Freeform 293">
              <a:extLst>
                <a:ext uri="{FF2B5EF4-FFF2-40B4-BE49-F238E27FC236}">
                  <a16:creationId xmlns:a16="http://schemas.microsoft.com/office/drawing/2014/main" id="{285527F6-F0F1-6C71-7420-E39604513668}"/>
                </a:ext>
              </a:extLst>
            </p:cNvPr>
            <p:cNvSpPr>
              <a:spLocks noChangeAspect="1"/>
            </p:cNvSpPr>
            <p:nvPr/>
          </p:nvSpPr>
          <p:spPr bwMode="auto">
            <a:xfrm>
              <a:off x="3067" y="379"/>
              <a:ext cx="33" cy="1716"/>
            </a:xfrm>
            <a:custGeom>
              <a:avLst/>
              <a:gdLst>
                <a:gd name="T0" fmla="*/ 0 w 33"/>
                <a:gd name="T1" fmla="*/ 38 h 1716"/>
                <a:gd name="T2" fmla="*/ 0 w 33"/>
                <a:gd name="T3" fmla="*/ 1695 h 1716"/>
                <a:gd name="T4" fmla="*/ 33 w 33"/>
                <a:gd name="T5" fmla="*/ 1716 h 1716"/>
                <a:gd name="T6" fmla="*/ 33 w 33"/>
                <a:gd name="T7" fmla="*/ 59 h 1716"/>
                <a:gd name="T8" fmla="*/ 17 w 33"/>
                <a:gd name="T9" fmla="*/ 0 h 1716"/>
                <a:gd name="T10" fmla="*/ 0 w 33"/>
                <a:gd name="T11" fmla="*/ 38 h 1716"/>
              </a:gdLst>
              <a:ahLst/>
              <a:cxnLst>
                <a:cxn ang="0">
                  <a:pos x="T0" y="T1"/>
                </a:cxn>
                <a:cxn ang="0">
                  <a:pos x="T2" y="T3"/>
                </a:cxn>
                <a:cxn ang="0">
                  <a:pos x="T4" y="T5"/>
                </a:cxn>
                <a:cxn ang="0">
                  <a:pos x="T6" y="T7"/>
                </a:cxn>
                <a:cxn ang="0">
                  <a:pos x="T8" y="T9"/>
                </a:cxn>
                <a:cxn ang="0">
                  <a:pos x="T10" y="T11"/>
                </a:cxn>
              </a:cxnLst>
              <a:rect l="0" t="0" r="r" b="b"/>
              <a:pathLst>
                <a:path w="33" h="1716">
                  <a:moveTo>
                    <a:pt x="0" y="38"/>
                  </a:moveTo>
                  <a:lnTo>
                    <a:pt x="0" y="1695"/>
                  </a:lnTo>
                  <a:lnTo>
                    <a:pt x="33" y="1716"/>
                  </a:lnTo>
                  <a:lnTo>
                    <a:pt x="33" y="59"/>
                  </a:lnTo>
                  <a:lnTo>
                    <a:pt x="17" y="0"/>
                  </a:lnTo>
                  <a:lnTo>
                    <a:pt x="0" y="38"/>
                  </a:lnTo>
                  <a:close/>
                </a:path>
              </a:pathLst>
            </a:custGeom>
            <a:solidFill>
              <a:srgbClr val="FFFFFF"/>
            </a:solidFill>
            <a:ln w="0">
              <a:solidFill>
                <a:srgbClr val="000000"/>
              </a:solidFill>
              <a:prstDash val="solid"/>
              <a:round/>
              <a:headEnd/>
              <a:tailEnd/>
            </a:ln>
          </p:spPr>
          <p:txBody>
            <a:bodyPr/>
            <a:lstStyle/>
            <a:p>
              <a:endParaRPr lang="en-GB"/>
            </a:p>
          </p:txBody>
        </p:sp>
        <p:sp>
          <p:nvSpPr>
            <p:cNvPr id="33062" name="Freeform 294">
              <a:extLst>
                <a:ext uri="{FF2B5EF4-FFF2-40B4-BE49-F238E27FC236}">
                  <a16:creationId xmlns:a16="http://schemas.microsoft.com/office/drawing/2014/main" id="{C42D17F0-DDE0-A195-C393-5594CAD1A421}"/>
                </a:ext>
              </a:extLst>
            </p:cNvPr>
            <p:cNvSpPr>
              <a:spLocks noChangeAspect="1"/>
            </p:cNvSpPr>
            <p:nvPr/>
          </p:nvSpPr>
          <p:spPr bwMode="auto">
            <a:xfrm>
              <a:off x="3106" y="402"/>
              <a:ext cx="33" cy="1716"/>
            </a:xfrm>
            <a:custGeom>
              <a:avLst/>
              <a:gdLst>
                <a:gd name="T0" fmla="*/ 0 w 33"/>
                <a:gd name="T1" fmla="*/ 39 h 1716"/>
                <a:gd name="T2" fmla="*/ 0 w 33"/>
                <a:gd name="T3" fmla="*/ 1696 h 1716"/>
                <a:gd name="T4" fmla="*/ 33 w 33"/>
                <a:gd name="T5" fmla="*/ 1716 h 1716"/>
                <a:gd name="T6" fmla="*/ 33 w 33"/>
                <a:gd name="T7" fmla="*/ 59 h 1716"/>
                <a:gd name="T8" fmla="*/ 18 w 33"/>
                <a:gd name="T9" fmla="*/ 0 h 1716"/>
                <a:gd name="T10" fmla="*/ 0 w 33"/>
                <a:gd name="T11" fmla="*/ 39 h 1716"/>
              </a:gdLst>
              <a:ahLst/>
              <a:cxnLst>
                <a:cxn ang="0">
                  <a:pos x="T0" y="T1"/>
                </a:cxn>
                <a:cxn ang="0">
                  <a:pos x="T2" y="T3"/>
                </a:cxn>
                <a:cxn ang="0">
                  <a:pos x="T4" y="T5"/>
                </a:cxn>
                <a:cxn ang="0">
                  <a:pos x="T6" y="T7"/>
                </a:cxn>
                <a:cxn ang="0">
                  <a:pos x="T8" y="T9"/>
                </a:cxn>
                <a:cxn ang="0">
                  <a:pos x="T10" y="T11"/>
                </a:cxn>
              </a:cxnLst>
              <a:rect l="0" t="0" r="r" b="b"/>
              <a:pathLst>
                <a:path w="33" h="1716">
                  <a:moveTo>
                    <a:pt x="0" y="39"/>
                  </a:moveTo>
                  <a:lnTo>
                    <a:pt x="0" y="1696"/>
                  </a:lnTo>
                  <a:lnTo>
                    <a:pt x="33" y="1716"/>
                  </a:lnTo>
                  <a:lnTo>
                    <a:pt x="33" y="59"/>
                  </a:lnTo>
                  <a:lnTo>
                    <a:pt x="18" y="0"/>
                  </a:lnTo>
                  <a:lnTo>
                    <a:pt x="0" y="39"/>
                  </a:lnTo>
                  <a:close/>
                </a:path>
              </a:pathLst>
            </a:custGeom>
            <a:solidFill>
              <a:srgbClr val="FFFFFF"/>
            </a:solidFill>
            <a:ln w="0">
              <a:solidFill>
                <a:srgbClr val="000000"/>
              </a:solidFill>
              <a:prstDash val="solid"/>
              <a:round/>
              <a:headEnd/>
              <a:tailEnd/>
            </a:ln>
          </p:spPr>
          <p:txBody>
            <a:bodyPr/>
            <a:lstStyle/>
            <a:p>
              <a:endParaRPr lang="en-GB"/>
            </a:p>
          </p:txBody>
        </p:sp>
        <p:sp>
          <p:nvSpPr>
            <p:cNvPr id="33063" name="Freeform 295">
              <a:extLst>
                <a:ext uri="{FF2B5EF4-FFF2-40B4-BE49-F238E27FC236}">
                  <a16:creationId xmlns:a16="http://schemas.microsoft.com/office/drawing/2014/main" id="{2D57C460-3391-3C09-808A-71C98C53AD71}"/>
                </a:ext>
              </a:extLst>
            </p:cNvPr>
            <p:cNvSpPr>
              <a:spLocks noChangeAspect="1"/>
            </p:cNvSpPr>
            <p:nvPr/>
          </p:nvSpPr>
          <p:spPr bwMode="auto">
            <a:xfrm>
              <a:off x="3146" y="427"/>
              <a:ext cx="32" cy="1713"/>
            </a:xfrm>
            <a:custGeom>
              <a:avLst/>
              <a:gdLst>
                <a:gd name="T0" fmla="*/ 0 w 32"/>
                <a:gd name="T1" fmla="*/ 38 h 1713"/>
                <a:gd name="T2" fmla="*/ 0 w 32"/>
                <a:gd name="T3" fmla="*/ 1695 h 1713"/>
                <a:gd name="T4" fmla="*/ 32 w 32"/>
                <a:gd name="T5" fmla="*/ 1713 h 1713"/>
                <a:gd name="T6" fmla="*/ 32 w 32"/>
                <a:gd name="T7" fmla="*/ 56 h 1713"/>
                <a:gd name="T8" fmla="*/ 18 w 32"/>
                <a:gd name="T9" fmla="*/ 0 h 1713"/>
                <a:gd name="T10" fmla="*/ 0 w 32"/>
                <a:gd name="T11" fmla="*/ 38 h 1713"/>
              </a:gdLst>
              <a:ahLst/>
              <a:cxnLst>
                <a:cxn ang="0">
                  <a:pos x="T0" y="T1"/>
                </a:cxn>
                <a:cxn ang="0">
                  <a:pos x="T2" y="T3"/>
                </a:cxn>
                <a:cxn ang="0">
                  <a:pos x="T4" y="T5"/>
                </a:cxn>
                <a:cxn ang="0">
                  <a:pos x="T6" y="T7"/>
                </a:cxn>
                <a:cxn ang="0">
                  <a:pos x="T8" y="T9"/>
                </a:cxn>
                <a:cxn ang="0">
                  <a:pos x="T10" y="T11"/>
                </a:cxn>
              </a:cxnLst>
              <a:rect l="0" t="0" r="r" b="b"/>
              <a:pathLst>
                <a:path w="32" h="1713">
                  <a:moveTo>
                    <a:pt x="0" y="38"/>
                  </a:moveTo>
                  <a:lnTo>
                    <a:pt x="0" y="1695"/>
                  </a:lnTo>
                  <a:lnTo>
                    <a:pt x="32" y="1713"/>
                  </a:lnTo>
                  <a:lnTo>
                    <a:pt x="32" y="56"/>
                  </a:lnTo>
                  <a:lnTo>
                    <a:pt x="18" y="0"/>
                  </a:lnTo>
                  <a:lnTo>
                    <a:pt x="0" y="38"/>
                  </a:lnTo>
                  <a:close/>
                </a:path>
              </a:pathLst>
            </a:custGeom>
            <a:solidFill>
              <a:srgbClr val="FFFFFF"/>
            </a:solidFill>
            <a:ln w="0">
              <a:solidFill>
                <a:srgbClr val="000000"/>
              </a:solidFill>
              <a:prstDash val="solid"/>
              <a:round/>
              <a:headEnd/>
              <a:tailEnd/>
            </a:ln>
          </p:spPr>
          <p:txBody>
            <a:bodyPr/>
            <a:lstStyle/>
            <a:p>
              <a:endParaRPr lang="en-GB"/>
            </a:p>
          </p:txBody>
        </p:sp>
        <p:sp>
          <p:nvSpPr>
            <p:cNvPr id="33064" name="Freeform 296">
              <a:extLst>
                <a:ext uri="{FF2B5EF4-FFF2-40B4-BE49-F238E27FC236}">
                  <a16:creationId xmlns:a16="http://schemas.microsoft.com/office/drawing/2014/main" id="{8334763B-3B53-91E5-CFE2-CE98CB3DA0F7}"/>
                </a:ext>
              </a:extLst>
            </p:cNvPr>
            <p:cNvSpPr>
              <a:spLocks noChangeAspect="1"/>
            </p:cNvSpPr>
            <p:nvPr/>
          </p:nvSpPr>
          <p:spPr bwMode="auto">
            <a:xfrm>
              <a:off x="3185" y="450"/>
              <a:ext cx="33" cy="1716"/>
            </a:xfrm>
            <a:custGeom>
              <a:avLst/>
              <a:gdLst>
                <a:gd name="T0" fmla="*/ 0 w 33"/>
                <a:gd name="T1" fmla="*/ 39 h 1716"/>
                <a:gd name="T2" fmla="*/ 0 w 33"/>
                <a:gd name="T3" fmla="*/ 1696 h 1716"/>
                <a:gd name="T4" fmla="*/ 33 w 33"/>
                <a:gd name="T5" fmla="*/ 1716 h 1716"/>
                <a:gd name="T6" fmla="*/ 33 w 33"/>
                <a:gd name="T7" fmla="*/ 58 h 1716"/>
                <a:gd name="T8" fmla="*/ 18 w 33"/>
                <a:gd name="T9" fmla="*/ 0 h 1716"/>
                <a:gd name="T10" fmla="*/ 0 w 33"/>
                <a:gd name="T11" fmla="*/ 39 h 1716"/>
              </a:gdLst>
              <a:ahLst/>
              <a:cxnLst>
                <a:cxn ang="0">
                  <a:pos x="T0" y="T1"/>
                </a:cxn>
                <a:cxn ang="0">
                  <a:pos x="T2" y="T3"/>
                </a:cxn>
                <a:cxn ang="0">
                  <a:pos x="T4" y="T5"/>
                </a:cxn>
                <a:cxn ang="0">
                  <a:pos x="T6" y="T7"/>
                </a:cxn>
                <a:cxn ang="0">
                  <a:pos x="T8" y="T9"/>
                </a:cxn>
                <a:cxn ang="0">
                  <a:pos x="T10" y="T11"/>
                </a:cxn>
              </a:cxnLst>
              <a:rect l="0" t="0" r="r" b="b"/>
              <a:pathLst>
                <a:path w="33" h="1716">
                  <a:moveTo>
                    <a:pt x="0" y="39"/>
                  </a:moveTo>
                  <a:lnTo>
                    <a:pt x="0" y="1696"/>
                  </a:lnTo>
                  <a:lnTo>
                    <a:pt x="33" y="1716"/>
                  </a:lnTo>
                  <a:lnTo>
                    <a:pt x="33" y="58"/>
                  </a:lnTo>
                  <a:lnTo>
                    <a:pt x="18" y="0"/>
                  </a:lnTo>
                  <a:lnTo>
                    <a:pt x="0" y="39"/>
                  </a:lnTo>
                  <a:close/>
                </a:path>
              </a:pathLst>
            </a:custGeom>
            <a:solidFill>
              <a:srgbClr val="FFFFFF"/>
            </a:solidFill>
            <a:ln w="0">
              <a:solidFill>
                <a:srgbClr val="000000"/>
              </a:solidFill>
              <a:prstDash val="solid"/>
              <a:round/>
              <a:headEnd/>
              <a:tailEnd/>
            </a:ln>
          </p:spPr>
          <p:txBody>
            <a:bodyPr/>
            <a:lstStyle/>
            <a:p>
              <a:endParaRPr lang="en-GB"/>
            </a:p>
          </p:txBody>
        </p:sp>
        <p:sp>
          <p:nvSpPr>
            <p:cNvPr id="33065" name="Freeform 297">
              <a:extLst>
                <a:ext uri="{FF2B5EF4-FFF2-40B4-BE49-F238E27FC236}">
                  <a16:creationId xmlns:a16="http://schemas.microsoft.com/office/drawing/2014/main" id="{74EE773C-4D7D-9A63-21EA-02E3D8B0E76A}"/>
                </a:ext>
              </a:extLst>
            </p:cNvPr>
            <p:cNvSpPr>
              <a:spLocks noChangeAspect="1"/>
            </p:cNvSpPr>
            <p:nvPr/>
          </p:nvSpPr>
          <p:spPr bwMode="auto">
            <a:xfrm>
              <a:off x="3227" y="474"/>
              <a:ext cx="30" cy="1714"/>
            </a:xfrm>
            <a:custGeom>
              <a:avLst/>
              <a:gdLst>
                <a:gd name="T0" fmla="*/ 0 w 30"/>
                <a:gd name="T1" fmla="*/ 39 h 1714"/>
                <a:gd name="T2" fmla="*/ 0 w 30"/>
                <a:gd name="T3" fmla="*/ 1696 h 1714"/>
                <a:gd name="T4" fmla="*/ 30 w 30"/>
                <a:gd name="T5" fmla="*/ 1714 h 1714"/>
                <a:gd name="T6" fmla="*/ 30 w 30"/>
                <a:gd name="T7" fmla="*/ 57 h 1714"/>
                <a:gd name="T8" fmla="*/ 18 w 30"/>
                <a:gd name="T9" fmla="*/ 0 h 1714"/>
                <a:gd name="T10" fmla="*/ 0 w 30"/>
                <a:gd name="T11" fmla="*/ 39 h 1714"/>
              </a:gdLst>
              <a:ahLst/>
              <a:cxnLst>
                <a:cxn ang="0">
                  <a:pos x="T0" y="T1"/>
                </a:cxn>
                <a:cxn ang="0">
                  <a:pos x="T2" y="T3"/>
                </a:cxn>
                <a:cxn ang="0">
                  <a:pos x="T4" y="T5"/>
                </a:cxn>
                <a:cxn ang="0">
                  <a:pos x="T6" y="T7"/>
                </a:cxn>
                <a:cxn ang="0">
                  <a:pos x="T8" y="T9"/>
                </a:cxn>
                <a:cxn ang="0">
                  <a:pos x="T10" y="T11"/>
                </a:cxn>
              </a:cxnLst>
              <a:rect l="0" t="0" r="r" b="b"/>
              <a:pathLst>
                <a:path w="30" h="1714">
                  <a:moveTo>
                    <a:pt x="0" y="39"/>
                  </a:moveTo>
                  <a:lnTo>
                    <a:pt x="0" y="1696"/>
                  </a:lnTo>
                  <a:lnTo>
                    <a:pt x="30" y="1714"/>
                  </a:lnTo>
                  <a:lnTo>
                    <a:pt x="30" y="57"/>
                  </a:lnTo>
                  <a:lnTo>
                    <a:pt x="18" y="0"/>
                  </a:lnTo>
                  <a:lnTo>
                    <a:pt x="0" y="39"/>
                  </a:lnTo>
                  <a:close/>
                </a:path>
              </a:pathLst>
            </a:custGeom>
            <a:solidFill>
              <a:srgbClr val="FFFFFF"/>
            </a:solidFill>
            <a:ln w="0">
              <a:solidFill>
                <a:srgbClr val="000000"/>
              </a:solidFill>
              <a:prstDash val="solid"/>
              <a:round/>
              <a:headEnd/>
              <a:tailEnd/>
            </a:ln>
          </p:spPr>
          <p:txBody>
            <a:bodyPr/>
            <a:lstStyle/>
            <a:p>
              <a:endParaRPr lang="en-GB"/>
            </a:p>
          </p:txBody>
        </p:sp>
        <p:sp>
          <p:nvSpPr>
            <p:cNvPr id="33066" name="Freeform 298">
              <a:extLst>
                <a:ext uri="{FF2B5EF4-FFF2-40B4-BE49-F238E27FC236}">
                  <a16:creationId xmlns:a16="http://schemas.microsoft.com/office/drawing/2014/main" id="{75A3511F-4EBD-1F20-6596-56EA19D0C1C5}"/>
                </a:ext>
              </a:extLst>
            </p:cNvPr>
            <p:cNvSpPr>
              <a:spLocks noChangeAspect="1"/>
            </p:cNvSpPr>
            <p:nvPr/>
          </p:nvSpPr>
          <p:spPr bwMode="auto">
            <a:xfrm>
              <a:off x="3266" y="498"/>
              <a:ext cx="33" cy="1715"/>
            </a:xfrm>
            <a:custGeom>
              <a:avLst/>
              <a:gdLst>
                <a:gd name="T0" fmla="*/ 0 w 33"/>
                <a:gd name="T1" fmla="*/ 38 h 1715"/>
                <a:gd name="T2" fmla="*/ 0 w 33"/>
                <a:gd name="T3" fmla="*/ 1695 h 1715"/>
                <a:gd name="T4" fmla="*/ 33 w 33"/>
                <a:gd name="T5" fmla="*/ 1715 h 1715"/>
                <a:gd name="T6" fmla="*/ 33 w 33"/>
                <a:gd name="T7" fmla="*/ 58 h 1715"/>
                <a:gd name="T8" fmla="*/ 17 w 33"/>
                <a:gd name="T9" fmla="*/ 0 h 1715"/>
                <a:gd name="T10" fmla="*/ 0 w 33"/>
                <a:gd name="T11" fmla="*/ 38 h 1715"/>
              </a:gdLst>
              <a:ahLst/>
              <a:cxnLst>
                <a:cxn ang="0">
                  <a:pos x="T0" y="T1"/>
                </a:cxn>
                <a:cxn ang="0">
                  <a:pos x="T2" y="T3"/>
                </a:cxn>
                <a:cxn ang="0">
                  <a:pos x="T4" y="T5"/>
                </a:cxn>
                <a:cxn ang="0">
                  <a:pos x="T6" y="T7"/>
                </a:cxn>
                <a:cxn ang="0">
                  <a:pos x="T8" y="T9"/>
                </a:cxn>
                <a:cxn ang="0">
                  <a:pos x="T10" y="T11"/>
                </a:cxn>
              </a:cxnLst>
              <a:rect l="0" t="0" r="r" b="b"/>
              <a:pathLst>
                <a:path w="33" h="1715">
                  <a:moveTo>
                    <a:pt x="0" y="38"/>
                  </a:moveTo>
                  <a:lnTo>
                    <a:pt x="0" y="1695"/>
                  </a:lnTo>
                  <a:lnTo>
                    <a:pt x="33" y="1715"/>
                  </a:lnTo>
                  <a:lnTo>
                    <a:pt x="33" y="58"/>
                  </a:lnTo>
                  <a:lnTo>
                    <a:pt x="17" y="0"/>
                  </a:lnTo>
                  <a:lnTo>
                    <a:pt x="0" y="38"/>
                  </a:lnTo>
                  <a:close/>
                </a:path>
              </a:pathLst>
            </a:custGeom>
            <a:solidFill>
              <a:srgbClr val="FFFFFF"/>
            </a:solidFill>
            <a:ln w="0">
              <a:solidFill>
                <a:srgbClr val="000000"/>
              </a:solidFill>
              <a:prstDash val="solid"/>
              <a:round/>
              <a:headEnd/>
              <a:tailEnd/>
            </a:ln>
          </p:spPr>
          <p:txBody>
            <a:bodyPr/>
            <a:lstStyle/>
            <a:p>
              <a:endParaRPr lang="en-GB"/>
            </a:p>
          </p:txBody>
        </p:sp>
        <p:sp>
          <p:nvSpPr>
            <p:cNvPr id="33067" name="Freeform 299">
              <a:extLst>
                <a:ext uri="{FF2B5EF4-FFF2-40B4-BE49-F238E27FC236}">
                  <a16:creationId xmlns:a16="http://schemas.microsoft.com/office/drawing/2014/main" id="{195B2362-4388-A812-6A3E-EB91AE3E9C8D}"/>
                </a:ext>
              </a:extLst>
            </p:cNvPr>
            <p:cNvSpPr>
              <a:spLocks noChangeAspect="1"/>
            </p:cNvSpPr>
            <p:nvPr/>
          </p:nvSpPr>
          <p:spPr bwMode="auto">
            <a:xfrm>
              <a:off x="3307" y="522"/>
              <a:ext cx="25" cy="1714"/>
            </a:xfrm>
            <a:custGeom>
              <a:avLst/>
              <a:gdLst>
                <a:gd name="T0" fmla="*/ 0 w 25"/>
                <a:gd name="T1" fmla="*/ 39 h 1714"/>
                <a:gd name="T2" fmla="*/ 0 w 25"/>
                <a:gd name="T3" fmla="*/ 1696 h 1714"/>
                <a:gd name="T4" fmla="*/ 25 w 25"/>
                <a:gd name="T5" fmla="*/ 1714 h 1714"/>
                <a:gd name="T6" fmla="*/ 25 w 25"/>
                <a:gd name="T7" fmla="*/ 57 h 1714"/>
                <a:gd name="T8" fmla="*/ 18 w 25"/>
                <a:gd name="T9" fmla="*/ 0 h 1714"/>
                <a:gd name="T10" fmla="*/ 0 w 25"/>
                <a:gd name="T11" fmla="*/ 39 h 1714"/>
              </a:gdLst>
              <a:ahLst/>
              <a:cxnLst>
                <a:cxn ang="0">
                  <a:pos x="T0" y="T1"/>
                </a:cxn>
                <a:cxn ang="0">
                  <a:pos x="T2" y="T3"/>
                </a:cxn>
                <a:cxn ang="0">
                  <a:pos x="T4" y="T5"/>
                </a:cxn>
                <a:cxn ang="0">
                  <a:pos x="T6" y="T7"/>
                </a:cxn>
                <a:cxn ang="0">
                  <a:pos x="T8" y="T9"/>
                </a:cxn>
                <a:cxn ang="0">
                  <a:pos x="T10" y="T11"/>
                </a:cxn>
              </a:cxnLst>
              <a:rect l="0" t="0" r="r" b="b"/>
              <a:pathLst>
                <a:path w="25" h="1714">
                  <a:moveTo>
                    <a:pt x="0" y="39"/>
                  </a:moveTo>
                  <a:lnTo>
                    <a:pt x="0" y="1696"/>
                  </a:lnTo>
                  <a:lnTo>
                    <a:pt x="25" y="1714"/>
                  </a:lnTo>
                  <a:lnTo>
                    <a:pt x="25" y="57"/>
                  </a:lnTo>
                  <a:lnTo>
                    <a:pt x="18" y="0"/>
                  </a:lnTo>
                  <a:lnTo>
                    <a:pt x="0" y="39"/>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3068" name="Group 300">
            <a:extLst>
              <a:ext uri="{FF2B5EF4-FFF2-40B4-BE49-F238E27FC236}">
                <a16:creationId xmlns:a16="http://schemas.microsoft.com/office/drawing/2014/main" id="{4FF9472A-C3A8-75E7-1A79-360E763FC336}"/>
              </a:ext>
            </a:extLst>
          </p:cNvPr>
          <p:cNvGrpSpPr>
            <a:grpSpLocks noChangeAspect="1"/>
          </p:cNvGrpSpPr>
          <p:nvPr/>
        </p:nvGrpSpPr>
        <p:grpSpPr bwMode="auto">
          <a:xfrm>
            <a:off x="3810000" y="5029200"/>
            <a:ext cx="606425" cy="1752600"/>
            <a:chOff x="2884" y="538"/>
            <a:chExt cx="430" cy="1932"/>
          </a:xfrm>
        </p:grpSpPr>
        <p:sp>
          <p:nvSpPr>
            <p:cNvPr id="33069" name="Freeform 301">
              <a:extLst>
                <a:ext uri="{FF2B5EF4-FFF2-40B4-BE49-F238E27FC236}">
                  <a16:creationId xmlns:a16="http://schemas.microsoft.com/office/drawing/2014/main" id="{05F352E6-4403-FF04-C872-1A5B1F46DC1F}"/>
                </a:ext>
              </a:extLst>
            </p:cNvPr>
            <p:cNvSpPr>
              <a:spLocks noChangeAspect="1"/>
            </p:cNvSpPr>
            <p:nvPr/>
          </p:nvSpPr>
          <p:spPr bwMode="auto">
            <a:xfrm>
              <a:off x="2885" y="538"/>
              <a:ext cx="27" cy="1714"/>
            </a:xfrm>
            <a:custGeom>
              <a:avLst/>
              <a:gdLst>
                <a:gd name="T0" fmla="*/ 0 w 27"/>
                <a:gd name="T1" fmla="*/ 41 h 1714"/>
                <a:gd name="T2" fmla="*/ 0 w 27"/>
                <a:gd name="T3" fmla="*/ 1698 h 1714"/>
                <a:gd name="T4" fmla="*/ 27 w 27"/>
                <a:gd name="T5" fmla="*/ 1714 h 1714"/>
                <a:gd name="T6" fmla="*/ 27 w 27"/>
                <a:gd name="T7" fmla="*/ 57 h 1714"/>
                <a:gd name="T8" fmla="*/ 15 w 27"/>
                <a:gd name="T9" fmla="*/ 0 h 1714"/>
                <a:gd name="T10" fmla="*/ 0 w 27"/>
                <a:gd name="T11" fmla="*/ 41 h 1714"/>
              </a:gdLst>
              <a:ahLst/>
              <a:cxnLst>
                <a:cxn ang="0">
                  <a:pos x="T0" y="T1"/>
                </a:cxn>
                <a:cxn ang="0">
                  <a:pos x="T2" y="T3"/>
                </a:cxn>
                <a:cxn ang="0">
                  <a:pos x="T4" y="T5"/>
                </a:cxn>
                <a:cxn ang="0">
                  <a:pos x="T6" y="T7"/>
                </a:cxn>
                <a:cxn ang="0">
                  <a:pos x="T8" y="T9"/>
                </a:cxn>
                <a:cxn ang="0">
                  <a:pos x="T10" y="T11"/>
                </a:cxn>
              </a:cxnLst>
              <a:rect l="0" t="0" r="r" b="b"/>
              <a:pathLst>
                <a:path w="27" h="1714">
                  <a:moveTo>
                    <a:pt x="0" y="41"/>
                  </a:moveTo>
                  <a:lnTo>
                    <a:pt x="0" y="1698"/>
                  </a:lnTo>
                  <a:lnTo>
                    <a:pt x="27" y="1714"/>
                  </a:lnTo>
                  <a:lnTo>
                    <a:pt x="27" y="57"/>
                  </a:lnTo>
                  <a:lnTo>
                    <a:pt x="15" y="0"/>
                  </a:lnTo>
                  <a:lnTo>
                    <a:pt x="0" y="41"/>
                  </a:lnTo>
                  <a:close/>
                </a:path>
              </a:pathLst>
            </a:custGeom>
            <a:solidFill>
              <a:srgbClr val="FFFFFF"/>
            </a:solidFill>
            <a:ln w="0">
              <a:solidFill>
                <a:srgbClr val="000000"/>
              </a:solidFill>
              <a:prstDash val="solid"/>
              <a:round/>
              <a:headEnd/>
              <a:tailEnd/>
            </a:ln>
          </p:spPr>
          <p:txBody>
            <a:bodyPr/>
            <a:lstStyle/>
            <a:p>
              <a:endParaRPr lang="en-GB"/>
            </a:p>
          </p:txBody>
        </p:sp>
        <p:sp>
          <p:nvSpPr>
            <p:cNvPr id="33070" name="Freeform 302">
              <a:extLst>
                <a:ext uri="{FF2B5EF4-FFF2-40B4-BE49-F238E27FC236}">
                  <a16:creationId xmlns:a16="http://schemas.microsoft.com/office/drawing/2014/main" id="{B5399514-97B9-20A3-3FC9-6771B01113EB}"/>
                </a:ext>
              </a:extLst>
            </p:cNvPr>
            <p:cNvSpPr>
              <a:spLocks noChangeAspect="1"/>
            </p:cNvSpPr>
            <p:nvPr/>
          </p:nvSpPr>
          <p:spPr bwMode="auto">
            <a:xfrm>
              <a:off x="2919" y="558"/>
              <a:ext cx="26" cy="1712"/>
            </a:xfrm>
            <a:custGeom>
              <a:avLst/>
              <a:gdLst>
                <a:gd name="T0" fmla="*/ 0 w 26"/>
                <a:gd name="T1" fmla="*/ 40 h 1712"/>
                <a:gd name="T2" fmla="*/ 0 w 26"/>
                <a:gd name="T3" fmla="*/ 1697 h 1712"/>
                <a:gd name="T4" fmla="*/ 26 w 26"/>
                <a:gd name="T5" fmla="*/ 1712 h 1712"/>
                <a:gd name="T6" fmla="*/ 26 w 26"/>
                <a:gd name="T7" fmla="*/ 55 h 1712"/>
                <a:gd name="T8" fmla="*/ 15 w 26"/>
                <a:gd name="T9" fmla="*/ 0 h 1712"/>
                <a:gd name="T10" fmla="*/ 0 w 26"/>
                <a:gd name="T11" fmla="*/ 40 h 1712"/>
              </a:gdLst>
              <a:ahLst/>
              <a:cxnLst>
                <a:cxn ang="0">
                  <a:pos x="T0" y="T1"/>
                </a:cxn>
                <a:cxn ang="0">
                  <a:pos x="T2" y="T3"/>
                </a:cxn>
                <a:cxn ang="0">
                  <a:pos x="T4" y="T5"/>
                </a:cxn>
                <a:cxn ang="0">
                  <a:pos x="T6" y="T7"/>
                </a:cxn>
                <a:cxn ang="0">
                  <a:pos x="T8" y="T9"/>
                </a:cxn>
                <a:cxn ang="0">
                  <a:pos x="T10" y="T11"/>
                </a:cxn>
              </a:cxnLst>
              <a:rect l="0" t="0" r="r" b="b"/>
              <a:pathLst>
                <a:path w="26" h="1712">
                  <a:moveTo>
                    <a:pt x="0" y="40"/>
                  </a:moveTo>
                  <a:lnTo>
                    <a:pt x="0" y="1697"/>
                  </a:lnTo>
                  <a:lnTo>
                    <a:pt x="26" y="1712"/>
                  </a:lnTo>
                  <a:lnTo>
                    <a:pt x="26" y="55"/>
                  </a:lnTo>
                  <a:lnTo>
                    <a:pt x="15" y="0"/>
                  </a:lnTo>
                  <a:lnTo>
                    <a:pt x="0" y="40"/>
                  </a:lnTo>
                  <a:close/>
                </a:path>
              </a:pathLst>
            </a:custGeom>
            <a:solidFill>
              <a:srgbClr val="FFFFFF"/>
            </a:solidFill>
            <a:ln w="0">
              <a:solidFill>
                <a:srgbClr val="000000"/>
              </a:solidFill>
              <a:prstDash val="solid"/>
              <a:round/>
              <a:headEnd/>
              <a:tailEnd/>
            </a:ln>
          </p:spPr>
          <p:txBody>
            <a:bodyPr/>
            <a:lstStyle/>
            <a:p>
              <a:endParaRPr lang="en-GB"/>
            </a:p>
          </p:txBody>
        </p:sp>
        <p:sp>
          <p:nvSpPr>
            <p:cNvPr id="33071" name="Freeform 303">
              <a:extLst>
                <a:ext uri="{FF2B5EF4-FFF2-40B4-BE49-F238E27FC236}">
                  <a16:creationId xmlns:a16="http://schemas.microsoft.com/office/drawing/2014/main" id="{492413C4-03A9-647E-28CD-961BC212F170}"/>
                </a:ext>
              </a:extLst>
            </p:cNvPr>
            <p:cNvSpPr>
              <a:spLocks noChangeAspect="1"/>
            </p:cNvSpPr>
            <p:nvPr/>
          </p:nvSpPr>
          <p:spPr bwMode="auto">
            <a:xfrm>
              <a:off x="2952" y="574"/>
              <a:ext cx="27" cy="1714"/>
            </a:xfrm>
            <a:custGeom>
              <a:avLst/>
              <a:gdLst>
                <a:gd name="T0" fmla="*/ 0 w 27"/>
                <a:gd name="T1" fmla="*/ 42 h 1714"/>
                <a:gd name="T2" fmla="*/ 0 w 27"/>
                <a:gd name="T3" fmla="*/ 1699 h 1714"/>
                <a:gd name="T4" fmla="*/ 27 w 27"/>
                <a:gd name="T5" fmla="*/ 1714 h 1714"/>
                <a:gd name="T6" fmla="*/ 27 w 27"/>
                <a:gd name="T7" fmla="*/ 57 h 1714"/>
                <a:gd name="T8" fmla="*/ 16 w 27"/>
                <a:gd name="T9" fmla="*/ 0 h 1714"/>
                <a:gd name="T10" fmla="*/ 0 w 27"/>
                <a:gd name="T11" fmla="*/ 42 h 1714"/>
              </a:gdLst>
              <a:ahLst/>
              <a:cxnLst>
                <a:cxn ang="0">
                  <a:pos x="T0" y="T1"/>
                </a:cxn>
                <a:cxn ang="0">
                  <a:pos x="T2" y="T3"/>
                </a:cxn>
                <a:cxn ang="0">
                  <a:pos x="T4" y="T5"/>
                </a:cxn>
                <a:cxn ang="0">
                  <a:pos x="T6" y="T7"/>
                </a:cxn>
                <a:cxn ang="0">
                  <a:pos x="T8" y="T9"/>
                </a:cxn>
                <a:cxn ang="0">
                  <a:pos x="T10" y="T11"/>
                </a:cxn>
              </a:cxnLst>
              <a:rect l="0" t="0" r="r" b="b"/>
              <a:pathLst>
                <a:path w="27" h="1714">
                  <a:moveTo>
                    <a:pt x="0" y="42"/>
                  </a:moveTo>
                  <a:lnTo>
                    <a:pt x="0" y="1699"/>
                  </a:lnTo>
                  <a:lnTo>
                    <a:pt x="27" y="1714"/>
                  </a:lnTo>
                  <a:lnTo>
                    <a:pt x="27" y="57"/>
                  </a:lnTo>
                  <a:lnTo>
                    <a:pt x="16" y="0"/>
                  </a:lnTo>
                  <a:lnTo>
                    <a:pt x="0" y="42"/>
                  </a:lnTo>
                  <a:close/>
                </a:path>
              </a:pathLst>
            </a:custGeom>
            <a:solidFill>
              <a:srgbClr val="FFFFFF"/>
            </a:solidFill>
            <a:ln w="0">
              <a:solidFill>
                <a:srgbClr val="000000"/>
              </a:solidFill>
              <a:prstDash val="solid"/>
              <a:round/>
              <a:headEnd/>
              <a:tailEnd/>
            </a:ln>
          </p:spPr>
          <p:txBody>
            <a:bodyPr/>
            <a:lstStyle/>
            <a:p>
              <a:endParaRPr lang="en-GB"/>
            </a:p>
          </p:txBody>
        </p:sp>
        <p:sp>
          <p:nvSpPr>
            <p:cNvPr id="33072" name="Freeform 304">
              <a:extLst>
                <a:ext uri="{FF2B5EF4-FFF2-40B4-BE49-F238E27FC236}">
                  <a16:creationId xmlns:a16="http://schemas.microsoft.com/office/drawing/2014/main" id="{C73EF121-AA13-9841-E027-B48D6DE90327}"/>
                </a:ext>
              </a:extLst>
            </p:cNvPr>
            <p:cNvSpPr>
              <a:spLocks noChangeAspect="1"/>
            </p:cNvSpPr>
            <p:nvPr/>
          </p:nvSpPr>
          <p:spPr bwMode="auto">
            <a:xfrm>
              <a:off x="2987" y="592"/>
              <a:ext cx="25" cy="1714"/>
            </a:xfrm>
            <a:custGeom>
              <a:avLst/>
              <a:gdLst>
                <a:gd name="T0" fmla="*/ 0 w 25"/>
                <a:gd name="T1" fmla="*/ 42 h 1714"/>
                <a:gd name="T2" fmla="*/ 0 w 25"/>
                <a:gd name="T3" fmla="*/ 1699 h 1714"/>
                <a:gd name="T4" fmla="*/ 25 w 25"/>
                <a:gd name="T5" fmla="*/ 1714 h 1714"/>
                <a:gd name="T6" fmla="*/ 25 w 25"/>
                <a:gd name="T7" fmla="*/ 57 h 1714"/>
                <a:gd name="T8" fmla="*/ 15 w 25"/>
                <a:gd name="T9" fmla="*/ 0 h 1714"/>
                <a:gd name="T10" fmla="*/ 0 w 25"/>
                <a:gd name="T11" fmla="*/ 42 h 1714"/>
              </a:gdLst>
              <a:ahLst/>
              <a:cxnLst>
                <a:cxn ang="0">
                  <a:pos x="T0" y="T1"/>
                </a:cxn>
                <a:cxn ang="0">
                  <a:pos x="T2" y="T3"/>
                </a:cxn>
                <a:cxn ang="0">
                  <a:pos x="T4" y="T5"/>
                </a:cxn>
                <a:cxn ang="0">
                  <a:pos x="T6" y="T7"/>
                </a:cxn>
                <a:cxn ang="0">
                  <a:pos x="T8" y="T9"/>
                </a:cxn>
                <a:cxn ang="0">
                  <a:pos x="T10" y="T11"/>
                </a:cxn>
              </a:cxnLst>
              <a:rect l="0" t="0" r="r" b="b"/>
              <a:pathLst>
                <a:path w="25" h="1714">
                  <a:moveTo>
                    <a:pt x="0" y="42"/>
                  </a:moveTo>
                  <a:lnTo>
                    <a:pt x="0" y="1699"/>
                  </a:lnTo>
                  <a:lnTo>
                    <a:pt x="25" y="1714"/>
                  </a:lnTo>
                  <a:lnTo>
                    <a:pt x="25" y="57"/>
                  </a:lnTo>
                  <a:lnTo>
                    <a:pt x="15" y="0"/>
                  </a:lnTo>
                  <a:lnTo>
                    <a:pt x="0" y="42"/>
                  </a:lnTo>
                  <a:close/>
                </a:path>
              </a:pathLst>
            </a:custGeom>
            <a:solidFill>
              <a:srgbClr val="FFFFFF"/>
            </a:solidFill>
            <a:ln w="0">
              <a:solidFill>
                <a:srgbClr val="000000"/>
              </a:solidFill>
              <a:prstDash val="solid"/>
              <a:round/>
              <a:headEnd/>
              <a:tailEnd/>
            </a:ln>
          </p:spPr>
          <p:txBody>
            <a:bodyPr/>
            <a:lstStyle/>
            <a:p>
              <a:endParaRPr lang="en-GB"/>
            </a:p>
          </p:txBody>
        </p:sp>
        <p:sp>
          <p:nvSpPr>
            <p:cNvPr id="33073" name="Freeform 305">
              <a:extLst>
                <a:ext uri="{FF2B5EF4-FFF2-40B4-BE49-F238E27FC236}">
                  <a16:creationId xmlns:a16="http://schemas.microsoft.com/office/drawing/2014/main" id="{55E5CFE1-CB1D-991C-2859-D22E9B1BC33D}"/>
                </a:ext>
              </a:extLst>
            </p:cNvPr>
            <p:cNvSpPr>
              <a:spLocks noChangeAspect="1"/>
            </p:cNvSpPr>
            <p:nvPr/>
          </p:nvSpPr>
          <p:spPr bwMode="auto">
            <a:xfrm>
              <a:off x="3021" y="610"/>
              <a:ext cx="26" cy="1714"/>
            </a:xfrm>
            <a:custGeom>
              <a:avLst/>
              <a:gdLst>
                <a:gd name="T0" fmla="*/ 0 w 26"/>
                <a:gd name="T1" fmla="*/ 43 h 1714"/>
                <a:gd name="T2" fmla="*/ 0 w 26"/>
                <a:gd name="T3" fmla="*/ 1700 h 1714"/>
                <a:gd name="T4" fmla="*/ 26 w 26"/>
                <a:gd name="T5" fmla="*/ 1714 h 1714"/>
                <a:gd name="T6" fmla="*/ 26 w 26"/>
                <a:gd name="T7" fmla="*/ 57 h 1714"/>
                <a:gd name="T8" fmla="*/ 14 w 26"/>
                <a:gd name="T9" fmla="*/ 0 h 1714"/>
                <a:gd name="T10" fmla="*/ 0 w 26"/>
                <a:gd name="T11" fmla="*/ 43 h 1714"/>
              </a:gdLst>
              <a:ahLst/>
              <a:cxnLst>
                <a:cxn ang="0">
                  <a:pos x="T0" y="T1"/>
                </a:cxn>
                <a:cxn ang="0">
                  <a:pos x="T2" y="T3"/>
                </a:cxn>
                <a:cxn ang="0">
                  <a:pos x="T4" y="T5"/>
                </a:cxn>
                <a:cxn ang="0">
                  <a:pos x="T6" y="T7"/>
                </a:cxn>
                <a:cxn ang="0">
                  <a:pos x="T8" y="T9"/>
                </a:cxn>
                <a:cxn ang="0">
                  <a:pos x="T10" y="T11"/>
                </a:cxn>
              </a:cxnLst>
              <a:rect l="0" t="0" r="r" b="b"/>
              <a:pathLst>
                <a:path w="26" h="1714">
                  <a:moveTo>
                    <a:pt x="0" y="43"/>
                  </a:moveTo>
                  <a:lnTo>
                    <a:pt x="0" y="1700"/>
                  </a:lnTo>
                  <a:lnTo>
                    <a:pt x="26" y="1714"/>
                  </a:lnTo>
                  <a:lnTo>
                    <a:pt x="26" y="57"/>
                  </a:lnTo>
                  <a:lnTo>
                    <a:pt x="14" y="0"/>
                  </a:lnTo>
                  <a:lnTo>
                    <a:pt x="0" y="43"/>
                  </a:lnTo>
                  <a:close/>
                </a:path>
              </a:pathLst>
            </a:custGeom>
            <a:solidFill>
              <a:srgbClr val="FFFFFF"/>
            </a:solidFill>
            <a:ln w="0">
              <a:solidFill>
                <a:srgbClr val="000000"/>
              </a:solidFill>
              <a:prstDash val="solid"/>
              <a:round/>
              <a:headEnd/>
              <a:tailEnd/>
            </a:ln>
          </p:spPr>
          <p:txBody>
            <a:bodyPr/>
            <a:lstStyle/>
            <a:p>
              <a:endParaRPr lang="en-GB"/>
            </a:p>
          </p:txBody>
        </p:sp>
        <p:sp>
          <p:nvSpPr>
            <p:cNvPr id="33074" name="Freeform 306">
              <a:extLst>
                <a:ext uri="{FF2B5EF4-FFF2-40B4-BE49-F238E27FC236}">
                  <a16:creationId xmlns:a16="http://schemas.microsoft.com/office/drawing/2014/main" id="{73AEECCA-4904-A920-88F8-6DBF7DEFFC9D}"/>
                </a:ext>
              </a:extLst>
            </p:cNvPr>
            <p:cNvSpPr>
              <a:spLocks noChangeAspect="1"/>
            </p:cNvSpPr>
            <p:nvPr/>
          </p:nvSpPr>
          <p:spPr bwMode="auto">
            <a:xfrm>
              <a:off x="3054" y="629"/>
              <a:ext cx="28" cy="1713"/>
            </a:xfrm>
            <a:custGeom>
              <a:avLst/>
              <a:gdLst>
                <a:gd name="T0" fmla="*/ 0 w 28"/>
                <a:gd name="T1" fmla="*/ 41 h 1713"/>
                <a:gd name="T2" fmla="*/ 0 w 28"/>
                <a:gd name="T3" fmla="*/ 1698 h 1713"/>
                <a:gd name="T4" fmla="*/ 28 w 28"/>
                <a:gd name="T5" fmla="*/ 1713 h 1713"/>
                <a:gd name="T6" fmla="*/ 28 w 28"/>
                <a:gd name="T7" fmla="*/ 56 h 1713"/>
                <a:gd name="T8" fmla="*/ 15 w 28"/>
                <a:gd name="T9" fmla="*/ 0 h 1713"/>
                <a:gd name="T10" fmla="*/ 0 w 28"/>
                <a:gd name="T11" fmla="*/ 41 h 1713"/>
              </a:gdLst>
              <a:ahLst/>
              <a:cxnLst>
                <a:cxn ang="0">
                  <a:pos x="T0" y="T1"/>
                </a:cxn>
                <a:cxn ang="0">
                  <a:pos x="T2" y="T3"/>
                </a:cxn>
                <a:cxn ang="0">
                  <a:pos x="T4" y="T5"/>
                </a:cxn>
                <a:cxn ang="0">
                  <a:pos x="T6" y="T7"/>
                </a:cxn>
                <a:cxn ang="0">
                  <a:pos x="T8" y="T9"/>
                </a:cxn>
                <a:cxn ang="0">
                  <a:pos x="T10" y="T11"/>
                </a:cxn>
              </a:cxnLst>
              <a:rect l="0" t="0" r="r" b="b"/>
              <a:pathLst>
                <a:path w="28" h="1713">
                  <a:moveTo>
                    <a:pt x="0" y="41"/>
                  </a:moveTo>
                  <a:lnTo>
                    <a:pt x="0" y="1698"/>
                  </a:lnTo>
                  <a:lnTo>
                    <a:pt x="28" y="1713"/>
                  </a:lnTo>
                  <a:lnTo>
                    <a:pt x="28" y="56"/>
                  </a:lnTo>
                  <a:lnTo>
                    <a:pt x="15" y="0"/>
                  </a:lnTo>
                  <a:lnTo>
                    <a:pt x="0" y="41"/>
                  </a:lnTo>
                  <a:close/>
                </a:path>
              </a:pathLst>
            </a:custGeom>
            <a:solidFill>
              <a:srgbClr val="FFFFFF"/>
            </a:solidFill>
            <a:ln w="0">
              <a:solidFill>
                <a:srgbClr val="000000"/>
              </a:solidFill>
              <a:prstDash val="solid"/>
              <a:round/>
              <a:headEnd/>
              <a:tailEnd/>
            </a:ln>
          </p:spPr>
          <p:txBody>
            <a:bodyPr/>
            <a:lstStyle/>
            <a:p>
              <a:endParaRPr lang="en-GB"/>
            </a:p>
          </p:txBody>
        </p:sp>
        <p:sp>
          <p:nvSpPr>
            <p:cNvPr id="33075" name="Freeform 307">
              <a:extLst>
                <a:ext uri="{FF2B5EF4-FFF2-40B4-BE49-F238E27FC236}">
                  <a16:creationId xmlns:a16="http://schemas.microsoft.com/office/drawing/2014/main" id="{14C5FEFF-DD16-3953-FFEA-A73D2ADF7436}"/>
                </a:ext>
              </a:extLst>
            </p:cNvPr>
            <p:cNvSpPr>
              <a:spLocks noChangeAspect="1"/>
            </p:cNvSpPr>
            <p:nvPr/>
          </p:nvSpPr>
          <p:spPr bwMode="auto">
            <a:xfrm>
              <a:off x="3088" y="647"/>
              <a:ext cx="27" cy="1714"/>
            </a:xfrm>
            <a:custGeom>
              <a:avLst/>
              <a:gdLst>
                <a:gd name="T0" fmla="*/ 0 w 27"/>
                <a:gd name="T1" fmla="*/ 41 h 1714"/>
                <a:gd name="T2" fmla="*/ 0 w 27"/>
                <a:gd name="T3" fmla="*/ 1698 h 1714"/>
                <a:gd name="T4" fmla="*/ 27 w 27"/>
                <a:gd name="T5" fmla="*/ 1714 h 1714"/>
                <a:gd name="T6" fmla="*/ 27 w 27"/>
                <a:gd name="T7" fmla="*/ 57 h 1714"/>
                <a:gd name="T8" fmla="*/ 15 w 27"/>
                <a:gd name="T9" fmla="*/ 0 h 1714"/>
                <a:gd name="T10" fmla="*/ 0 w 27"/>
                <a:gd name="T11" fmla="*/ 41 h 1714"/>
              </a:gdLst>
              <a:ahLst/>
              <a:cxnLst>
                <a:cxn ang="0">
                  <a:pos x="T0" y="T1"/>
                </a:cxn>
                <a:cxn ang="0">
                  <a:pos x="T2" y="T3"/>
                </a:cxn>
                <a:cxn ang="0">
                  <a:pos x="T4" y="T5"/>
                </a:cxn>
                <a:cxn ang="0">
                  <a:pos x="T6" y="T7"/>
                </a:cxn>
                <a:cxn ang="0">
                  <a:pos x="T8" y="T9"/>
                </a:cxn>
                <a:cxn ang="0">
                  <a:pos x="T10" y="T11"/>
                </a:cxn>
              </a:cxnLst>
              <a:rect l="0" t="0" r="r" b="b"/>
              <a:pathLst>
                <a:path w="27" h="1714">
                  <a:moveTo>
                    <a:pt x="0" y="41"/>
                  </a:moveTo>
                  <a:lnTo>
                    <a:pt x="0" y="1698"/>
                  </a:lnTo>
                  <a:lnTo>
                    <a:pt x="27" y="1714"/>
                  </a:lnTo>
                  <a:lnTo>
                    <a:pt x="27" y="57"/>
                  </a:lnTo>
                  <a:lnTo>
                    <a:pt x="15" y="0"/>
                  </a:lnTo>
                  <a:lnTo>
                    <a:pt x="0" y="41"/>
                  </a:lnTo>
                  <a:close/>
                </a:path>
              </a:pathLst>
            </a:custGeom>
            <a:solidFill>
              <a:srgbClr val="FFFFFF"/>
            </a:solidFill>
            <a:ln w="0">
              <a:solidFill>
                <a:srgbClr val="000000"/>
              </a:solidFill>
              <a:prstDash val="solid"/>
              <a:round/>
              <a:headEnd/>
              <a:tailEnd/>
            </a:ln>
          </p:spPr>
          <p:txBody>
            <a:bodyPr/>
            <a:lstStyle/>
            <a:p>
              <a:endParaRPr lang="en-GB"/>
            </a:p>
          </p:txBody>
        </p:sp>
        <p:sp>
          <p:nvSpPr>
            <p:cNvPr id="33076" name="Freeform 308">
              <a:extLst>
                <a:ext uri="{FF2B5EF4-FFF2-40B4-BE49-F238E27FC236}">
                  <a16:creationId xmlns:a16="http://schemas.microsoft.com/office/drawing/2014/main" id="{CB4FB861-DF72-F2AC-4338-A10F4BEF2685}"/>
                </a:ext>
              </a:extLst>
            </p:cNvPr>
            <p:cNvSpPr>
              <a:spLocks noChangeAspect="1"/>
            </p:cNvSpPr>
            <p:nvPr/>
          </p:nvSpPr>
          <p:spPr bwMode="auto">
            <a:xfrm>
              <a:off x="3121" y="665"/>
              <a:ext cx="28" cy="1715"/>
            </a:xfrm>
            <a:custGeom>
              <a:avLst/>
              <a:gdLst>
                <a:gd name="T0" fmla="*/ 0 w 28"/>
                <a:gd name="T1" fmla="*/ 41 h 1715"/>
                <a:gd name="T2" fmla="*/ 0 w 28"/>
                <a:gd name="T3" fmla="*/ 1698 h 1715"/>
                <a:gd name="T4" fmla="*/ 28 w 28"/>
                <a:gd name="T5" fmla="*/ 1715 h 1715"/>
                <a:gd name="T6" fmla="*/ 28 w 28"/>
                <a:gd name="T7" fmla="*/ 58 h 1715"/>
                <a:gd name="T8" fmla="*/ 16 w 28"/>
                <a:gd name="T9" fmla="*/ 0 h 1715"/>
                <a:gd name="T10" fmla="*/ 0 w 28"/>
                <a:gd name="T11" fmla="*/ 41 h 1715"/>
              </a:gdLst>
              <a:ahLst/>
              <a:cxnLst>
                <a:cxn ang="0">
                  <a:pos x="T0" y="T1"/>
                </a:cxn>
                <a:cxn ang="0">
                  <a:pos x="T2" y="T3"/>
                </a:cxn>
                <a:cxn ang="0">
                  <a:pos x="T4" y="T5"/>
                </a:cxn>
                <a:cxn ang="0">
                  <a:pos x="T6" y="T7"/>
                </a:cxn>
                <a:cxn ang="0">
                  <a:pos x="T8" y="T9"/>
                </a:cxn>
                <a:cxn ang="0">
                  <a:pos x="T10" y="T11"/>
                </a:cxn>
              </a:cxnLst>
              <a:rect l="0" t="0" r="r" b="b"/>
              <a:pathLst>
                <a:path w="28" h="1715">
                  <a:moveTo>
                    <a:pt x="0" y="41"/>
                  </a:moveTo>
                  <a:lnTo>
                    <a:pt x="0" y="1698"/>
                  </a:lnTo>
                  <a:lnTo>
                    <a:pt x="28" y="1715"/>
                  </a:lnTo>
                  <a:lnTo>
                    <a:pt x="28" y="58"/>
                  </a:lnTo>
                  <a:lnTo>
                    <a:pt x="16" y="0"/>
                  </a:lnTo>
                  <a:lnTo>
                    <a:pt x="0" y="41"/>
                  </a:lnTo>
                  <a:close/>
                </a:path>
              </a:pathLst>
            </a:custGeom>
            <a:solidFill>
              <a:srgbClr val="FFFFFF"/>
            </a:solidFill>
            <a:ln w="0">
              <a:solidFill>
                <a:srgbClr val="000000"/>
              </a:solidFill>
              <a:prstDash val="solid"/>
              <a:round/>
              <a:headEnd/>
              <a:tailEnd/>
            </a:ln>
          </p:spPr>
          <p:txBody>
            <a:bodyPr/>
            <a:lstStyle/>
            <a:p>
              <a:endParaRPr lang="en-GB"/>
            </a:p>
          </p:txBody>
        </p:sp>
        <p:sp>
          <p:nvSpPr>
            <p:cNvPr id="33077" name="Freeform 309">
              <a:extLst>
                <a:ext uri="{FF2B5EF4-FFF2-40B4-BE49-F238E27FC236}">
                  <a16:creationId xmlns:a16="http://schemas.microsoft.com/office/drawing/2014/main" id="{DD5EB6C3-8CF0-4B3B-99D8-58C63E95594B}"/>
                </a:ext>
              </a:extLst>
            </p:cNvPr>
            <p:cNvSpPr>
              <a:spLocks noChangeAspect="1"/>
            </p:cNvSpPr>
            <p:nvPr/>
          </p:nvSpPr>
          <p:spPr bwMode="auto">
            <a:xfrm>
              <a:off x="3155" y="685"/>
              <a:ext cx="27" cy="1712"/>
            </a:xfrm>
            <a:custGeom>
              <a:avLst/>
              <a:gdLst>
                <a:gd name="T0" fmla="*/ 0 w 27"/>
                <a:gd name="T1" fmla="*/ 40 h 1712"/>
                <a:gd name="T2" fmla="*/ 0 w 27"/>
                <a:gd name="T3" fmla="*/ 1697 h 1712"/>
                <a:gd name="T4" fmla="*/ 27 w 27"/>
                <a:gd name="T5" fmla="*/ 1712 h 1712"/>
                <a:gd name="T6" fmla="*/ 27 w 27"/>
                <a:gd name="T7" fmla="*/ 55 h 1712"/>
                <a:gd name="T8" fmla="*/ 15 w 27"/>
                <a:gd name="T9" fmla="*/ 0 h 1712"/>
                <a:gd name="T10" fmla="*/ 0 w 27"/>
                <a:gd name="T11" fmla="*/ 40 h 1712"/>
              </a:gdLst>
              <a:ahLst/>
              <a:cxnLst>
                <a:cxn ang="0">
                  <a:pos x="T0" y="T1"/>
                </a:cxn>
                <a:cxn ang="0">
                  <a:pos x="T2" y="T3"/>
                </a:cxn>
                <a:cxn ang="0">
                  <a:pos x="T4" y="T5"/>
                </a:cxn>
                <a:cxn ang="0">
                  <a:pos x="T6" y="T7"/>
                </a:cxn>
                <a:cxn ang="0">
                  <a:pos x="T8" y="T9"/>
                </a:cxn>
                <a:cxn ang="0">
                  <a:pos x="T10" y="T11"/>
                </a:cxn>
              </a:cxnLst>
              <a:rect l="0" t="0" r="r" b="b"/>
              <a:pathLst>
                <a:path w="27" h="1712">
                  <a:moveTo>
                    <a:pt x="0" y="40"/>
                  </a:moveTo>
                  <a:lnTo>
                    <a:pt x="0" y="1697"/>
                  </a:lnTo>
                  <a:lnTo>
                    <a:pt x="27" y="1712"/>
                  </a:lnTo>
                  <a:lnTo>
                    <a:pt x="27" y="55"/>
                  </a:lnTo>
                  <a:lnTo>
                    <a:pt x="15" y="0"/>
                  </a:lnTo>
                  <a:lnTo>
                    <a:pt x="0" y="40"/>
                  </a:lnTo>
                  <a:close/>
                </a:path>
              </a:pathLst>
            </a:custGeom>
            <a:solidFill>
              <a:srgbClr val="FFFFFF"/>
            </a:solidFill>
            <a:ln w="0">
              <a:solidFill>
                <a:srgbClr val="000000"/>
              </a:solidFill>
              <a:prstDash val="solid"/>
              <a:round/>
              <a:headEnd/>
              <a:tailEnd/>
            </a:ln>
          </p:spPr>
          <p:txBody>
            <a:bodyPr/>
            <a:lstStyle/>
            <a:p>
              <a:endParaRPr lang="en-GB"/>
            </a:p>
          </p:txBody>
        </p:sp>
        <p:sp>
          <p:nvSpPr>
            <p:cNvPr id="33078" name="Freeform 310">
              <a:extLst>
                <a:ext uri="{FF2B5EF4-FFF2-40B4-BE49-F238E27FC236}">
                  <a16:creationId xmlns:a16="http://schemas.microsoft.com/office/drawing/2014/main" id="{FDBB4547-006A-1F71-D574-B09F5F6CB161}"/>
                </a:ext>
              </a:extLst>
            </p:cNvPr>
            <p:cNvSpPr>
              <a:spLocks noChangeAspect="1"/>
            </p:cNvSpPr>
            <p:nvPr/>
          </p:nvSpPr>
          <p:spPr bwMode="auto">
            <a:xfrm>
              <a:off x="3190" y="703"/>
              <a:ext cx="27" cy="1713"/>
            </a:xfrm>
            <a:custGeom>
              <a:avLst/>
              <a:gdLst>
                <a:gd name="T0" fmla="*/ 0 w 27"/>
                <a:gd name="T1" fmla="*/ 42 h 1713"/>
                <a:gd name="T2" fmla="*/ 0 w 27"/>
                <a:gd name="T3" fmla="*/ 1699 h 1713"/>
                <a:gd name="T4" fmla="*/ 27 w 27"/>
                <a:gd name="T5" fmla="*/ 1713 h 1713"/>
                <a:gd name="T6" fmla="*/ 27 w 27"/>
                <a:gd name="T7" fmla="*/ 56 h 1713"/>
                <a:gd name="T8" fmla="*/ 14 w 27"/>
                <a:gd name="T9" fmla="*/ 0 h 1713"/>
                <a:gd name="T10" fmla="*/ 0 w 27"/>
                <a:gd name="T11" fmla="*/ 42 h 1713"/>
              </a:gdLst>
              <a:ahLst/>
              <a:cxnLst>
                <a:cxn ang="0">
                  <a:pos x="T0" y="T1"/>
                </a:cxn>
                <a:cxn ang="0">
                  <a:pos x="T2" y="T3"/>
                </a:cxn>
                <a:cxn ang="0">
                  <a:pos x="T4" y="T5"/>
                </a:cxn>
                <a:cxn ang="0">
                  <a:pos x="T6" y="T7"/>
                </a:cxn>
                <a:cxn ang="0">
                  <a:pos x="T8" y="T9"/>
                </a:cxn>
                <a:cxn ang="0">
                  <a:pos x="T10" y="T11"/>
                </a:cxn>
              </a:cxnLst>
              <a:rect l="0" t="0" r="r" b="b"/>
              <a:pathLst>
                <a:path w="27" h="1713">
                  <a:moveTo>
                    <a:pt x="0" y="42"/>
                  </a:moveTo>
                  <a:lnTo>
                    <a:pt x="0" y="1699"/>
                  </a:lnTo>
                  <a:lnTo>
                    <a:pt x="27" y="1713"/>
                  </a:lnTo>
                  <a:lnTo>
                    <a:pt x="27" y="56"/>
                  </a:lnTo>
                  <a:lnTo>
                    <a:pt x="14" y="0"/>
                  </a:lnTo>
                  <a:lnTo>
                    <a:pt x="0" y="42"/>
                  </a:lnTo>
                  <a:close/>
                </a:path>
              </a:pathLst>
            </a:custGeom>
            <a:solidFill>
              <a:srgbClr val="FFFFFF"/>
            </a:solidFill>
            <a:ln w="0">
              <a:solidFill>
                <a:srgbClr val="000000"/>
              </a:solidFill>
              <a:prstDash val="solid"/>
              <a:round/>
              <a:headEnd/>
              <a:tailEnd/>
            </a:ln>
          </p:spPr>
          <p:txBody>
            <a:bodyPr/>
            <a:lstStyle/>
            <a:p>
              <a:endParaRPr lang="en-GB"/>
            </a:p>
          </p:txBody>
        </p:sp>
        <p:sp>
          <p:nvSpPr>
            <p:cNvPr id="33079" name="Freeform 311">
              <a:extLst>
                <a:ext uri="{FF2B5EF4-FFF2-40B4-BE49-F238E27FC236}">
                  <a16:creationId xmlns:a16="http://schemas.microsoft.com/office/drawing/2014/main" id="{9A29183B-5F0E-1CEF-BCB5-15656C41BB1B}"/>
                </a:ext>
              </a:extLst>
            </p:cNvPr>
            <p:cNvSpPr>
              <a:spLocks noChangeAspect="1"/>
            </p:cNvSpPr>
            <p:nvPr/>
          </p:nvSpPr>
          <p:spPr bwMode="auto">
            <a:xfrm>
              <a:off x="3223" y="719"/>
              <a:ext cx="28" cy="1715"/>
            </a:xfrm>
            <a:custGeom>
              <a:avLst/>
              <a:gdLst>
                <a:gd name="T0" fmla="*/ 0 w 28"/>
                <a:gd name="T1" fmla="*/ 42 h 1715"/>
                <a:gd name="T2" fmla="*/ 0 w 28"/>
                <a:gd name="T3" fmla="*/ 1699 h 1715"/>
                <a:gd name="T4" fmla="*/ 28 w 28"/>
                <a:gd name="T5" fmla="*/ 1715 h 1715"/>
                <a:gd name="T6" fmla="*/ 28 w 28"/>
                <a:gd name="T7" fmla="*/ 58 h 1715"/>
                <a:gd name="T8" fmla="*/ 14 w 28"/>
                <a:gd name="T9" fmla="*/ 0 h 1715"/>
                <a:gd name="T10" fmla="*/ 0 w 28"/>
                <a:gd name="T11" fmla="*/ 42 h 1715"/>
              </a:gdLst>
              <a:ahLst/>
              <a:cxnLst>
                <a:cxn ang="0">
                  <a:pos x="T0" y="T1"/>
                </a:cxn>
                <a:cxn ang="0">
                  <a:pos x="T2" y="T3"/>
                </a:cxn>
                <a:cxn ang="0">
                  <a:pos x="T4" y="T5"/>
                </a:cxn>
                <a:cxn ang="0">
                  <a:pos x="T6" y="T7"/>
                </a:cxn>
                <a:cxn ang="0">
                  <a:pos x="T8" y="T9"/>
                </a:cxn>
                <a:cxn ang="0">
                  <a:pos x="T10" y="T11"/>
                </a:cxn>
              </a:cxnLst>
              <a:rect l="0" t="0" r="r" b="b"/>
              <a:pathLst>
                <a:path w="28" h="1715">
                  <a:moveTo>
                    <a:pt x="0" y="42"/>
                  </a:moveTo>
                  <a:lnTo>
                    <a:pt x="0" y="1699"/>
                  </a:lnTo>
                  <a:lnTo>
                    <a:pt x="28" y="1715"/>
                  </a:lnTo>
                  <a:lnTo>
                    <a:pt x="28" y="58"/>
                  </a:lnTo>
                  <a:lnTo>
                    <a:pt x="14" y="0"/>
                  </a:lnTo>
                  <a:lnTo>
                    <a:pt x="0" y="42"/>
                  </a:lnTo>
                  <a:close/>
                </a:path>
              </a:pathLst>
            </a:custGeom>
            <a:solidFill>
              <a:srgbClr val="FFFFFF"/>
            </a:solidFill>
            <a:ln w="0">
              <a:solidFill>
                <a:srgbClr val="000000"/>
              </a:solidFill>
              <a:prstDash val="solid"/>
              <a:round/>
              <a:headEnd/>
              <a:tailEnd/>
            </a:ln>
          </p:spPr>
          <p:txBody>
            <a:bodyPr/>
            <a:lstStyle/>
            <a:p>
              <a:endParaRPr lang="en-GB"/>
            </a:p>
          </p:txBody>
        </p:sp>
        <p:sp>
          <p:nvSpPr>
            <p:cNvPr id="33080" name="Freeform 312">
              <a:extLst>
                <a:ext uri="{FF2B5EF4-FFF2-40B4-BE49-F238E27FC236}">
                  <a16:creationId xmlns:a16="http://schemas.microsoft.com/office/drawing/2014/main" id="{F436BE54-E8CD-95C2-87C3-50AD3208F7C6}"/>
                </a:ext>
              </a:extLst>
            </p:cNvPr>
            <p:cNvSpPr>
              <a:spLocks noChangeAspect="1"/>
            </p:cNvSpPr>
            <p:nvPr/>
          </p:nvSpPr>
          <p:spPr bwMode="auto">
            <a:xfrm>
              <a:off x="3257" y="739"/>
              <a:ext cx="27" cy="1712"/>
            </a:xfrm>
            <a:custGeom>
              <a:avLst/>
              <a:gdLst>
                <a:gd name="T0" fmla="*/ 0 w 27"/>
                <a:gd name="T1" fmla="*/ 41 h 1712"/>
                <a:gd name="T2" fmla="*/ 0 w 27"/>
                <a:gd name="T3" fmla="*/ 1699 h 1712"/>
                <a:gd name="T4" fmla="*/ 27 w 27"/>
                <a:gd name="T5" fmla="*/ 1712 h 1712"/>
                <a:gd name="T6" fmla="*/ 27 w 27"/>
                <a:gd name="T7" fmla="*/ 55 h 1712"/>
                <a:gd name="T8" fmla="*/ 13 w 27"/>
                <a:gd name="T9" fmla="*/ 0 h 1712"/>
                <a:gd name="T10" fmla="*/ 0 w 27"/>
                <a:gd name="T11" fmla="*/ 41 h 1712"/>
              </a:gdLst>
              <a:ahLst/>
              <a:cxnLst>
                <a:cxn ang="0">
                  <a:pos x="T0" y="T1"/>
                </a:cxn>
                <a:cxn ang="0">
                  <a:pos x="T2" y="T3"/>
                </a:cxn>
                <a:cxn ang="0">
                  <a:pos x="T4" y="T5"/>
                </a:cxn>
                <a:cxn ang="0">
                  <a:pos x="T6" y="T7"/>
                </a:cxn>
                <a:cxn ang="0">
                  <a:pos x="T8" y="T9"/>
                </a:cxn>
                <a:cxn ang="0">
                  <a:pos x="T10" y="T11"/>
                </a:cxn>
              </a:cxnLst>
              <a:rect l="0" t="0" r="r" b="b"/>
              <a:pathLst>
                <a:path w="27" h="1712">
                  <a:moveTo>
                    <a:pt x="0" y="41"/>
                  </a:moveTo>
                  <a:lnTo>
                    <a:pt x="0" y="1699"/>
                  </a:lnTo>
                  <a:lnTo>
                    <a:pt x="27" y="1712"/>
                  </a:lnTo>
                  <a:lnTo>
                    <a:pt x="27" y="55"/>
                  </a:lnTo>
                  <a:lnTo>
                    <a:pt x="13" y="0"/>
                  </a:lnTo>
                  <a:lnTo>
                    <a:pt x="0" y="41"/>
                  </a:lnTo>
                  <a:close/>
                </a:path>
              </a:pathLst>
            </a:custGeom>
            <a:solidFill>
              <a:srgbClr val="FFFFFF"/>
            </a:solidFill>
            <a:ln w="0">
              <a:solidFill>
                <a:srgbClr val="000000"/>
              </a:solidFill>
              <a:prstDash val="solid"/>
              <a:round/>
              <a:headEnd/>
              <a:tailEnd/>
            </a:ln>
          </p:spPr>
          <p:txBody>
            <a:bodyPr/>
            <a:lstStyle/>
            <a:p>
              <a:endParaRPr lang="en-GB"/>
            </a:p>
          </p:txBody>
        </p:sp>
        <p:sp>
          <p:nvSpPr>
            <p:cNvPr id="33081" name="Freeform 313">
              <a:extLst>
                <a:ext uri="{FF2B5EF4-FFF2-40B4-BE49-F238E27FC236}">
                  <a16:creationId xmlns:a16="http://schemas.microsoft.com/office/drawing/2014/main" id="{11FF46CA-2475-48D4-8005-92B1AD66E7F6}"/>
                </a:ext>
              </a:extLst>
            </p:cNvPr>
            <p:cNvSpPr>
              <a:spLocks noChangeAspect="1"/>
            </p:cNvSpPr>
            <p:nvPr/>
          </p:nvSpPr>
          <p:spPr bwMode="auto">
            <a:xfrm>
              <a:off x="3290" y="758"/>
              <a:ext cx="24" cy="1712"/>
            </a:xfrm>
            <a:custGeom>
              <a:avLst/>
              <a:gdLst>
                <a:gd name="T0" fmla="*/ 0 w 24"/>
                <a:gd name="T1" fmla="*/ 42 h 1712"/>
                <a:gd name="T2" fmla="*/ 0 w 24"/>
                <a:gd name="T3" fmla="*/ 1699 h 1712"/>
                <a:gd name="T4" fmla="*/ 24 w 24"/>
                <a:gd name="T5" fmla="*/ 1712 h 1712"/>
                <a:gd name="T6" fmla="*/ 24 w 24"/>
                <a:gd name="T7" fmla="*/ 55 h 1712"/>
                <a:gd name="T8" fmla="*/ 15 w 24"/>
                <a:gd name="T9" fmla="*/ 0 h 1712"/>
                <a:gd name="T10" fmla="*/ 0 w 24"/>
                <a:gd name="T11" fmla="*/ 42 h 1712"/>
              </a:gdLst>
              <a:ahLst/>
              <a:cxnLst>
                <a:cxn ang="0">
                  <a:pos x="T0" y="T1"/>
                </a:cxn>
                <a:cxn ang="0">
                  <a:pos x="T2" y="T3"/>
                </a:cxn>
                <a:cxn ang="0">
                  <a:pos x="T4" y="T5"/>
                </a:cxn>
                <a:cxn ang="0">
                  <a:pos x="T6" y="T7"/>
                </a:cxn>
                <a:cxn ang="0">
                  <a:pos x="T8" y="T9"/>
                </a:cxn>
                <a:cxn ang="0">
                  <a:pos x="T10" y="T11"/>
                </a:cxn>
              </a:cxnLst>
              <a:rect l="0" t="0" r="r" b="b"/>
              <a:pathLst>
                <a:path w="24" h="1712">
                  <a:moveTo>
                    <a:pt x="0" y="42"/>
                  </a:moveTo>
                  <a:lnTo>
                    <a:pt x="0" y="1699"/>
                  </a:lnTo>
                  <a:lnTo>
                    <a:pt x="24" y="1712"/>
                  </a:lnTo>
                  <a:lnTo>
                    <a:pt x="24" y="55"/>
                  </a:lnTo>
                  <a:lnTo>
                    <a:pt x="15" y="0"/>
                  </a:lnTo>
                  <a:lnTo>
                    <a:pt x="0" y="42"/>
                  </a:lnTo>
                  <a:close/>
                </a:path>
              </a:pathLst>
            </a:custGeom>
            <a:solidFill>
              <a:srgbClr val="FFFFFF"/>
            </a:solidFill>
            <a:ln w="0">
              <a:solidFill>
                <a:srgbClr val="000000"/>
              </a:solidFill>
              <a:prstDash val="solid"/>
              <a:round/>
              <a:headEnd/>
              <a:tailEnd/>
            </a:ln>
          </p:spPr>
          <p:txBody>
            <a:bodyPr/>
            <a:lstStyle/>
            <a:p>
              <a:endParaRPr lang="en-GB"/>
            </a:p>
          </p:txBody>
        </p:sp>
        <p:sp>
          <p:nvSpPr>
            <p:cNvPr id="33082" name="Freeform 314">
              <a:extLst>
                <a:ext uri="{FF2B5EF4-FFF2-40B4-BE49-F238E27FC236}">
                  <a16:creationId xmlns:a16="http://schemas.microsoft.com/office/drawing/2014/main" id="{65571AA0-3850-AAB3-FBF7-EA03067F8710}"/>
                </a:ext>
              </a:extLst>
            </p:cNvPr>
            <p:cNvSpPr>
              <a:spLocks noChangeAspect="1"/>
            </p:cNvSpPr>
            <p:nvPr/>
          </p:nvSpPr>
          <p:spPr bwMode="auto">
            <a:xfrm>
              <a:off x="2884" y="762"/>
              <a:ext cx="430" cy="287"/>
            </a:xfrm>
            <a:custGeom>
              <a:avLst/>
              <a:gdLst>
                <a:gd name="T0" fmla="*/ 0 w 430"/>
                <a:gd name="T1" fmla="*/ 0 h 287"/>
                <a:gd name="T2" fmla="*/ 0 w 430"/>
                <a:gd name="T3" fmla="*/ 54 h 287"/>
                <a:gd name="T4" fmla="*/ 430 w 430"/>
                <a:gd name="T5" fmla="*/ 287 h 287"/>
                <a:gd name="T6" fmla="*/ 430 w 430"/>
                <a:gd name="T7" fmla="*/ 233 h 287"/>
                <a:gd name="T8" fmla="*/ 0 w 430"/>
                <a:gd name="T9" fmla="*/ 0 h 287"/>
              </a:gdLst>
              <a:ahLst/>
              <a:cxnLst>
                <a:cxn ang="0">
                  <a:pos x="T0" y="T1"/>
                </a:cxn>
                <a:cxn ang="0">
                  <a:pos x="T2" y="T3"/>
                </a:cxn>
                <a:cxn ang="0">
                  <a:pos x="T4" y="T5"/>
                </a:cxn>
                <a:cxn ang="0">
                  <a:pos x="T6" y="T7"/>
                </a:cxn>
                <a:cxn ang="0">
                  <a:pos x="T8" y="T9"/>
                </a:cxn>
              </a:cxnLst>
              <a:rect l="0" t="0" r="r" b="b"/>
              <a:pathLst>
                <a:path w="430" h="287">
                  <a:moveTo>
                    <a:pt x="0" y="0"/>
                  </a:moveTo>
                  <a:lnTo>
                    <a:pt x="0" y="54"/>
                  </a:lnTo>
                  <a:lnTo>
                    <a:pt x="430" y="287"/>
                  </a:lnTo>
                  <a:lnTo>
                    <a:pt x="430" y="233"/>
                  </a:lnTo>
                  <a:lnTo>
                    <a:pt x="0" y="0"/>
                  </a:lnTo>
                  <a:close/>
                </a:path>
              </a:pathLst>
            </a:custGeom>
            <a:solidFill>
              <a:srgbClr val="FFFFFF"/>
            </a:solidFill>
            <a:ln w="0">
              <a:solidFill>
                <a:srgbClr val="000000"/>
              </a:solidFill>
              <a:prstDash val="solid"/>
              <a:round/>
              <a:headEnd/>
              <a:tailEnd/>
            </a:ln>
          </p:spPr>
          <p:txBody>
            <a:bodyPr/>
            <a:lstStyle/>
            <a:p>
              <a:endParaRPr lang="en-GB"/>
            </a:p>
          </p:txBody>
        </p:sp>
        <p:sp>
          <p:nvSpPr>
            <p:cNvPr id="33083" name="Freeform 315">
              <a:extLst>
                <a:ext uri="{FF2B5EF4-FFF2-40B4-BE49-F238E27FC236}">
                  <a16:creationId xmlns:a16="http://schemas.microsoft.com/office/drawing/2014/main" id="{C267E37C-56EA-9F3E-9EEB-C102052987B2}"/>
                </a:ext>
              </a:extLst>
            </p:cNvPr>
            <p:cNvSpPr>
              <a:spLocks noChangeAspect="1"/>
            </p:cNvSpPr>
            <p:nvPr/>
          </p:nvSpPr>
          <p:spPr bwMode="auto">
            <a:xfrm>
              <a:off x="2884" y="1338"/>
              <a:ext cx="430" cy="286"/>
            </a:xfrm>
            <a:custGeom>
              <a:avLst/>
              <a:gdLst>
                <a:gd name="T0" fmla="*/ 0 w 430"/>
                <a:gd name="T1" fmla="*/ 0 h 286"/>
                <a:gd name="T2" fmla="*/ 0 w 430"/>
                <a:gd name="T3" fmla="*/ 54 h 286"/>
                <a:gd name="T4" fmla="*/ 430 w 430"/>
                <a:gd name="T5" fmla="*/ 286 h 286"/>
                <a:gd name="T6" fmla="*/ 430 w 430"/>
                <a:gd name="T7" fmla="*/ 232 h 286"/>
                <a:gd name="T8" fmla="*/ 0 w 430"/>
                <a:gd name="T9" fmla="*/ 0 h 286"/>
              </a:gdLst>
              <a:ahLst/>
              <a:cxnLst>
                <a:cxn ang="0">
                  <a:pos x="T0" y="T1"/>
                </a:cxn>
                <a:cxn ang="0">
                  <a:pos x="T2" y="T3"/>
                </a:cxn>
                <a:cxn ang="0">
                  <a:pos x="T4" y="T5"/>
                </a:cxn>
                <a:cxn ang="0">
                  <a:pos x="T6" y="T7"/>
                </a:cxn>
                <a:cxn ang="0">
                  <a:pos x="T8" y="T9"/>
                </a:cxn>
              </a:cxnLst>
              <a:rect l="0" t="0" r="r" b="b"/>
              <a:pathLst>
                <a:path w="430" h="286">
                  <a:moveTo>
                    <a:pt x="0" y="0"/>
                  </a:moveTo>
                  <a:lnTo>
                    <a:pt x="0" y="54"/>
                  </a:lnTo>
                  <a:lnTo>
                    <a:pt x="430" y="286"/>
                  </a:lnTo>
                  <a:lnTo>
                    <a:pt x="430" y="232"/>
                  </a:lnTo>
                  <a:lnTo>
                    <a:pt x="0" y="0"/>
                  </a:lnTo>
                  <a:close/>
                </a:path>
              </a:pathLst>
            </a:custGeom>
            <a:solidFill>
              <a:srgbClr val="FFFFFF"/>
            </a:solidFill>
            <a:ln w="0">
              <a:solidFill>
                <a:srgbClr val="000000"/>
              </a:solidFill>
              <a:prstDash val="solid"/>
              <a:round/>
              <a:headEnd/>
              <a:tailEnd/>
            </a:ln>
          </p:spPr>
          <p:txBody>
            <a:bodyPr/>
            <a:lstStyle/>
            <a:p>
              <a:endParaRPr lang="en-GB"/>
            </a:p>
          </p:txBody>
        </p:sp>
        <p:sp>
          <p:nvSpPr>
            <p:cNvPr id="33084" name="Freeform 316">
              <a:extLst>
                <a:ext uri="{FF2B5EF4-FFF2-40B4-BE49-F238E27FC236}">
                  <a16:creationId xmlns:a16="http://schemas.microsoft.com/office/drawing/2014/main" id="{AD041907-C380-2AA3-EEE8-D0788756995B}"/>
                </a:ext>
              </a:extLst>
            </p:cNvPr>
            <p:cNvSpPr>
              <a:spLocks noChangeAspect="1"/>
            </p:cNvSpPr>
            <p:nvPr/>
          </p:nvSpPr>
          <p:spPr bwMode="auto">
            <a:xfrm>
              <a:off x="2884" y="1949"/>
              <a:ext cx="430" cy="286"/>
            </a:xfrm>
            <a:custGeom>
              <a:avLst/>
              <a:gdLst>
                <a:gd name="T0" fmla="*/ 0 w 430"/>
                <a:gd name="T1" fmla="*/ 0 h 286"/>
                <a:gd name="T2" fmla="*/ 0 w 430"/>
                <a:gd name="T3" fmla="*/ 54 h 286"/>
                <a:gd name="T4" fmla="*/ 430 w 430"/>
                <a:gd name="T5" fmla="*/ 286 h 286"/>
                <a:gd name="T6" fmla="*/ 430 w 430"/>
                <a:gd name="T7" fmla="*/ 232 h 286"/>
                <a:gd name="T8" fmla="*/ 0 w 430"/>
                <a:gd name="T9" fmla="*/ 0 h 286"/>
              </a:gdLst>
              <a:ahLst/>
              <a:cxnLst>
                <a:cxn ang="0">
                  <a:pos x="T0" y="T1"/>
                </a:cxn>
                <a:cxn ang="0">
                  <a:pos x="T2" y="T3"/>
                </a:cxn>
                <a:cxn ang="0">
                  <a:pos x="T4" y="T5"/>
                </a:cxn>
                <a:cxn ang="0">
                  <a:pos x="T6" y="T7"/>
                </a:cxn>
                <a:cxn ang="0">
                  <a:pos x="T8" y="T9"/>
                </a:cxn>
              </a:cxnLst>
              <a:rect l="0" t="0" r="r" b="b"/>
              <a:pathLst>
                <a:path w="430" h="286">
                  <a:moveTo>
                    <a:pt x="0" y="0"/>
                  </a:moveTo>
                  <a:lnTo>
                    <a:pt x="0" y="54"/>
                  </a:lnTo>
                  <a:lnTo>
                    <a:pt x="430" y="286"/>
                  </a:lnTo>
                  <a:lnTo>
                    <a:pt x="430" y="232"/>
                  </a:lnTo>
                  <a:lnTo>
                    <a:pt x="0" y="0"/>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3085" name="Group 317">
            <a:extLst>
              <a:ext uri="{FF2B5EF4-FFF2-40B4-BE49-F238E27FC236}">
                <a16:creationId xmlns:a16="http://schemas.microsoft.com/office/drawing/2014/main" id="{F8018987-5298-858E-3B49-C8DA7C9BBA35}"/>
              </a:ext>
            </a:extLst>
          </p:cNvPr>
          <p:cNvGrpSpPr>
            <a:grpSpLocks noChangeAspect="1"/>
          </p:cNvGrpSpPr>
          <p:nvPr/>
        </p:nvGrpSpPr>
        <p:grpSpPr bwMode="auto">
          <a:xfrm>
            <a:off x="2819400" y="85725"/>
            <a:ext cx="773113" cy="1743075"/>
            <a:chOff x="475" y="519"/>
            <a:chExt cx="487" cy="1933"/>
          </a:xfrm>
        </p:grpSpPr>
        <p:sp>
          <p:nvSpPr>
            <p:cNvPr id="33086" name="Freeform 318">
              <a:extLst>
                <a:ext uri="{FF2B5EF4-FFF2-40B4-BE49-F238E27FC236}">
                  <a16:creationId xmlns:a16="http://schemas.microsoft.com/office/drawing/2014/main" id="{7D5DA2D8-EBBA-C5DF-F8C7-94D8D63B01F9}"/>
                </a:ext>
              </a:extLst>
            </p:cNvPr>
            <p:cNvSpPr>
              <a:spLocks noChangeAspect="1"/>
            </p:cNvSpPr>
            <p:nvPr/>
          </p:nvSpPr>
          <p:spPr bwMode="auto">
            <a:xfrm>
              <a:off x="475" y="1927"/>
              <a:ext cx="486" cy="288"/>
            </a:xfrm>
            <a:custGeom>
              <a:avLst/>
              <a:gdLst>
                <a:gd name="T0" fmla="*/ 0 w 486"/>
                <a:gd name="T1" fmla="*/ 234 h 288"/>
                <a:gd name="T2" fmla="*/ 0 w 486"/>
                <a:gd name="T3" fmla="*/ 288 h 288"/>
                <a:gd name="T4" fmla="*/ 486 w 486"/>
                <a:gd name="T5" fmla="*/ 54 h 288"/>
                <a:gd name="T6" fmla="*/ 486 w 486"/>
                <a:gd name="T7" fmla="*/ 0 h 288"/>
                <a:gd name="T8" fmla="*/ 0 w 486"/>
                <a:gd name="T9" fmla="*/ 234 h 288"/>
              </a:gdLst>
              <a:ahLst/>
              <a:cxnLst>
                <a:cxn ang="0">
                  <a:pos x="T0" y="T1"/>
                </a:cxn>
                <a:cxn ang="0">
                  <a:pos x="T2" y="T3"/>
                </a:cxn>
                <a:cxn ang="0">
                  <a:pos x="T4" y="T5"/>
                </a:cxn>
                <a:cxn ang="0">
                  <a:pos x="T6" y="T7"/>
                </a:cxn>
                <a:cxn ang="0">
                  <a:pos x="T8" y="T9"/>
                </a:cxn>
              </a:cxnLst>
              <a:rect l="0" t="0" r="r" b="b"/>
              <a:pathLst>
                <a:path w="486" h="288">
                  <a:moveTo>
                    <a:pt x="0" y="234"/>
                  </a:moveTo>
                  <a:lnTo>
                    <a:pt x="0" y="288"/>
                  </a:lnTo>
                  <a:lnTo>
                    <a:pt x="486" y="54"/>
                  </a:lnTo>
                  <a:lnTo>
                    <a:pt x="486" y="0"/>
                  </a:lnTo>
                  <a:lnTo>
                    <a:pt x="0" y="234"/>
                  </a:lnTo>
                  <a:close/>
                </a:path>
              </a:pathLst>
            </a:custGeom>
            <a:solidFill>
              <a:srgbClr val="FFFFFF"/>
            </a:solidFill>
            <a:ln w="0">
              <a:solidFill>
                <a:srgbClr val="000000"/>
              </a:solidFill>
              <a:prstDash val="solid"/>
              <a:round/>
              <a:headEnd/>
              <a:tailEnd/>
            </a:ln>
          </p:spPr>
          <p:txBody>
            <a:bodyPr/>
            <a:lstStyle/>
            <a:p>
              <a:endParaRPr lang="en-GB"/>
            </a:p>
          </p:txBody>
        </p:sp>
        <p:sp>
          <p:nvSpPr>
            <p:cNvPr id="33087" name="Freeform 319">
              <a:extLst>
                <a:ext uri="{FF2B5EF4-FFF2-40B4-BE49-F238E27FC236}">
                  <a16:creationId xmlns:a16="http://schemas.microsoft.com/office/drawing/2014/main" id="{BF3B30DB-DACF-A1EF-360A-66F9BCF28A3D}"/>
                </a:ext>
              </a:extLst>
            </p:cNvPr>
            <p:cNvSpPr>
              <a:spLocks noChangeAspect="1"/>
            </p:cNvSpPr>
            <p:nvPr/>
          </p:nvSpPr>
          <p:spPr bwMode="auto">
            <a:xfrm>
              <a:off x="475" y="1334"/>
              <a:ext cx="486" cy="288"/>
            </a:xfrm>
            <a:custGeom>
              <a:avLst/>
              <a:gdLst>
                <a:gd name="T0" fmla="*/ 0 w 486"/>
                <a:gd name="T1" fmla="*/ 234 h 288"/>
                <a:gd name="T2" fmla="*/ 0 w 486"/>
                <a:gd name="T3" fmla="*/ 288 h 288"/>
                <a:gd name="T4" fmla="*/ 486 w 486"/>
                <a:gd name="T5" fmla="*/ 54 h 288"/>
                <a:gd name="T6" fmla="*/ 486 w 486"/>
                <a:gd name="T7" fmla="*/ 0 h 288"/>
                <a:gd name="T8" fmla="*/ 0 w 486"/>
                <a:gd name="T9" fmla="*/ 234 h 288"/>
              </a:gdLst>
              <a:ahLst/>
              <a:cxnLst>
                <a:cxn ang="0">
                  <a:pos x="T0" y="T1"/>
                </a:cxn>
                <a:cxn ang="0">
                  <a:pos x="T2" y="T3"/>
                </a:cxn>
                <a:cxn ang="0">
                  <a:pos x="T4" y="T5"/>
                </a:cxn>
                <a:cxn ang="0">
                  <a:pos x="T6" y="T7"/>
                </a:cxn>
                <a:cxn ang="0">
                  <a:pos x="T8" y="T9"/>
                </a:cxn>
              </a:cxnLst>
              <a:rect l="0" t="0" r="r" b="b"/>
              <a:pathLst>
                <a:path w="486" h="288">
                  <a:moveTo>
                    <a:pt x="0" y="234"/>
                  </a:moveTo>
                  <a:lnTo>
                    <a:pt x="0" y="288"/>
                  </a:lnTo>
                  <a:lnTo>
                    <a:pt x="486" y="54"/>
                  </a:lnTo>
                  <a:lnTo>
                    <a:pt x="486" y="0"/>
                  </a:lnTo>
                  <a:lnTo>
                    <a:pt x="0" y="234"/>
                  </a:lnTo>
                  <a:close/>
                </a:path>
              </a:pathLst>
            </a:custGeom>
            <a:solidFill>
              <a:srgbClr val="FFFFFF"/>
            </a:solidFill>
            <a:ln w="0">
              <a:solidFill>
                <a:srgbClr val="000000"/>
              </a:solidFill>
              <a:prstDash val="solid"/>
              <a:round/>
              <a:headEnd/>
              <a:tailEnd/>
            </a:ln>
          </p:spPr>
          <p:txBody>
            <a:bodyPr/>
            <a:lstStyle/>
            <a:p>
              <a:endParaRPr lang="en-GB"/>
            </a:p>
          </p:txBody>
        </p:sp>
        <p:sp>
          <p:nvSpPr>
            <p:cNvPr id="33088" name="Freeform 320">
              <a:extLst>
                <a:ext uri="{FF2B5EF4-FFF2-40B4-BE49-F238E27FC236}">
                  <a16:creationId xmlns:a16="http://schemas.microsoft.com/office/drawing/2014/main" id="{4618F0E8-2B64-B5A7-BC8F-AF4070F77D1C}"/>
                </a:ext>
              </a:extLst>
            </p:cNvPr>
            <p:cNvSpPr>
              <a:spLocks noChangeAspect="1"/>
            </p:cNvSpPr>
            <p:nvPr/>
          </p:nvSpPr>
          <p:spPr bwMode="auto">
            <a:xfrm>
              <a:off x="475" y="727"/>
              <a:ext cx="486" cy="287"/>
            </a:xfrm>
            <a:custGeom>
              <a:avLst/>
              <a:gdLst>
                <a:gd name="T0" fmla="*/ 0 w 486"/>
                <a:gd name="T1" fmla="*/ 233 h 287"/>
                <a:gd name="T2" fmla="*/ 0 w 486"/>
                <a:gd name="T3" fmla="*/ 287 h 287"/>
                <a:gd name="T4" fmla="*/ 486 w 486"/>
                <a:gd name="T5" fmla="*/ 53 h 287"/>
                <a:gd name="T6" fmla="*/ 486 w 486"/>
                <a:gd name="T7" fmla="*/ 0 h 287"/>
                <a:gd name="T8" fmla="*/ 0 w 486"/>
                <a:gd name="T9" fmla="*/ 233 h 287"/>
              </a:gdLst>
              <a:ahLst/>
              <a:cxnLst>
                <a:cxn ang="0">
                  <a:pos x="T0" y="T1"/>
                </a:cxn>
                <a:cxn ang="0">
                  <a:pos x="T2" y="T3"/>
                </a:cxn>
                <a:cxn ang="0">
                  <a:pos x="T4" y="T5"/>
                </a:cxn>
                <a:cxn ang="0">
                  <a:pos x="T6" y="T7"/>
                </a:cxn>
                <a:cxn ang="0">
                  <a:pos x="T8" y="T9"/>
                </a:cxn>
              </a:cxnLst>
              <a:rect l="0" t="0" r="r" b="b"/>
              <a:pathLst>
                <a:path w="486" h="287">
                  <a:moveTo>
                    <a:pt x="0" y="233"/>
                  </a:moveTo>
                  <a:lnTo>
                    <a:pt x="0" y="287"/>
                  </a:lnTo>
                  <a:lnTo>
                    <a:pt x="486" y="53"/>
                  </a:lnTo>
                  <a:lnTo>
                    <a:pt x="486" y="0"/>
                  </a:lnTo>
                  <a:lnTo>
                    <a:pt x="0" y="233"/>
                  </a:lnTo>
                  <a:close/>
                </a:path>
              </a:pathLst>
            </a:custGeom>
            <a:solidFill>
              <a:srgbClr val="FFFFFF"/>
            </a:solidFill>
            <a:ln w="0">
              <a:solidFill>
                <a:srgbClr val="000000"/>
              </a:solidFill>
              <a:prstDash val="solid"/>
              <a:round/>
              <a:headEnd/>
              <a:tailEnd/>
            </a:ln>
          </p:spPr>
          <p:txBody>
            <a:bodyPr/>
            <a:lstStyle/>
            <a:p>
              <a:endParaRPr lang="en-GB"/>
            </a:p>
          </p:txBody>
        </p:sp>
        <p:sp>
          <p:nvSpPr>
            <p:cNvPr id="33089" name="Freeform 321">
              <a:extLst>
                <a:ext uri="{FF2B5EF4-FFF2-40B4-BE49-F238E27FC236}">
                  <a16:creationId xmlns:a16="http://schemas.microsoft.com/office/drawing/2014/main" id="{7DACED74-BB60-7A01-387D-5D5CB8B2B0B5}"/>
                </a:ext>
              </a:extLst>
            </p:cNvPr>
            <p:cNvSpPr>
              <a:spLocks noChangeAspect="1"/>
            </p:cNvSpPr>
            <p:nvPr/>
          </p:nvSpPr>
          <p:spPr bwMode="auto">
            <a:xfrm>
              <a:off x="476" y="737"/>
              <a:ext cx="30" cy="1715"/>
            </a:xfrm>
            <a:custGeom>
              <a:avLst/>
              <a:gdLst>
                <a:gd name="T0" fmla="*/ 0 w 30"/>
                <a:gd name="T1" fmla="*/ 58 h 1715"/>
                <a:gd name="T2" fmla="*/ 0 w 30"/>
                <a:gd name="T3" fmla="*/ 1715 h 1715"/>
                <a:gd name="T4" fmla="*/ 30 w 30"/>
                <a:gd name="T5" fmla="*/ 1699 h 1715"/>
                <a:gd name="T6" fmla="*/ 30 w 30"/>
                <a:gd name="T7" fmla="*/ 42 h 1715"/>
                <a:gd name="T8" fmla="*/ 16 w 30"/>
                <a:gd name="T9" fmla="*/ 0 h 1715"/>
                <a:gd name="T10" fmla="*/ 0 w 30"/>
                <a:gd name="T11" fmla="*/ 58 h 1715"/>
              </a:gdLst>
              <a:ahLst/>
              <a:cxnLst>
                <a:cxn ang="0">
                  <a:pos x="T0" y="T1"/>
                </a:cxn>
                <a:cxn ang="0">
                  <a:pos x="T2" y="T3"/>
                </a:cxn>
                <a:cxn ang="0">
                  <a:pos x="T4" y="T5"/>
                </a:cxn>
                <a:cxn ang="0">
                  <a:pos x="T6" y="T7"/>
                </a:cxn>
                <a:cxn ang="0">
                  <a:pos x="T8" y="T9"/>
                </a:cxn>
                <a:cxn ang="0">
                  <a:pos x="T10" y="T11"/>
                </a:cxn>
              </a:cxnLst>
              <a:rect l="0" t="0" r="r" b="b"/>
              <a:pathLst>
                <a:path w="30" h="1715">
                  <a:moveTo>
                    <a:pt x="0" y="58"/>
                  </a:moveTo>
                  <a:lnTo>
                    <a:pt x="0" y="1715"/>
                  </a:lnTo>
                  <a:lnTo>
                    <a:pt x="30" y="1699"/>
                  </a:lnTo>
                  <a:lnTo>
                    <a:pt x="30" y="42"/>
                  </a:lnTo>
                  <a:lnTo>
                    <a:pt x="16"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90" name="Freeform 322">
              <a:extLst>
                <a:ext uri="{FF2B5EF4-FFF2-40B4-BE49-F238E27FC236}">
                  <a16:creationId xmlns:a16="http://schemas.microsoft.com/office/drawing/2014/main" id="{752188DA-3C4F-CEAE-2470-61FAAF49CD1C}"/>
                </a:ext>
              </a:extLst>
            </p:cNvPr>
            <p:cNvSpPr>
              <a:spLocks noChangeAspect="1"/>
            </p:cNvSpPr>
            <p:nvPr/>
          </p:nvSpPr>
          <p:spPr bwMode="auto">
            <a:xfrm>
              <a:off x="514" y="719"/>
              <a:ext cx="31" cy="1714"/>
            </a:xfrm>
            <a:custGeom>
              <a:avLst/>
              <a:gdLst>
                <a:gd name="T0" fmla="*/ 0 w 31"/>
                <a:gd name="T1" fmla="*/ 57 h 1714"/>
                <a:gd name="T2" fmla="*/ 0 w 31"/>
                <a:gd name="T3" fmla="*/ 1714 h 1714"/>
                <a:gd name="T4" fmla="*/ 31 w 31"/>
                <a:gd name="T5" fmla="*/ 1699 h 1714"/>
                <a:gd name="T6" fmla="*/ 31 w 31"/>
                <a:gd name="T7" fmla="*/ 42 h 1714"/>
                <a:gd name="T8" fmla="*/ 16 w 31"/>
                <a:gd name="T9" fmla="*/ 0 h 1714"/>
                <a:gd name="T10" fmla="*/ 0 w 31"/>
                <a:gd name="T11" fmla="*/ 57 h 1714"/>
              </a:gdLst>
              <a:ahLst/>
              <a:cxnLst>
                <a:cxn ang="0">
                  <a:pos x="T0" y="T1"/>
                </a:cxn>
                <a:cxn ang="0">
                  <a:pos x="T2" y="T3"/>
                </a:cxn>
                <a:cxn ang="0">
                  <a:pos x="T4" y="T5"/>
                </a:cxn>
                <a:cxn ang="0">
                  <a:pos x="T6" y="T7"/>
                </a:cxn>
                <a:cxn ang="0">
                  <a:pos x="T8" y="T9"/>
                </a:cxn>
                <a:cxn ang="0">
                  <a:pos x="T10" y="T11"/>
                </a:cxn>
              </a:cxnLst>
              <a:rect l="0" t="0" r="r" b="b"/>
              <a:pathLst>
                <a:path w="31" h="1714">
                  <a:moveTo>
                    <a:pt x="0" y="57"/>
                  </a:moveTo>
                  <a:lnTo>
                    <a:pt x="0" y="1714"/>
                  </a:lnTo>
                  <a:lnTo>
                    <a:pt x="31" y="1699"/>
                  </a:lnTo>
                  <a:lnTo>
                    <a:pt x="31" y="42"/>
                  </a:lnTo>
                  <a:lnTo>
                    <a:pt x="16"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91" name="Freeform 323">
              <a:extLst>
                <a:ext uri="{FF2B5EF4-FFF2-40B4-BE49-F238E27FC236}">
                  <a16:creationId xmlns:a16="http://schemas.microsoft.com/office/drawing/2014/main" id="{FFA43E3F-F3DA-3E86-205E-39AB74093E32}"/>
                </a:ext>
              </a:extLst>
            </p:cNvPr>
            <p:cNvSpPr>
              <a:spLocks noChangeAspect="1"/>
            </p:cNvSpPr>
            <p:nvPr/>
          </p:nvSpPr>
          <p:spPr bwMode="auto">
            <a:xfrm>
              <a:off x="551" y="701"/>
              <a:ext cx="32" cy="1715"/>
            </a:xfrm>
            <a:custGeom>
              <a:avLst/>
              <a:gdLst>
                <a:gd name="T0" fmla="*/ 0 w 32"/>
                <a:gd name="T1" fmla="*/ 58 h 1715"/>
                <a:gd name="T2" fmla="*/ 0 w 32"/>
                <a:gd name="T3" fmla="*/ 1715 h 1715"/>
                <a:gd name="T4" fmla="*/ 32 w 32"/>
                <a:gd name="T5" fmla="*/ 1699 h 1715"/>
                <a:gd name="T6" fmla="*/ 32 w 32"/>
                <a:gd name="T7" fmla="*/ 42 h 1715"/>
                <a:gd name="T8" fmla="*/ 16 w 32"/>
                <a:gd name="T9" fmla="*/ 0 h 1715"/>
                <a:gd name="T10" fmla="*/ 0 w 32"/>
                <a:gd name="T11" fmla="*/ 58 h 1715"/>
              </a:gdLst>
              <a:ahLst/>
              <a:cxnLst>
                <a:cxn ang="0">
                  <a:pos x="T0" y="T1"/>
                </a:cxn>
                <a:cxn ang="0">
                  <a:pos x="T2" y="T3"/>
                </a:cxn>
                <a:cxn ang="0">
                  <a:pos x="T4" y="T5"/>
                </a:cxn>
                <a:cxn ang="0">
                  <a:pos x="T6" y="T7"/>
                </a:cxn>
                <a:cxn ang="0">
                  <a:pos x="T8" y="T9"/>
                </a:cxn>
                <a:cxn ang="0">
                  <a:pos x="T10" y="T11"/>
                </a:cxn>
              </a:cxnLst>
              <a:rect l="0" t="0" r="r" b="b"/>
              <a:pathLst>
                <a:path w="32" h="1715">
                  <a:moveTo>
                    <a:pt x="0" y="58"/>
                  </a:moveTo>
                  <a:lnTo>
                    <a:pt x="0" y="1715"/>
                  </a:lnTo>
                  <a:lnTo>
                    <a:pt x="32" y="1699"/>
                  </a:lnTo>
                  <a:lnTo>
                    <a:pt x="32" y="42"/>
                  </a:lnTo>
                  <a:lnTo>
                    <a:pt x="16"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92" name="Freeform 324">
              <a:extLst>
                <a:ext uri="{FF2B5EF4-FFF2-40B4-BE49-F238E27FC236}">
                  <a16:creationId xmlns:a16="http://schemas.microsoft.com/office/drawing/2014/main" id="{8101593E-87CD-0D7B-2CB0-0985BAE27FDE}"/>
                </a:ext>
              </a:extLst>
            </p:cNvPr>
            <p:cNvSpPr>
              <a:spLocks noChangeAspect="1"/>
            </p:cNvSpPr>
            <p:nvPr/>
          </p:nvSpPr>
          <p:spPr bwMode="auto">
            <a:xfrm>
              <a:off x="589" y="683"/>
              <a:ext cx="32" cy="1714"/>
            </a:xfrm>
            <a:custGeom>
              <a:avLst/>
              <a:gdLst>
                <a:gd name="T0" fmla="*/ 0 w 32"/>
                <a:gd name="T1" fmla="*/ 57 h 1714"/>
                <a:gd name="T2" fmla="*/ 0 w 32"/>
                <a:gd name="T3" fmla="*/ 1714 h 1714"/>
                <a:gd name="T4" fmla="*/ 32 w 32"/>
                <a:gd name="T5" fmla="*/ 1699 h 1714"/>
                <a:gd name="T6" fmla="*/ 32 w 32"/>
                <a:gd name="T7" fmla="*/ 42 h 1714"/>
                <a:gd name="T8" fmla="*/ 16 w 32"/>
                <a:gd name="T9" fmla="*/ 0 h 1714"/>
                <a:gd name="T10" fmla="*/ 0 w 32"/>
                <a:gd name="T11" fmla="*/ 57 h 1714"/>
              </a:gdLst>
              <a:ahLst/>
              <a:cxnLst>
                <a:cxn ang="0">
                  <a:pos x="T0" y="T1"/>
                </a:cxn>
                <a:cxn ang="0">
                  <a:pos x="T2" y="T3"/>
                </a:cxn>
                <a:cxn ang="0">
                  <a:pos x="T4" y="T5"/>
                </a:cxn>
                <a:cxn ang="0">
                  <a:pos x="T6" y="T7"/>
                </a:cxn>
                <a:cxn ang="0">
                  <a:pos x="T8" y="T9"/>
                </a:cxn>
                <a:cxn ang="0">
                  <a:pos x="T10" y="T11"/>
                </a:cxn>
              </a:cxnLst>
              <a:rect l="0" t="0" r="r" b="b"/>
              <a:pathLst>
                <a:path w="32" h="1714">
                  <a:moveTo>
                    <a:pt x="0" y="57"/>
                  </a:moveTo>
                  <a:lnTo>
                    <a:pt x="0" y="1714"/>
                  </a:lnTo>
                  <a:lnTo>
                    <a:pt x="32" y="1699"/>
                  </a:lnTo>
                  <a:lnTo>
                    <a:pt x="32" y="42"/>
                  </a:lnTo>
                  <a:lnTo>
                    <a:pt x="16"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93" name="Freeform 325">
              <a:extLst>
                <a:ext uri="{FF2B5EF4-FFF2-40B4-BE49-F238E27FC236}">
                  <a16:creationId xmlns:a16="http://schemas.microsoft.com/office/drawing/2014/main" id="{6D9C9E0B-4B36-4DF2-FE42-56F977219A63}"/>
                </a:ext>
              </a:extLst>
            </p:cNvPr>
            <p:cNvSpPr>
              <a:spLocks noChangeAspect="1"/>
            </p:cNvSpPr>
            <p:nvPr/>
          </p:nvSpPr>
          <p:spPr bwMode="auto">
            <a:xfrm>
              <a:off x="628" y="664"/>
              <a:ext cx="30" cy="1715"/>
            </a:xfrm>
            <a:custGeom>
              <a:avLst/>
              <a:gdLst>
                <a:gd name="T0" fmla="*/ 0 w 30"/>
                <a:gd name="T1" fmla="*/ 58 h 1715"/>
                <a:gd name="T2" fmla="*/ 0 w 30"/>
                <a:gd name="T3" fmla="*/ 1715 h 1715"/>
                <a:gd name="T4" fmla="*/ 30 w 30"/>
                <a:gd name="T5" fmla="*/ 1699 h 1715"/>
                <a:gd name="T6" fmla="*/ 30 w 30"/>
                <a:gd name="T7" fmla="*/ 42 h 1715"/>
                <a:gd name="T8" fmla="*/ 17 w 30"/>
                <a:gd name="T9" fmla="*/ 0 h 1715"/>
                <a:gd name="T10" fmla="*/ 0 w 30"/>
                <a:gd name="T11" fmla="*/ 58 h 1715"/>
              </a:gdLst>
              <a:ahLst/>
              <a:cxnLst>
                <a:cxn ang="0">
                  <a:pos x="T0" y="T1"/>
                </a:cxn>
                <a:cxn ang="0">
                  <a:pos x="T2" y="T3"/>
                </a:cxn>
                <a:cxn ang="0">
                  <a:pos x="T4" y="T5"/>
                </a:cxn>
                <a:cxn ang="0">
                  <a:pos x="T6" y="T7"/>
                </a:cxn>
                <a:cxn ang="0">
                  <a:pos x="T8" y="T9"/>
                </a:cxn>
                <a:cxn ang="0">
                  <a:pos x="T10" y="T11"/>
                </a:cxn>
              </a:cxnLst>
              <a:rect l="0" t="0" r="r" b="b"/>
              <a:pathLst>
                <a:path w="30" h="1715">
                  <a:moveTo>
                    <a:pt x="0" y="58"/>
                  </a:moveTo>
                  <a:lnTo>
                    <a:pt x="0" y="1715"/>
                  </a:lnTo>
                  <a:lnTo>
                    <a:pt x="30" y="1699"/>
                  </a:lnTo>
                  <a:lnTo>
                    <a:pt x="30" y="42"/>
                  </a:lnTo>
                  <a:lnTo>
                    <a:pt x="17"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94" name="Freeform 326">
              <a:extLst>
                <a:ext uri="{FF2B5EF4-FFF2-40B4-BE49-F238E27FC236}">
                  <a16:creationId xmlns:a16="http://schemas.microsoft.com/office/drawing/2014/main" id="{BDB1EA42-11C0-9129-B0C3-1B14AEE214E9}"/>
                </a:ext>
              </a:extLst>
            </p:cNvPr>
            <p:cNvSpPr>
              <a:spLocks noChangeAspect="1"/>
            </p:cNvSpPr>
            <p:nvPr/>
          </p:nvSpPr>
          <p:spPr bwMode="auto">
            <a:xfrm>
              <a:off x="666" y="646"/>
              <a:ext cx="29" cy="1714"/>
            </a:xfrm>
            <a:custGeom>
              <a:avLst/>
              <a:gdLst>
                <a:gd name="T0" fmla="*/ 0 w 29"/>
                <a:gd name="T1" fmla="*/ 57 h 1714"/>
                <a:gd name="T2" fmla="*/ 0 w 29"/>
                <a:gd name="T3" fmla="*/ 1714 h 1714"/>
                <a:gd name="T4" fmla="*/ 29 w 29"/>
                <a:gd name="T5" fmla="*/ 1700 h 1714"/>
                <a:gd name="T6" fmla="*/ 29 w 29"/>
                <a:gd name="T7" fmla="*/ 43 h 1714"/>
                <a:gd name="T8" fmla="*/ 17 w 29"/>
                <a:gd name="T9" fmla="*/ 0 h 1714"/>
                <a:gd name="T10" fmla="*/ 0 w 29"/>
                <a:gd name="T11" fmla="*/ 57 h 1714"/>
              </a:gdLst>
              <a:ahLst/>
              <a:cxnLst>
                <a:cxn ang="0">
                  <a:pos x="T0" y="T1"/>
                </a:cxn>
                <a:cxn ang="0">
                  <a:pos x="T2" y="T3"/>
                </a:cxn>
                <a:cxn ang="0">
                  <a:pos x="T4" y="T5"/>
                </a:cxn>
                <a:cxn ang="0">
                  <a:pos x="T6" y="T7"/>
                </a:cxn>
                <a:cxn ang="0">
                  <a:pos x="T8" y="T9"/>
                </a:cxn>
                <a:cxn ang="0">
                  <a:pos x="T10" y="T11"/>
                </a:cxn>
              </a:cxnLst>
              <a:rect l="0" t="0" r="r" b="b"/>
              <a:pathLst>
                <a:path w="29" h="1714">
                  <a:moveTo>
                    <a:pt x="0" y="57"/>
                  </a:moveTo>
                  <a:lnTo>
                    <a:pt x="0" y="1714"/>
                  </a:lnTo>
                  <a:lnTo>
                    <a:pt x="29" y="1700"/>
                  </a:lnTo>
                  <a:lnTo>
                    <a:pt x="29" y="43"/>
                  </a:lnTo>
                  <a:lnTo>
                    <a:pt x="17"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95" name="Freeform 327">
              <a:extLst>
                <a:ext uri="{FF2B5EF4-FFF2-40B4-BE49-F238E27FC236}">
                  <a16:creationId xmlns:a16="http://schemas.microsoft.com/office/drawing/2014/main" id="{40378EEB-4D15-EB8F-102B-8584785C7FDE}"/>
                </a:ext>
              </a:extLst>
            </p:cNvPr>
            <p:cNvSpPr>
              <a:spLocks noChangeAspect="1"/>
            </p:cNvSpPr>
            <p:nvPr/>
          </p:nvSpPr>
          <p:spPr bwMode="auto">
            <a:xfrm>
              <a:off x="704" y="628"/>
              <a:ext cx="31" cy="1715"/>
            </a:xfrm>
            <a:custGeom>
              <a:avLst/>
              <a:gdLst>
                <a:gd name="T0" fmla="*/ 0 w 31"/>
                <a:gd name="T1" fmla="*/ 58 h 1715"/>
                <a:gd name="T2" fmla="*/ 0 w 31"/>
                <a:gd name="T3" fmla="*/ 1715 h 1715"/>
                <a:gd name="T4" fmla="*/ 31 w 31"/>
                <a:gd name="T5" fmla="*/ 1699 h 1715"/>
                <a:gd name="T6" fmla="*/ 31 w 31"/>
                <a:gd name="T7" fmla="*/ 42 h 1715"/>
                <a:gd name="T8" fmla="*/ 15 w 31"/>
                <a:gd name="T9" fmla="*/ 0 h 1715"/>
                <a:gd name="T10" fmla="*/ 0 w 31"/>
                <a:gd name="T11" fmla="*/ 58 h 1715"/>
              </a:gdLst>
              <a:ahLst/>
              <a:cxnLst>
                <a:cxn ang="0">
                  <a:pos x="T0" y="T1"/>
                </a:cxn>
                <a:cxn ang="0">
                  <a:pos x="T2" y="T3"/>
                </a:cxn>
                <a:cxn ang="0">
                  <a:pos x="T4" y="T5"/>
                </a:cxn>
                <a:cxn ang="0">
                  <a:pos x="T6" y="T7"/>
                </a:cxn>
                <a:cxn ang="0">
                  <a:pos x="T8" y="T9"/>
                </a:cxn>
                <a:cxn ang="0">
                  <a:pos x="T10" y="T11"/>
                </a:cxn>
              </a:cxnLst>
              <a:rect l="0" t="0" r="r" b="b"/>
              <a:pathLst>
                <a:path w="31" h="1715">
                  <a:moveTo>
                    <a:pt x="0" y="58"/>
                  </a:moveTo>
                  <a:lnTo>
                    <a:pt x="0" y="1715"/>
                  </a:lnTo>
                  <a:lnTo>
                    <a:pt x="31" y="1699"/>
                  </a:lnTo>
                  <a:lnTo>
                    <a:pt x="31" y="42"/>
                  </a:lnTo>
                  <a:lnTo>
                    <a:pt x="15"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96" name="Freeform 328">
              <a:extLst>
                <a:ext uri="{FF2B5EF4-FFF2-40B4-BE49-F238E27FC236}">
                  <a16:creationId xmlns:a16="http://schemas.microsoft.com/office/drawing/2014/main" id="{A27572B9-D4F7-2D2D-E25F-621FAB81AD1A}"/>
                </a:ext>
              </a:extLst>
            </p:cNvPr>
            <p:cNvSpPr>
              <a:spLocks noChangeAspect="1"/>
            </p:cNvSpPr>
            <p:nvPr/>
          </p:nvSpPr>
          <p:spPr bwMode="auto">
            <a:xfrm>
              <a:off x="742" y="610"/>
              <a:ext cx="31" cy="1714"/>
            </a:xfrm>
            <a:custGeom>
              <a:avLst/>
              <a:gdLst>
                <a:gd name="T0" fmla="*/ 0 w 31"/>
                <a:gd name="T1" fmla="*/ 57 h 1714"/>
                <a:gd name="T2" fmla="*/ 0 w 31"/>
                <a:gd name="T3" fmla="*/ 1714 h 1714"/>
                <a:gd name="T4" fmla="*/ 31 w 31"/>
                <a:gd name="T5" fmla="*/ 1699 h 1714"/>
                <a:gd name="T6" fmla="*/ 31 w 31"/>
                <a:gd name="T7" fmla="*/ 42 h 1714"/>
                <a:gd name="T8" fmla="*/ 15 w 31"/>
                <a:gd name="T9" fmla="*/ 0 h 1714"/>
                <a:gd name="T10" fmla="*/ 0 w 31"/>
                <a:gd name="T11" fmla="*/ 57 h 1714"/>
              </a:gdLst>
              <a:ahLst/>
              <a:cxnLst>
                <a:cxn ang="0">
                  <a:pos x="T0" y="T1"/>
                </a:cxn>
                <a:cxn ang="0">
                  <a:pos x="T2" y="T3"/>
                </a:cxn>
                <a:cxn ang="0">
                  <a:pos x="T4" y="T5"/>
                </a:cxn>
                <a:cxn ang="0">
                  <a:pos x="T6" y="T7"/>
                </a:cxn>
                <a:cxn ang="0">
                  <a:pos x="T8" y="T9"/>
                </a:cxn>
                <a:cxn ang="0">
                  <a:pos x="T10" y="T11"/>
                </a:cxn>
              </a:cxnLst>
              <a:rect l="0" t="0" r="r" b="b"/>
              <a:pathLst>
                <a:path w="31" h="1714">
                  <a:moveTo>
                    <a:pt x="0" y="57"/>
                  </a:moveTo>
                  <a:lnTo>
                    <a:pt x="0" y="1714"/>
                  </a:lnTo>
                  <a:lnTo>
                    <a:pt x="31" y="1699"/>
                  </a:lnTo>
                  <a:lnTo>
                    <a:pt x="31" y="42"/>
                  </a:lnTo>
                  <a:lnTo>
                    <a:pt x="15"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97" name="Freeform 329">
              <a:extLst>
                <a:ext uri="{FF2B5EF4-FFF2-40B4-BE49-F238E27FC236}">
                  <a16:creationId xmlns:a16="http://schemas.microsoft.com/office/drawing/2014/main" id="{A12D586B-CD70-1C52-4DEF-61F929191B79}"/>
                </a:ext>
              </a:extLst>
            </p:cNvPr>
            <p:cNvSpPr>
              <a:spLocks noChangeAspect="1"/>
            </p:cNvSpPr>
            <p:nvPr/>
          </p:nvSpPr>
          <p:spPr bwMode="auto">
            <a:xfrm>
              <a:off x="781" y="591"/>
              <a:ext cx="29" cy="1715"/>
            </a:xfrm>
            <a:custGeom>
              <a:avLst/>
              <a:gdLst>
                <a:gd name="T0" fmla="*/ 0 w 29"/>
                <a:gd name="T1" fmla="*/ 58 h 1715"/>
                <a:gd name="T2" fmla="*/ 0 w 29"/>
                <a:gd name="T3" fmla="*/ 1715 h 1715"/>
                <a:gd name="T4" fmla="*/ 29 w 29"/>
                <a:gd name="T5" fmla="*/ 1700 h 1715"/>
                <a:gd name="T6" fmla="*/ 29 w 29"/>
                <a:gd name="T7" fmla="*/ 43 h 1715"/>
                <a:gd name="T8" fmla="*/ 16 w 29"/>
                <a:gd name="T9" fmla="*/ 0 h 1715"/>
                <a:gd name="T10" fmla="*/ 0 w 29"/>
                <a:gd name="T11" fmla="*/ 58 h 1715"/>
              </a:gdLst>
              <a:ahLst/>
              <a:cxnLst>
                <a:cxn ang="0">
                  <a:pos x="T0" y="T1"/>
                </a:cxn>
                <a:cxn ang="0">
                  <a:pos x="T2" y="T3"/>
                </a:cxn>
                <a:cxn ang="0">
                  <a:pos x="T4" y="T5"/>
                </a:cxn>
                <a:cxn ang="0">
                  <a:pos x="T6" y="T7"/>
                </a:cxn>
                <a:cxn ang="0">
                  <a:pos x="T8" y="T9"/>
                </a:cxn>
                <a:cxn ang="0">
                  <a:pos x="T10" y="T11"/>
                </a:cxn>
              </a:cxnLst>
              <a:rect l="0" t="0" r="r" b="b"/>
              <a:pathLst>
                <a:path w="29" h="1715">
                  <a:moveTo>
                    <a:pt x="0" y="58"/>
                  </a:moveTo>
                  <a:lnTo>
                    <a:pt x="0" y="1715"/>
                  </a:lnTo>
                  <a:lnTo>
                    <a:pt x="29" y="1700"/>
                  </a:lnTo>
                  <a:lnTo>
                    <a:pt x="29" y="43"/>
                  </a:lnTo>
                  <a:lnTo>
                    <a:pt x="16"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098" name="Freeform 330">
              <a:extLst>
                <a:ext uri="{FF2B5EF4-FFF2-40B4-BE49-F238E27FC236}">
                  <a16:creationId xmlns:a16="http://schemas.microsoft.com/office/drawing/2014/main" id="{4C8FA0FE-4E27-7F83-6FFC-927199DC30F7}"/>
                </a:ext>
              </a:extLst>
            </p:cNvPr>
            <p:cNvSpPr>
              <a:spLocks noChangeAspect="1"/>
            </p:cNvSpPr>
            <p:nvPr/>
          </p:nvSpPr>
          <p:spPr bwMode="auto">
            <a:xfrm>
              <a:off x="817" y="574"/>
              <a:ext cx="31" cy="1714"/>
            </a:xfrm>
            <a:custGeom>
              <a:avLst/>
              <a:gdLst>
                <a:gd name="T0" fmla="*/ 0 w 31"/>
                <a:gd name="T1" fmla="*/ 57 h 1714"/>
                <a:gd name="T2" fmla="*/ 0 w 31"/>
                <a:gd name="T3" fmla="*/ 1714 h 1714"/>
                <a:gd name="T4" fmla="*/ 31 w 31"/>
                <a:gd name="T5" fmla="*/ 1699 h 1714"/>
                <a:gd name="T6" fmla="*/ 31 w 31"/>
                <a:gd name="T7" fmla="*/ 42 h 1714"/>
                <a:gd name="T8" fmla="*/ 17 w 31"/>
                <a:gd name="T9" fmla="*/ 0 h 1714"/>
                <a:gd name="T10" fmla="*/ 0 w 31"/>
                <a:gd name="T11" fmla="*/ 57 h 1714"/>
              </a:gdLst>
              <a:ahLst/>
              <a:cxnLst>
                <a:cxn ang="0">
                  <a:pos x="T0" y="T1"/>
                </a:cxn>
                <a:cxn ang="0">
                  <a:pos x="T2" y="T3"/>
                </a:cxn>
                <a:cxn ang="0">
                  <a:pos x="T4" y="T5"/>
                </a:cxn>
                <a:cxn ang="0">
                  <a:pos x="T6" y="T7"/>
                </a:cxn>
                <a:cxn ang="0">
                  <a:pos x="T8" y="T9"/>
                </a:cxn>
                <a:cxn ang="0">
                  <a:pos x="T10" y="T11"/>
                </a:cxn>
              </a:cxnLst>
              <a:rect l="0" t="0" r="r" b="b"/>
              <a:pathLst>
                <a:path w="31" h="1714">
                  <a:moveTo>
                    <a:pt x="0" y="57"/>
                  </a:moveTo>
                  <a:lnTo>
                    <a:pt x="0" y="1714"/>
                  </a:lnTo>
                  <a:lnTo>
                    <a:pt x="31" y="1699"/>
                  </a:lnTo>
                  <a:lnTo>
                    <a:pt x="31" y="42"/>
                  </a:lnTo>
                  <a:lnTo>
                    <a:pt x="17"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099" name="Freeform 331">
              <a:extLst>
                <a:ext uri="{FF2B5EF4-FFF2-40B4-BE49-F238E27FC236}">
                  <a16:creationId xmlns:a16="http://schemas.microsoft.com/office/drawing/2014/main" id="{6D11B4BA-DFEE-6F2F-00D5-5543BA9B34AE}"/>
                </a:ext>
              </a:extLst>
            </p:cNvPr>
            <p:cNvSpPr>
              <a:spLocks noChangeAspect="1"/>
            </p:cNvSpPr>
            <p:nvPr/>
          </p:nvSpPr>
          <p:spPr bwMode="auto">
            <a:xfrm>
              <a:off x="856" y="555"/>
              <a:ext cx="31" cy="1714"/>
            </a:xfrm>
            <a:custGeom>
              <a:avLst/>
              <a:gdLst>
                <a:gd name="T0" fmla="*/ 0 w 31"/>
                <a:gd name="T1" fmla="*/ 57 h 1714"/>
                <a:gd name="T2" fmla="*/ 0 w 31"/>
                <a:gd name="T3" fmla="*/ 1714 h 1714"/>
                <a:gd name="T4" fmla="*/ 31 w 31"/>
                <a:gd name="T5" fmla="*/ 1699 h 1714"/>
                <a:gd name="T6" fmla="*/ 31 w 31"/>
                <a:gd name="T7" fmla="*/ 42 h 1714"/>
                <a:gd name="T8" fmla="*/ 16 w 31"/>
                <a:gd name="T9" fmla="*/ 0 h 1714"/>
                <a:gd name="T10" fmla="*/ 0 w 31"/>
                <a:gd name="T11" fmla="*/ 57 h 1714"/>
              </a:gdLst>
              <a:ahLst/>
              <a:cxnLst>
                <a:cxn ang="0">
                  <a:pos x="T0" y="T1"/>
                </a:cxn>
                <a:cxn ang="0">
                  <a:pos x="T2" y="T3"/>
                </a:cxn>
                <a:cxn ang="0">
                  <a:pos x="T4" y="T5"/>
                </a:cxn>
                <a:cxn ang="0">
                  <a:pos x="T6" y="T7"/>
                </a:cxn>
                <a:cxn ang="0">
                  <a:pos x="T8" y="T9"/>
                </a:cxn>
                <a:cxn ang="0">
                  <a:pos x="T10" y="T11"/>
                </a:cxn>
              </a:cxnLst>
              <a:rect l="0" t="0" r="r" b="b"/>
              <a:pathLst>
                <a:path w="31" h="1714">
                  <a:moveTo>
                    <a:pt x="0" y="57"/>
                  </a:moveTo>
                  <a:lnTo>
                    <a:pt x="0" y="1714"/>
                  </a:lnTo>
                  <a:lnTo>
                    <a:pt x="31" y="1699"/>
                  </a:lnTo>
                  <a:lnTo>
                    <a:pt x="31" y="42"/>
                  </a:lnTo>
                  <a:lnTo>
                    <a:pt x="16" y="0"/>
                  </a:lnTo>
                  <a:lnTo>
                    <a:pt x="0" y="57"/>
                  </a:lnTo>
                  <a:close/>
                </a:path>
              </a:pathLst>
            </a:custGeom>
            <a:solidFill>
              <a:srgbClr val="FFFFFF"/>
            </a:solidFill>
            <a:ln w="0">
              <a:solidFill>
                <a:srgbClr val="000000"/>
              </a:solidFill>
              <a:prstDash val="solid"/>
              <a:round/>
              <a:headEnd/>
              <a:tailEnd/>
            </a:ln>
          </p:spPr>
          <p:txBody>
            <a:bodyPr/>
            <a:lstStyle/>
            <a:p>
              <a:endParaRPr lang="en-GB"/>
            </a:p>
          </p:txBody>
        </p:sp>
        <p:sp>
          <p:nvSpPr>
            <p:cNvPr id="33100" name="Freeform 332">
              <a:extLst>
                <a:ext uri="{FF2B5EF4-FFF2-40B4-BE49-F238E27FC236}">
                  <a16:creationId xmlns:a16="http://schemas.microsoft.com/office/drawing/2014/main" id="{C9169F74-7366-8BC4-E5C1-0840B3715F69}"/>
                </a:ext>
              </a:extLst>
            </p:cNvPr>
            <p:cNvSpPr>
              <a:spLocks noChangeAspect="1"/>
            </p:cNvSpPr>
            <p:nvPr/>
          </p:nvSpPr>
          <p:spPr bwMode="auto">
            <a:xfrm>
              <a:off x="894" y="536"/>
              <a:ext cx="30" cy="1715"/>
            </a:xfrm>
            <a:custGeom>
              <a:avLst/>
              <a:gdLst>
                <a:gd name="T0" fmla="*/ 0 w 30"/>
                <a:gd name="T1" fmla="*/ 58 h 1715"/>
                <a:gd name="T2" fmla="*/ 0 w 30"/>
                <a:gd name="T3" fmla="*/ 1715 h 1715"/>
                <a:gd name="T4" fmla="*/ 30 w 30"/>
                <a:gd name="T5" fmla="*/ 1701 h 1715"/>
                <a:gd name="T6" fmla="*/ 30 w 30"/>
                <a:gd name="T7" fmla="*/ 44 h 1715"/>
                <a:gd name="T8" fmla="*/ 17 w 30"/>
                <a:gd name="T9" fmla="*/ 0 h 1715"/>
                <a:gd name="T10" fmla="*/ 0 w 30"/>
                <a:gd name="T11" fmla="*/ 58 h 1715"/>
              </a:gdLst>
              <a:ahLst/>
              <a:cxnLst>
                <a:cxn ang="0">
                  <a:pos x="T0" y="T1"/>
                </a:cxn>
                <a:cxn ang="0">
                  <a:pos x="T2" y="T3"/>
                </a:cxn>
                <a:cxn ang="0">
                  <a:pos x="T4" y="T5"/>
                </a:cxn>
                <a:cxn ang="0">
                  <a:pos x="T6" y="T7"/>
                </a:cxn>
                <a:cxn ang="0">
                  <a:pos x="T8" y="T9"/>
                </a:cxn>
                <a:cxn ang="0">
                  <a:pos x="T10" y="T11"/>
                </a:cxn>
              </a:cxnLst>
              <a:rect l="0" t="0" r="r" b="b"/>
              <a:pathLst>
                <a:path w="30" h="1715">
                  <a:moveTo>
                    <a:pt x="0" y="58"/>
                  </a:moveTo>
                  <a:lnTo>
                    <a:pt x="0" y="1715"/>
                  </a:lnTo>
                  <a:lnTo>
                    <a:pt x="30" y="1701"/>
                  </a:lnTo>
                  <a:lnTo>
                    <a:pt x="30" y="44"/>
                  </a:lnTo>
                  <a:lnTo>
                    <a:pt x="17" y="0"/>
                  </a:lnTo>
                  <a:lnTo>
                    <a:pt x="0" y="58"/>
                  </a:lnTo>
                  <a:close/>
                </a:path>
              </a:pathLst>
            </a:custGeom>
            <a:solidFill>
              <a:srgbClr val="FFFFFF"/>
            </a:solidFill>
            <a:ln w="0">
              <a:solidFill>
                <a:srgbClr val="000000"/>
              </a:solidFill>
              <a:prstDash val="solid"/>
              <a:round/>
              <a:headEnd/>
              <a:tailEnd/>
            </a:ln>
          </p:spPr>
          <p:txBody>
            <a:bodyPr/>
            <a:lstStyle/>
            <a:p>
              <a:endParaRPr lang="en-GB"/>
            </a:p>
          </p:txBody>
        </p:sp>
        <p:sp>
          <p:nvSpPr>
            <p:cNvPr id="33101" name="Freeform 333">
              <a:extLst>
                <a:ext uri="{FF2B5EF4-FFF2-40B4-BE49-F238E27FC236}">
                  <a16:creationId xmlns:a16="http://schemas.microsoft.com/office/drawing/2014/main" id="{4389428F-FE2D-407D-CA36-5C6767207D63}"/>
                </a:ext>
              </a:extLst>
            </p:cNvPr>
            <p:cNvSpPr>
              <a:spLocks noChangeAspect="1"/>
            </p:cNvSpPr>
            <p:nvPr/>
          </p:nvSpPr>
          <p:spPr bwMode="auto">
            <a:xfrm>
              <a:off x="931" y="519"/>
              <a:ext cx="31" cy="1714"/>
            </a:xfrm>
            <a:custGeom>
              <a:avLst/>
              <a:gdLst>
                <a:gd name="T0" fmla="*/ 0 w 31"/>
                <a:gd name="T1" fmla="*/ 57 h 1714"/>
                <a:gd name="T2" fmla="*/ 0 w 31"/>
                <a:gd name="T3" fmla="*/ 1714 h 1714"/>
                <a:gd name="T4" fmla="*/ 31 w 31"/>
                <a:gd name="T5" fmla="*/ 1699 h 1714"/>
                <a:gd name="T6" fmla="*/ 31 w 31"/>
                <a:gd name="T7" fmla="*/ 42 h 1714"/>
                <a:gd name="T8" fmla="*/ 16 w 31"/>
                <a:gd name="T9" fmla="*/ 0 h 1714"/>
                <a:gd name="T10" fmla="*/ 0 w 31"/>
                <a:gd name="T11" fmla="*/ 57 h 1714"/>
              </a:gdLst>
              <a:ahLst/>
              <a:cxnLst>
                <a:cxn ang="0">
                  <a:pos x="T0" y="T1"/>
                </a:cxn>
                <a:cxn ang="0">
                  <a:pos x="T2" y="T3"/>
                </a:cxn>
                <a:cxn ang="0">
                  <a:pos x="T4" y="T5"/>
                </a:cxn>
                <a:cxn ang="0">
                  <a:pos x="T6" y="T7"/>
                </a:cxn>
                <a:cxn ang="0">
                  <a:pos x="T8" y="T9"/>
                </a:cxn>
                <a:cxn ang="0">
                  <a:pos x="T10" y="T11"/>
                </a:cxn>
              </a:cxnLst>
              <a:rect l="0" t="0" r="r" b="b"/>
              <a:pathLst>
                <a:path w="31" h="1714">
                  <a:moveTo>
                    <a:pt x="0" y="57"/>
                  </a:moveTo>
                  <a:lnTo>
                    <a:pt x="0" y="1714"/>
                  </a:lnTo>
                  <a:lnTo>
                    <a:pt x="31" y="1699"/>
                  </a:lnTo>
                  <a:lnTo>
                    <a:pt x="31" y="42"/>
                  </a:lnTo>
                  <a:lnTo>
                    <a:pt x="16" y="0"/>
                  </a:lnTo>
                  <a:lnTo>
                    <a:pt x="0" y="57"/>
                  </a:lnTo>
                  <a:close/>
                </a:path>
              </a:pathLst>
            </a:custGeom>
            <a:solidFill>
              <a:srgbClr val="FFFFFF"/>
            </a:solidFill>
            <a:ln w="0">
              <a:solidFill>
                <a:srgbClr val="000000"/>
              </a:solidFill>
              <a:prstDash val="solid"/>
              <a:round/>
              <a:headEnd/>
              <a:tailEnd/>
            </a:ln>
          </p:spPr>
          <p:txBody>
            <a:bodyPr/>
            <a:lstStyle/>
            <a:p>
              <a:endParaRPr lang="en-GB"/>
            </a:p>
          </p:txBody>
        </p:sp>
      </p:grpSp>
      <p:grpSp>
        <p:nvGrpSpPr>
          <p:cNvPr id="33102" name="Group 334">
            <a:extLst>
              <a:ext uri="{FF2B5EF4-FFF2-40B4-BE49-F238E27FC236}">
                <a16:creationId xmlns:a16="http://schemas.microsoft.com/office/drawing/2014/main" id="{96C6ECEB-B922-09FF-B718-341EFA8C2520}"/>
              </a:ext>
            </a:extLst>
          </p:cNvPr>
          <p:cNvGrpSpPr>
            <a:grpSpLocks/>
          </p:cNvGrpSpPr>
          <p:nvPr/>
        </p:nvGrpSpPr>
        <p:grpSpPr bwMode="auto">
          <a:xfrm>
            <a:off x="457200" y="7086600"/>
            <a:ext cx="2057400" cy="1516063"/>
            <a:chOff x="288" y="192"/>
            <a:chExt cx="1296" cy="955"/>
          </a:xfrm>
        </p:grpSpPr>
        <p:sp>
          <p:nvSpPr>
            <p:cNvPr id="33103" name="Rectangle 335">
              <a:extLst>
                <a:ext uri="{FF2B5EF4-FFF2-40B4-BE49-F238E27FC236}">
                  <a16:creationId xmlns:a16="http://schemas.microsoft.com/office/drawing/2014/main" id="{F803022B-9308-E48C-2286-4B76FA5222CC}"/>
                </a:ext>
              </a:extLst>
            </p:cNvPr>
            <p:cNvSpPr>
              <a:spLocks noChangeAspect="1" noChangeArrowheads="1"/>
            </p:cNvSpPr>
            <p:nvPr/>
          </p:nvSpPr>
          <p:spPr bwMode="auto">
            <a:xfrm>
              <a:off x="290" y="984"/>
              <a:ext cx="1292" cy="30"/>
            </a:xfrm>
            <a:prstGeom prst="rect">
              <a:avLst/>
            </a:prstGeom>
            <a:solidFill>
              <a:schemeClr val="bg1"/>
            </a:solidFill>
            <a:ln w="0">
              <a:solidFill>
                <a:srgbClr val="000000"/>
              </a:solidFill>
              <a:miter lim="800000"/>
              <a:headEnd/>
              <a:tailEnd/>
            </a:ln>
          </p:spPr>
          <p:txBody>
            <a:bodyPr/>
            <a:lstStyle/>
            <a:p>
              <a:endParaRPr lang="en-GB"/>
            </a:p>
          </p:txBody>
        </p:sp>
        <p:sp>
          <p:nvSpPr>
            <p:cNvPr id="33104" name="Rectangle 336">
              <a:extLst>
                <a:ext uri="{FF2B5EF4-FFF2-40B4-BE49-F238E27FC236}">
                  <a16:creationId xmlns:a16="http://schemas.microsoft.com/office/drawing/2014/main" id="{05EADBC6-F489-CE62-73A2-BD8127F2B732}"/>
                </a:ext>
              </a:extLst>
            </p:cNvPr>
            <p:cNvSpPr>
              <a:spLocks noChangeAspect="1" noChangeArrowheads="1"/>
            </p:cNvSpPr>
            <p:nvPr/>
          </p:nvSpPr>
          <p:spPr bwMode="auto">
            <a:xfrm>
              <a:off x="290" y="652"/>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3105" name="Rectangle 337">
              <a:extLst>
                <a:ext uri="{FF2B5EF4-FFF2-40B4-BE49-F238E27FC236}">
                  <a16:creationId xmlns:a16="http://schemas.microsoft.com/office/drawing/2014/main" id="{76642610-6829-AACF-B04D-B3FE06165600}"/>
                </a:ext>
              </a:extLst>
            </p:cNvPr>
            <p:cNvSpPr>
              <a:spLocks noChangeAspect="1" noChangeArrowheads="1"/>
            </p:cNvSpPr>
            <p:nvPr/>
          </p:nvSpPr>
          <p:spPr bwMode="auto">
            <a:xfrm>
              <a:off x="290" y="312"/>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3106" name="Freeform 338">
              <a:extLst>
                <a:ext uri="{FF2B5EF4-FFF2-40B4-BE49-F238E27FC236}">
                  <a16:creationId xmlns:a16="http://schemas.microsoft.com/office/drawing/2014/main" id="{9D28D551-5921-E0D7-780E-186D831F7AE2}"/>
                </a:ext>
              </a:extLst>
            </p:cNvPr>
            <p:cNvSpPr>
              <a:spLocks noChangeAspect="1"/>
            </p:cNvSpPr>
            <p:nvPr/>
          </p:nvSpPr>
          <p:spPr bwMode="auto">
            <a:xfrm>
              <a:off x="288"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07" name="Freeform 339">
              <a:extLst>
                <a:ext uri="{FF2B5EF4-FFF2-40B4-BE49-F238E27FC236}">
                  <a16:creationId xmlns:a16="http://schemas.microsoft.com/office/drawing/2014/main" id="{E5276051-1EE0-94B1-6FB2-F9DB30671200}"/>
                </a:ext>
              </a:extLst>
            </p:cNvPr>
            <p:cNvSpPr>
              <a:spLocks noChangeAspect="1"/>
            </p:cNvSpPr>
            <p:nvPr/>
          </p:nvSpPr>
          <p:spPr bwMode="auto">
            <a:xfrm>
              <a:off x="338"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08" name="Freeform 340">
              <a:extLst>
                <a:ext uri="{FF2B5EF4-FFF2-40B4-BE49-F238E27FC236}">
                  <a16:creationId xmlns:a16="http://schemas.microsoft.com/office/drawing/2014/main" id="{01ED5EA5-F2DD-6F33-F728-67878E57C0FB}"/>
                </a:ext>
              </a:extLst>
            </p:cNvPr>
            <p:cNvSpPr>
              <a:spLocks noChangeAspect="1"/>
            </p:cNvSpPr>
            <p:nvPr/>
          </p:nvSpPr>
          <p:spPr bwMode="auto">
            <a:xfrm>
              <a:off x="389"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09" name="Freeform 341">
              <a:extLst>
                <a:ext uri="{FF2B5EF4-FFF2-40B4-BE49-F238E27FC236}">
                  <a16:creationId xmlns:a16="http://schemas.microsoft.com/office/drawing/2014/main" id="{84D29DE1-F8E5-0291-8899-056A15B4AC70}"/>
                </a:ext>
              </a:extLst>
            </p:cNvPr>
            <p:cNvSpPr>
              <a:spLocks noChangeAspect="1"/>
            </p:cNvSpPr>
            <p:nvPr/>
          </p:nvSpPr>
          <p:spPr bwMode="auto">
            <a:xfrm>
              <a:off x="439" y="192"/>
              <a:ext cx="40" cy="150"/>
            </a:xfrm>
            <a:custGeom>
              <a:avLst/>
              <a:gdLst>
                <a:gd name="T0" fmla="*/ 1 w 40"/>
                <a:gd name="T1" fmla="*/ 26 h 150"/>
                <a:gd name="T2" fmla="*/ 0 w 40"/>
                <a:gd name="T3" fmla="*/ 150 h 150"/>
                <a:gd name="T4" fmla="*/ 40 w 40"/>
                <a:gd name="T5" fmla="*/ 150 h 150"/>
                <a:gd name="T6" fmla="*/ 40 w 40"/>
                <a:gd name="T7" fmla="*/ 27 h 150"/>
                <a:gd name="T8" fmla="*/ 21 w 40"/>
                <a:gd name="T9" fmla="*/ 0 h 150"/>
                <a:gd name="T10" fmla="*/ 1 w 40"/>
                <a:gd name="T11" fmla="*/ 26 h 150"/>
              </a:gdLst>
              <a:ahLst/>
              <a:cxnLst>
                <a:cxn ang="0">
                  <a:pos x="T0" y="T1"/>
                </a:cxn>
                <a:cxn ang="0">
                  <a:pos x="T2" y="T3"/>
                </a:cxn>
                <a:cxn ang="0">
                  <a:pos x="T4" y="T5"/>
                </a:cxn>
                <a:cxn ang="0">
                  <a:pos x="T6" y="T7"/>
                </a:cxn>
                <a:cxn ang="0">
                  <a:pos x="T8" y="T9"/>
                </a:cxn>
                <a:cxn ang="0">
                  <a:pos x="T10" y="T11"/>
                </a:cxn>
              </a:cxnLst>
              <a:rect l="0" t="0" r="r" b="b"/>
              <a:pathLst>
                <a:path w="40" h="150">
                  <a:moveTo>
                    <a:pt x="1" y="26"/>
                  </a:moveTo>
                  <a:lnTo>
                    <a:pt x="0" y="150"/>
                  </a:lnTo>
                  <a:lnTo>
                    <a:pt x="40" y="150"/>
                  </a:lnTo>
                  <a:lnTo>
                    <a:pt x="40" y="27"/>
                  </a:lnTo>
                  <a:lnTo>
                    <a:pt x="21" y="0"/>
                  </a:lnTo>
                  <a:lnTo>
                    <a:pt x="1" y="26"/>
                  </a:lnTo>
                  <a:close/>
                </a:path>
              </a:pathLst>
            </a:custGeom>
            <a:solidFill>
              <a:schemeClr val="bg1"/>
            </a:solidFill>
            <a:ln w="0">
              <a:solidFill>
                <a:srgbClr val="000000"/>
              </a:solidFill>
              <a:prstDash val="solid"/>
              <a:round/>
              <a:headEnd/>
              <a:tailEnd/>
            </a:ln>
          </p:spPr>
          <p:txBody>
            <a:bodyPr/>
            <a:lstStyle/>
            <a:p>
              <a:endParaRPr lang="en-GB"/>
            </a:p>
          </p:txBody>
        </p:sp>
        <p:sp>
          <p:nvSpPr>
            <p:cNvPr id="33110" name="Freeform 342">
              <a:extLst>
                <a:ext uri="{FF2B5EF4-FFF2-40B4-BE49-F238E27FC236}">
                  <a16:creationId xmlns:a16="http://schemas.microsoft.com/office/drawing/2014/main" id="{28ACDDE5-CC12-9C32-ED52-0698C100F076}"/>
                </a:ext>
              </a:extLst>
            </p:cNvPr>
            <p:cNvSpPr>
              <a:spLocks noChangeAspect="1"/>
            </p:cNvSpPr>
            <p:nvPr/>
          </p:nvSpPr>
          <p:spPr bwMode="auto">
            <a:xfrm>
              <a:off x="489" y="192"/>
              <a:ext cx="41" cy="150"/>
            </a:xfrm>
            <a:custGeom>
              <a:avLst/>
              <a:gdLst>
                <a:gd name="T0" fmla="*/ 0 w 41"/>
                <a:gd name="T1" fmla="*/ 24 h 150"/>
                <a:gd name="T2" fmla="*/ 0 w 41"/>
                <a:gd name="T3" fmla="*/ 150 h 150"/>
                <a:gd name="T4" fmla="*/ 40 w 41"/>
                <a:gd name="T5" fmla="*/ 150 h 150"/>
                <a:gd name="T6" fmla="*/ 41 w 41"/>
                <a:gd name="T7" fmla="*/ 26 h 150"/>
                <a:gd name="T8" fmla="*/ 22 w 41"/>
                <a:gd name="T9" fmla="*/ 0 h 150"/>
                <a:gd name="T10" fmla="*/ 0 w 41"/>
                <a:gd name="T11" fmla="*/ 24 h 150"/>
              </a:gdLst>
              <a:ahLst/>
              <a:cxnLst>
                <a:cxn ang="0">
                  <a:pos x="T0" y="T1"/>
                </a:cxn>
                <a:cxn ang="0">
                  <a:pos x="T2" y="T3"/>
                </a:cxn>
                <a:cxn ang="0">
                  <a:pos x="T4" y="T5"/>
                </a:cxn>
                <a:cxn ang="0">
                  <a:pos x="T6" y="T7"/>
                </a:cxn>
                <a:cxn ang="0">
                  <a:pos x="T8" y="T9"/>
                </a:cxn>
                <a:cxn ang="0">
                  <a:pos x="T10" y="T11"/>
                </a:cxn>
              </a:cxnLst>
              <a:rect l="0" t="0" r="r" b="b"/>
              <a:pathLst>
                <a:path w="41" h="150">
                  <a:moveTo>
                    <a:pt x="0" y="24"/>
                  </a:moveTo>
                  <a:lnTo>
                    <a:pt x="0" y="150"/>
                  </a:lnTo>
                  <a:lnTo>
                    <a:pt x="40" y="150"/>
                  </a:lnTo>
                  <a:lnTo>
                    <a:pt x="41" y="26"/>
                  </a:lnTo>
                  <a:lnTo>
                    <a:pt x="22" y="0"/>
                  </a:lnTo>
                  <a:lnTo>
                    <a:pt x="0" y="24"/>
                  </a:lnTo>
                  <a:close/>
                </a:path>
              </a:pathLst>
            </a:custGeom>
            <a:solidFill>
              <a:schemeClr val="bg1"/>
            </a:solidFill>
            <a:ln w="0">
              <a:solidFill>
                <a:srgbClr val="000000"/>
              </a:solidFill>
              <a:prstDash val="solid"/>
              <a:round/>
              <a:headEnd/>
              <a:tailEnd/>
            </a:ln>
          </p:spPr>
          <p:txBody>
            <a:bodyPr/>
            <a:lstStyle/>
            <a:p>
              <a:endParaRPr lang="en-GB"/>
            </a:p>
          </p:txBody>
        </p:sp>
        <p:sp>
          <p:nvSpPr>
            <p:cNvPr id="33111" name="Freeform 343">
              <a:extLst>
                <a:ext uri="{FF2B5EF4-FFF2-40B4-BE49-F238E27FC236}">
                  <a16:creationId xmlns:a16="http://schemas.microsoft.com/office/drawing/2014/main" id="{D0B865F3-03D1-6090-36BC-5FB4CD04F9FE}"/>
                </a:ext>
              </a:extLst>
            </p:cNvPr>
            <p:cNvSpPr>
              <a:spLocks noChangeAspect="1"/>
            </p:cNvSpPr>
            <p:nvPr/>
          </p:nvSpPr>
          <p:spPr bwMode="auto">
            <a:xfrm>
              <a:off x="539" y="192"/>
              <a:ext cx="42" cy="150"/>
            </a:xfrm>
            <a:custGeom>
              <a:avLst/>
              <a:gdLst>
                <a:gd name="T0" fmla="*/ 0 w 42"/>
                <a:gd name="T1" fmla="*/ 26 h 150"/>
                <a:gd name="T2" fmla="*/ 0 w 42"/>
                <a:gd name="T3" fmla="*/ 150 h 150"/>
                <a:gd name="T4" fmla="*/ 41 w 42"/>
                <a:gd name="T5" fmla="*/ 150 h 150"/>
                <a:gd name="T6" fmla="*/ 42 w 42"/>
                <a:gd name="T7" fmla="*/ 24 h 150"/>
                <a:gd name="T8" fmla="*/ 22 w 42"/>
                <a:gd name="T9" fmla="*/ 0 h 150"/>
                <a:gd name="T10" fmla="*/ 0 w 42"/>
                <a:gd name="T11" fmla="*/ 26 h 150"/>
              </a:gdLst>
              <a:ahLst/>
              <a:cxnLst>
                <a:cxn ang="0">
                  <a:pos x="T0" y="T1"/>
                </a:cxn>
                <a:cxn ang="0">
                  <a:pos x="T2" y="T3"/>
                </a:cxn>
                <a:cxn ang="0">
                  <a:pos x="T4" y="T5"/>
                </a:cxn>
                <a:cxn ang="0">
                  <a:pos x="T6" y="T7"/>
                </a:cxn>
                <a:cxn ang="0">
                  <a:pos x="T8" y="T9"/>
                </a:cxn>
                <a:cxn ang="0">
                  <a:pos x="T10" y="T11"/>
                </a:cxn>
              </a:cxnLst>
              <a:rect l="0" t="0" r="r" b="b"/>
              <a:pathLst>
                <a:path w="42" h="150">
                  <a:moveTo>
                    <a:pt x="0" y="26"/>
                  </a:moveTo>
                  <a:lnTo>
                    <a:pt x="0" y="150"/>
                  </a:lnTo>
                  <a:lnTo>
                    <a:pt x="41" y="150"/>
                  </a:lnTo>
                  <a:lnTo>
                    <a:pt x="42" y="24"/>
                  </a:lnTo>
                  <a:lnTo>
                    <a:pt x="22" y="0"/>
                  </a:lnTo>
                  <a:lnTo>
                    <a:pt x="0" y="26"/>
                  </a:lnTo>
                  <a:close/>
                </a:path>
              </a:pathLst>
            </a:custGeom>
            <a:solidFill>
              <a:schemeClr val="bg1"/>
            </a:solidFill>
            <a:ln w="0">
              <a:solidFill>
                <a:srgbClr val="000000"/>
              </a:solidFill>
              <a:prstDash val="solid"/>
              <a:round/>
              <a:headEnd/>
              <a:tailEnd/>
            </a:ln>
          </p:spPr>
          <p:txBody>
            <a:bodyPr/>
            <a:lstStyle/>
            <a:p>
              <a:endParaRPr lang="en-GB"/>
            </a:p>
          </p:txBody>
        </p:sp>
        <p:sp>
          <p:nvSpPr>
            <p:cNvPr id="33112" name="Freeform 344">
              <a:extLst>
                <a:ext uri="{FF2B5EF4-FFF2-40B4-BE49-F238E27FC236}">
                  <a16:creationId xmlns:a16="http://schemas.microsoft.com/office/drawing/2014/main" id="{85AF3233-F9AB-26F2-6AE5-AD3907D0F234}"/>
                </a:ext>
              </a:extLst>
            </p:cNvPr>
            <p:cNvSpPr>
              <a:spLocks noChangeAspect="1"/>
            </p:cNvSpPr>
            <p:nvPr/>
          </p:nvSpPr>
          <p:spPr bwMode="auto">
            <a:xfrm>
              <a:off x="590" y="192"/>
              <a:ext cx="40" cy="150"/>
            </a:xfrm>
            <a:custGeom>
              <a:avLst/>
              <a:gdLst>
                <a:gd name="T0" fmla="*/ 0 w 40"/>
                <a:gd name="T1" fmla="*/ 26 h 150"/>
                <a:gd name="T2" fmla="*/ 0 w 40"/>
                <a:gd name="T3" fmla="*/ 150 h 150"/>
                <a:gd name="T4" fmla="*/ 40 w 40"/>
                <a:gd name="T5" fmla="*/ 150 h 150"/>
                <a:gd name="T6" fmla="*/ 40 w 40"/>
                <a:gd name="T7" fmla="*/ 26 h 150"/>
                <a:gd name="T8" fmla="*/ 21 w 40"/>
                <a:gd name="T9" fmla="*/ 0 h 150"/>
                <a:gd name="T10" fmla="*/ 0 w 40"/>
                <a:gd name="T11" fmla="*/ 26 h 150"/>
              </a:gdLst>
              <a:ahLst/>
              <a:cxnLst>
                <a:cxn ang="0">
                  <a:pos x="T0" y="T1"/>
                </a:cxn>
                <a:cxn ang="0">
                  <a:pos x="T2" y="T3"/>
                </a:cxn>
                <a:cxn ang="0">
                  <a:pos x="T4" y="T5"/>
                </a:cxn>
                <a:cxn ang="0">
                  <a:pos x="T6" y="T7"/>
                </a:cxn>
                <a:cxn ang="0">
                  <a:pos x="T8" y="T9"/>
                </a:cxn>
                <a:cxn ang="0">
                  <a:pos x="T10" y="T11"/>
                </a:cxn>
              </a:cxnLst>
              <a:rect l="0" t="0" r="r" b="b"/>
              <a:pathLst>
                <a:path w="40" h="150">
                  <a:moveTo>
                    <a:pt x="0" y="26"/>
                  </a:moveTo>
                  <a:lnTo>
                    <a:pt x="0" y="150"/>
                  </a:lnTo>
                  <a:lnTo>
                    <a:pt x="40" y="150"/>
                  </a:lnTo>
                  <a:lnTo>
                    <a:pt x="40" y="26"/>
                  </a:lnTo>
                  <a:lnTo>
                    <a:pt x="21" y="0"/>
                  </a:lnTo>
                  <a:lnTo>
                    <a:pt x="0" y="26"/>
                  </a:lnTo>
                  <a:close/>
                </a:path>
              </a:pathLst>
            </a:custGeom>
            <a:solidFill>
              <a:schemeClr val="bg1"/>
            </a:solidFill>
            <a:ln w="0">
              <a:solidFill>
                <a:srgbClr val="000000"/>
              </a:solidFill>
              <a:prstDash val="solid"/>
              <a:round/>
              <a:headEnd/>
              <a:tailEnd/>
            </a:ln>
          </p:spPr>
          <p:txBody>
            <a:bodyPr/>
            <a:lstStyle/>
            <a:p>
              <a:endParaRPr lang="en-GB"/>
            </a:p>
          </p:txBody>
        </p:sp>
        <p:sp>
          <p:nvSpPr>
            <p:cNvPr id="33113" name="Freeform 345">
              <a:extLst>
                <a:ext uri="{FF2B5EF4-FFF2-40B4-BE49-F238E27FC236}">
                  <a16:creationId xmlns:a16="http://schemas.microsoft.com/office/drawing/2014/main" id="{55E177F8-E8EA-94A2-465D-E83384A4C230}"/>
                </a:ext>
              </a:extLst>
            </p:cNvPr>
            <p:cNvSpPr>
              <a:spLocks noChangeAspect="1"/>
            </p:cNvSpPr>
            <p:nvPr/>
          </p:nvSpPr>
          <p:spPr bwMode="auto">
            <a:xfrm>
              <a:off x="640" y="192"/>
              <a:ext cx="40" cy="150"/>
            </a:xfrm>
            <a:custGeom>
              <a:avLst/>
              <a:gdLst>
                <a:gd name="T0" fmla="*/ 1 w 40"/>
                <a:gd name="T1" fmla="*/ 26 h 151"/>
                <a:gd name="T2" fmla="*/ 0 w 40"/>
                <a:gd name="T3" fmla="*/ 151 h 151"/>
                <a:gd name="T4" fmla="*/ 40 w 40"/>
                <a:gd name="T5" fmla="*/ 151 h 151"/>
                <a:gd name="T6" fmla="*/ 40 w 40"/>
                <a:gd name="T7" fmla="*/ 30 h 151"/>
                <a:gd name="T8" fmla="*/ 21 w 40"/>
                <a:gd name="T9" fmla="*/ 0 h 151"/>
                <a:gd name="T10" fmla="*/ 1 w 40"/>
                <a:gd name="T11" fmla="*/ 26 h 151"/>
              </a:gdLst>
              <a:ahLst/>
              <a:cxnLst>
                <a:cxn ang="0">
                  <a:pos x="T0" y="T1"/>
                </a:cxn>
                <a:cxn ang="0">
                  <a:pos x="T2" y="T3"/>
                </a:cxn>
                <a:cxn ang="0">
                  <a:pos x="T4" y="T5"/>
                </a:cxn>
                <a:cxn ang="0">
                  <a:pos x="T6" y="T7"/>
                </a:cxn>
                <a:cxn ang="0">
                  <a:pos x="T8" y="T9"/>
                </a:cxn>
                <a:cxn ang="0">
                  <a:pos x="T10" y="T11"/>
                </a:cxn>
              </a:cxnLst>
              <a:rect l="0" t="0" r="r" b="b"/>
              <a:pathLst>
                <a:path w="40" h="151">
                  <a:moveTo>
                    <a:pt x="1" y="26"/>
                  </a:moveTo>
                  <a:lnTo>
                    <a:pt x="0" y="151"/>
                  </a:lnTo>
                  <a:lnTo>
                    <a:pt x="40" y="151"/>
                  </a:lnTo>
                  <a:lnTo>
                    <a:pt x="40" y="30"/>
                  </a:lnTo>
                  <a:lnTo>
                    <a:pt x="21" y="0"/>
                  </a:lnTo>
                  <a:lnTo>
                    <a:pt x="1" y="26"/>
                  </a:lnTo>
                  <a:close/>
                </a:path>
              </a:pathLst>
            </a:custGeom>
            <a:solidFill>
              <a:schemeClr val="bg1"/>
            </a:solidFill>
            <a:ln w="0">
              <a:solidFill>
                <a:srgbClr val="000000"/>
              </a:solidFill>
              <a:prstDash val="solid"/>
              <a:round/>
              <a:headEnd/>
              <a:tailEnd/>
            </a:ln>
          </p:spPr>
          <p:txBody>
            <a:bodyPr/>
            <a:lstStyle/>
            <a:p>
              <a:endParaRPr lang="en-GB"/>
            </a:p>
          </p:txBody>
        </p:sp>
        <p:sp>
          <p:nvSpPr>
            <p:cNvPr id="33114" name="Freeform 346">
              <a:extLst>
                <a:ext uri="{FF2B5EF4-FFF2-40B4-BE49-F238E27FC236}">
                  <a16:creationId xmlns:a16="http://schemas.microsoft.com/office/drawing/2014/main" id="{D063BFDF-282F-20D6-0D8E-07B5FB8EDD07}"/>
                </a:ext>
              </a:extLst>
            </p:cNvPr>
            <p:cNvSpPr>
              <a:spLocks noChangeAspect="1"/>
            </p:cNvSpPr>
            <p:nvPr/>
          </p:nvSpPr>
          <p:spPr bwMode="auto">
            <a:xfrm>
              <a:off x="690"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15" name="Freeform 347">
              <a:extLst>
                <a:ext uri="{FF2B5EF4-FFF2-40B4-BE49-F238E27FC236}">
                  <a16:creationId xmlns:a16="http://schemas.microsoft.com/office/drawing/2014/main" id="{19079144-A298-71FF-62A7-122F20EDC702}"/>
                </a:ext>
              </a:extLst>
            </p:cNvPr>
            <p:cNvSpPr>
              <a:spLocks noChangeAspect="1"/>
            </p:cNvSpPr>
            <p:nvPr/>
          </p:nvSpPr>
          <p:spPr bwMode="auto">
            <a:xfrm>
              <a:off x="741" y="192"/>
              <a:ext cx="39"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16" name="Freeform 348">
              <a:extLst>
                <a:ext uri="{FF2B5EF4-FFF2-40B4-BE49-F238E27FC236}">
                  <a16:creationId xmlns:a16="http://schemas.microsoft.com/office/drawing/2014/main" id="{E26A7D95-1FA4-52E0-E3FE-48F5682C3301}"/>
                </a:ext>
              </a:extLst>
            </p:cNvPr>
            <p:cNvSpPr>
              <a:spLocks noChangeAspect="1"/>
            </p:cNvSpPr>
            <p:nvPr/>
          </p:nvSpPr>
          <p:spPr bwMode="auto">
            <a:xfrm>
              <a:off x="791"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17" name="Freeform 349">
              <a:extLst>
                <a:ext uri="{FF2B5EF4-FFF2-40B4-BE49-F238E27FC236}">
                  <a16:creationId xmlns:a16="http://schemas.microsoft.com/office/drawing/2014/main" id="{9ABAC202-72E2-EC8F-C88D-8055CE57AA06}"/>
                </a:ext>
              </a:extLst>
            </p:cNvPr>
            <p:cNvSpPr>
              <a:spLocks noChangeAspect="1"/>
            </p:cNvSpPr>
            <p:nvPr/>
          </p:nvSpPr>
          <p:spPr bwMode="auto">
            <a:xfrm>
              <a:off x="841"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18" name="Freeform 350">
              <a:extLst>
                <a:ext uri="{FF2B5EF4-FFF2-40B4-BE49-F238E27FC236}">
                  <a16:creationId xmlns:a16="http://schemas.microsoft.com/office/drawing/2014/main" id="{6EAAF551-E74E-736F-20CA-9D794C6E9A3E}"/>
                </a:ext>
              </a:extLst>
            </p:cNvPr>
            <p:cNvSpPr>
              <a:spLocks noChangeAspect="1"/>
            </p:cNvSpPr>
            <p:nvPr/>
          </p:nvSpPr>
          <p:spPr bwMode="auto">
            <a:xfrm>
              <a:off x="891"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19" name="Freeform 351">
              <a:extLst>
                <a:ext uri="{FF2B5EF4-FFF2-40B4-BE49-F238E27FC236}">
                  <a16:creationId xmlns:a16="http://schemas.microsoft.com/office/drawing/2014/main" id="{F4BD905E-9E39-05E5-FC67-0092D5237071}"/>
                </a:ext>
              </a:extLst>
            </p:cNvPr>
            <p:cNvSpPr>
              <a:spLocks noChangeAspect="1"/>
            </p:cNvSpPr>
            <p:nvPr/>
          </p:nvSpPr>
          <p:spPr bwMode="auto">
            <a:xfrm>
              <a:off x="942"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0" name="Freeform 352">
              <a:extLst>
                <a:ext uri="{FF2B5EF4-FFF2-40B4-BE49-F238E27FC236}">
                  <a16:creationId xmlns:a16="http://schemas.microsoft.com/office/drawing/2014/main" id="{37C3E885-0AB4-12A1-8333-49A9FC095CD3}"/>
                </a:ext>
              </a:extLst>
            </p:cNvPr>
            <p:cNvSpPr>
              <a:spLocks noChangeAspect="1"/>
            </p:cNvSpPr>
            <p:nvPr/>
          </p:nvSpPr>
          <p:spPr bwMode="auto">
            <a:xfrm>
              <a:off x="992" y="192"/>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1" name="Freeform 353">
              <a:extLst>
                <a:ext uri="{FF2B5EF4-FFF2-40B4-BE49-F238E27FC236}">
                  <a16:creationId xmlns:a16="http://schemas.microsoft.com/office/drawing/2014/main" id="{96C8717A-C38F-9855-D57F-963A9E355BFC}"/>
                </a:ext>
              </a:extLst>
            </p:cNvPr>
            <p:cNvSpPr>
              <a:spLocks noChangeAspect="1"/>
            </p:cNvSpPr>
            <p:nvPr/>
          </p:nvSpPr>
          <p:spPr bwMode="auto">
            <a:xfrm>
              <a:off x="1042"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2" name="Freeform 354">
              <a:extLst>
                <a:ext uri="{FF2B5EF4-FFF2-40B4-BE49-F238E27FC236}">
                  <a16:creationId xmlns:a16="http://schemas.microsoft.com/office/drawing/2014/main" id="{AE1B18F9-74C8-8F11-BCBE-817E8B2D5334}"/>
                </a:ext>
              </a:extLst>
            </p:cNvPr>
            <p:cNvSpPr>
              <a:spLocks noChangeAspect="1"/>
            </p:cNvSpPr>
            <p:nvPr/>
          </p:nvSpPr>
          <p:spPr bwMode="auto">
            <a:xfrm>
              <a:off x="1092"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3" name="Freeform 355">
              <a:extLst>
                <a:ext uri="{FF2B5EF4-FFF2-40B4-BE49-F238E27FC236}">
                  <a16:creationId xmlns:a16="http://schemas.microsoft.com/office/drawing/2014/main" id="{7493A921-C727-74BA-8812-D5CB6DBE6FA0}"/>
                </a:ext>
              </a:extLst>
            </p:cNvPr>
            <p:cNvSpPr>
              <a:spLocks noChangeAspect="1"/>
            </p:cNvSpPr>
            <p:nvPr/>
          </p:nvSpPr>
          <p:spPr bwMode="auto">
            <a:xfrm>
              <a:off x="1142"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4" name="Freeform 356">
              <a:extLst>
                <a:ext uri="{FF2B5EF4-FFF2-40B4-BE49-F238E27FC236}">
                  <a16:creationId xmlns:a16="http://schemas.microsoft.com/office/drawing/2014/main" id="{28C0C085-DCF7-2CEF-D37A-CAB59DB2ADC3}"/>
                </a:ext>
              </a:extLst>
            </p:cNvPr>
            <p:cNvSpPr>
              <a:spLocks noChangeAspect="1"/>
            </p:cNvSpPr>
            <p:nvPr/>
          </p:nvSpPr>
          <p:spPr bwMode="auto">
            <a:xfrm>
              <a:off x="1193"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5" name="Freeform 357">
              <a:extLst>
                <a:ext uri="{FF2B5EF4-FFF2-40B4-BE49-F238E27FC236}">
                  <a16:creationId xmlns:a16="http://schemas.microsoft.com/office/drawing/2014/main" id="{197DC121-820E-E45B-973C-999CC275B254}"/>
                </a:ext>
              </a:extLst>
            </p:cNvPr>
            <p:cNvSpPr>
              <a:spLocks noChangeAspect="1"/>
            </p:cNvSpPr>
            <p:nvPr/>
          </p:nvSpPr>
          <p:spPr bwMode="auto">
            <a:xfrm>
              <a:off x="1243" y="192"/>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6" name="Freeform 358">
              <a:extLst>
                <a:ext uri="{FF2B5EF4-FFF2-40B4-BE49-F238E27FC236}">
                  <a16:creationId xmlns:a16="http://schemas.microsoft.com/office/drawing/2014/main" id="{5280A0D9-5D62-489F-1125-20358107B51B}"/>
                </a:ext>
              </a:extLst>
            </p:cNvPr>
            <p:cNvSpPr>
              <a:spLocks noChangeAspect="1"/>
            </p:cNvSpPr>
            <p:nvPr/>
          </p:nvSpPr>
          <p:spPr bwMode="auto">
            <a:xfrm>
              <a:off x="1293"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7" name="Freeform 359">
              <a:extLst>
                <a:ext uri="{FF2B5EF4-FFF2-40B4-BE49-F238E27FC236}">
                  <a16:creationId xmlns:a16="http://schemas.microsoft.com/office/drawing/2014/main" id="{BE892AE5-5D6B-3028-60E5-69A961272915}"/>
                </a:ext>
              </a:extLst>
            </p:cNvPr>
            <p:cNvSpPr>
              <a:spLocks noChangeAspect="1"/>
            </p:cNvSpPr>
            <p:nvPr/>
          </p:nvSpPr>
          <p:spPr bwMode="auto">
            <a:xfrm>
              <a:off x="1343" y="192"/>
              <a:ext cx="41"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8" name="Freeform 360">
              <a:extLst>
                <a:ext uri="{FF2B5EF4-FFF2-40B4-BE49-F238E27FC236}">
                  <a16:creationId xmlns:a16="http://schemas.microsoft.com/office/drawing/2014/main" id="{4B70E79E-D0DF-CBFF-A197-3E9EFA8FA9F4}"/>
                </a:ext>
              </a:extLst>
            </p:cNvPr>
            <p:cNvSpPr>
              <a:spLocks noChangeAspect="1"/>
            </p:cNvSpPr>
            <p:nvPr/>
          </p:nvSpPr>
          <p:spPr bwMode="auto">
            <a:xfrm>
              <a:off x="1394" y="192"/>
              <a:ext cx="39" cy="955"/>
            </a:xfrm>
            <a:custGeom>
              <a:avLst/>
              <a:gdLst>
                <a:gd name="T0" fmla="*/ 0 w 71"/>
                <a:gd name="T1" fmla="*/ 49 h 1706"/>
                <a:gd name="T2" fmla="*/ 0 w 71"/>
                <a:gd name="T3" fmla="*/ 1706 h 1706"/>
                <a:gd name="T4" fmla="*/ 71 w 71"/>
                <a:gd name="T5" fmla="*/ 1706 h 1706"/>
                <a:gd name="T6" fmla="*/ 71 w 71"/>
                <a:gd name="T7" fmla="*/ 49 h 1706"/>
                <a:gd name="T8" fmla="*/ 37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7"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29" name="Freeform 361">
              <a:extLst>
                <a:ext uri="{FF2B5EF4-FFF2-40B4-BE49-F238E27FC236}">
                  <a16:creationId xmlns:a16="http://schemas.microsoft.com/office/drawing/2014/main" id="{98F000DC-0E25-E8CC-4940-8CAC5D122073}"/>
                </a:ext>
              </a:extLst>
            </p:cNvPr>
            <p:cNvSpPr>
              <a:spLocks noChangeAspect="1"/>
            </p:cNvSpPr>
            <p:nvPr/>
          </p:nvSpPr>
          <p:spPr bwMode="auto">
            <a:xfrm>
              <a:off x="1444" y="192"/>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30" name="Freeform 362">
              <a:extLst>
                <a:ext uri="{FF2B5EF4-FFF2-40B4-BE49-F238E27FC236}">
                  <a16:creationId xmlns:a16="http://schemas.microsoft.com/office/drawing/2014/main" id="{34F20096-73D9-475D-8941-BE0905A3399A}"/>
                </a:ext>
              </a:extLst>
            </p:cNvPr>
            <p:cNvSpPr>
              <a:spLocks noChangeAspect="1"/>
            </p:cNvSpPr>
            <p:nvPr/>
          </p:nvSpPr>
          <p:spPr bwMode="auto">
            <a:xfrm>
              <a:off x="1494" y="192"/>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31" name="Freeform 363">
              <a:extLst>
                <a:ext uri="{FF2B5EF4-FFF2-40B4-BE49-F238E27FC236}">
                  <a16:creationId xmlns:a16="http://schemas.microsoft.com/office/drawing/2014/main" id="{288FFFA6-7840-ECF6-DF73-84D51B6D30B0}"/>
                </a:ext>
              </a:extLst>
            </p:cNvPr>
            <p:cNvSpPr>
              <a:spLocks noChangeAspect="1"/>
            </p:cNvSpPr>
            <p:nvPr/>
          </p:nvSpPr>
          <p:spPr bwMode="auto">
            <a:xfrm>
              <a:off x="1544" y="192"/>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32" name="Freeform 364">
              <a:extLst>
                <a:ext uri="{FF2B5EF4-FFF2-40B4-BE49-F238E27FC236}">
                  <a16:creationId xmlns:a16="http://schemas.microsoft.com/office/drawing/2014/main" id="{9B1C4841-12C8-5D95-BD89-EE2030CD1115}"/>
                </a:ext>
              </a:extLst>
            </p:cNvPr>
            <p:cNvSpPr>
              <a:spLocks noChangeAspect="1"/>
            </p:cNvSpPr>
            <p:nvPr/>
          </p:nvSpPr>
          <p:spPr bwMode="auto">
            <a:xfrm>
              <a:off x="641" y="653"/>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33" name="Freeform 365">
              <a:extLst>
                <a:ext uri="{FF2B5EF4-FFF2-40B4-BE49-F238E27FC236}">
                  <a16:creationId xmlns:a16="http://schemas.microsoft.com/office/drawing/2014/main" id="{BE7D58A3-9997-4F55-7BEA-7910D5BAEF47}"/>
                </a:ext>
              </a:extLst>
            </p:cNvPr>
            <p:cNvSpPr>
              <a:spLocks noChangeAspect="1"/>
            </p:cNvSpPr>
            <p:nvPr/>
          </p:nvSpPr>
          <p:spPr bwMode="auto">
            <a:xfrm>
              <a:off x="591" y="653"/>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34" name="Freeform 366">
              <a:extLst>
                <a:ext uri="{FF2B5EF4-FFF2-40B4-BE49-F238E27FC236}">
                  <a16:creationId xmlns:a16="http://schemas.microsoft.com/office/drawing/2014/main" id="{2EF4055B-ECA9-D70F-2781-348F7A42C442}"/>
                </a:ext>
              </a:extLst>
            </p:cNvPr>
            <p:cNvSpPr>
              <a:spLocks noChangeAspect="1"/>
            </p:cNvSpPr>
            <p:nvPr/>
          </p:nvSpPr>
          <p:spPr bwMode="auto">
            <a:xfrm>
              <a:off x="541" y="652"/>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35" name="Freeform 367">
              <a:extLst>
                <a:ext uri="{FF2B5EF4-FFF2-40B4-BE49-F238E27FC236}">
                  <a16:creationId xmlns:a16="http://schemas.microsoft.com/office/drawing/2014/main" id="{BF56A312-19CF-2D16-D51C-52991719ADBF}"/>
                </a:ext>
              </a:extLst>
            </p:cNvPr>
            <p:cNvSpPr>
              <a:spLocks noChangeAspect="1"/>
            </p:cNvSpPr>
            <p:nvPr/>
          </p:nvSpPr>
          <p:spPr bwMode="auto">
            <a:xfrm>
              <a:off x="491" y="653"/>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36" name="Freeform 368">
              <a:extLst>
                <a:ext uri="{FF2B5EF4-FFF2-40B4-BE49-F238E27FC236}">
                  <a16:creationId xmlns:a16="http://schemas.microsoft.com/office/drawing/2014/main" id="{A4B5F797-21B5-D3BC-C01B-E7FF20D98915}"/>
                </a:ext>
              </a:extLst>
            </p:cNvPr>
            <p:cNvSpPr>
              <a:spLocks noChangeAspect="1"/>
            </p:cNvSpPr>
            <p:nvPr/>
          </p:nvSpPr>
          <p:spPr bwMode="auto">
            <a:xfrm>
              <a:off x="440" y="652"/>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grpSp>
      <p:grpSp>
        <p:nvGrpSpPr>
          <p:cNvPr id="33137" name="Group 369">
            <a:extLst>
              <a:ext uri="{FF2B5EF4-FFF2-40B4-BE49-F238E27FC236}">
                <a16:creationId xmlns:a16="http://schemas.microsoft.com/office/drawing/2014/main" id="{B48C8D39-013A-7411-A854-B14C878CCD64}"/>
              </a:ext>
            </a:extLst>
          </p:cNvPr>
          <p:cNvGrpSpPr>
            <a:grpSpLocks/>
          </p:cNvGrpSpPr>
          <p:nvPr/>
        </p:nvGrpSpPr>
        <p:grpSpPr bwMode="auto">
          <a:xfrm>
            <a:off x="2971800" y="7086600"/>
            <a:ext cx="2057400" cy="1519238"/>
            <a:chOff x="1872" y="4464"/>
            <a:chExt cx="1296" cy="957"/>
          </a:xfrm>
        </p:grpSpPr>
        <p:sp>
          <p:nvSpPr>
            <p:cNvPr id="33138" name="Rectangle 370">
              <a:extLst>
                <a:ext uri="{FF2B5EF4-FFF2-40B4-BE49-F238E27FC236}">
                  <a16:creationId xmlns:a16="http://schemas.microsoft.com/office/drawing/2014/main" id="{E655866F-D33A-6239-C8B3-0B1E22E9C286}"/>
                </a:ext>
              </a:extLst>
            </p:cNvPr>
            <p:cNvSpPr>
              <a:spLocks noChangeAspect="1" noChangeArrowheads="1"/>
            </p:cNvSpPr>
            <p:nvPr/>
          </p:nvSpPr>
          <p:spPr bwMode="auto">
            <a:xfrm>
              <a:off x="1874" y="5256"/>
              <a:ext cx="1292" cy="30"/>
            </a:xfrm>
            <a:prstGeom prst="rect">
              <a:avLst/>
            </a:prstGeom>
            <a:solidFill>
              <a:schemeClr val="bg1"/>
            </a:solidFill>
            <a:ln w="0">
              <a:solidFill>
                <a:srgbClr val="000000"/>
              </a:solidFill>
              <a:miter lim="800000"/>
              <a:headEnd/>
              <a:tailEnd/>
            </a:ln>
          </p:spPr>
          <p:txBody>
            <a:bodyPr/>
            <a:lstStyle/>
            <a:p>
              <a:endParaRPr lang="en-GB"/>
            </a:p>
          </p:txBody>
        </p:sp>
        <p:sp>
          <p:nvSpPr>
            <p:cNvPr id="33139" name="Rectangle 371">
              <a:extLst>
                <a:ext uri="{FF2B5EF4-FFF2-40B4-BE49-F238E27FC236}">
                  <a16:creationId xmlns:a16="http://schemas.microsoft.com/office/drawing/2014/main" id="{1ACA920A-ED10-C82E-213A-94E868CA3174}"/>
                </a:ext>
              </a:extLst>
            </p:cNvPr>
            <p:cNvSpPr>
              <a:spLocks noChangeAspect="1" noChangeArrowheads="1"/>
            </p:cNvSpPr>
            <p:nvPr/>
          </p:nvSpPr>
          <p:spPr bwMode="auto">
            <a:xfrm>
              <a:off x="1874" y="4924"/>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3140" name="Rectangle 372">
              <a:extLst>
                <a:ext uri="{FF2B5EF4-FFF2-40B4-BE49-F238E27FC236}">
                  <a16:creationId xmlns:a16="http://schemas.microsoft.com/office/drawing/2014/main" id="{546BACD8-6CA1-68AE-2A6D-BDB15265F04D}"/>
                </a:ext>
              </a:extLst>
            </p:cNvPr>
            <p:cNvSpPr>
              <a:spLocks noChangeAspect="1" noChangeArrowheads="1"/>
            </p:cNvSpPr>
            <p:nvPr/>
          </p:nvSpPr>
          <p:spPr bwMode="auto">
            <a:xfrm>
              <a:off x="1874" y="4584"/>
              <a:ext cx="1293" cy="30"/>
            </a:xfrm>
            <a:prstGeom prst="rect">
              <a:avLst/>
            </a:prstGeom>
            <a:solidFill>
              <a:schemeClr val="bg1"/>
            </a:solidFill>
            <a:ln w="0">
              <a:solidFill>
                <a:srgbClr val="000000"/>
              </a:solidFill>
              <a:miter lim="800000"/>
              <a:headEnd/>
              <a:tailEnd/>
            </a:ln>
          </p:spPr>
          <p:txBody>
            <a:bodyPr/>
            <a:lstStyle/>
            <a:p>
              <a:endParaRPr lang="en-GB"/>
            </a:p>
          </p:txBody>
        </p:sp>
        <p:sp>
          <p:nvSpPr>
            <p:cNvPr id="33141" name="Freeform 373">
              <a:extLst>
                <a:ext uri="{FF2B5EF4-FFF2-40B4-BE49-F238E27FC236}">
                  <a16:creationId xmlns:a16="http://schemas.microsoft.com/office/drawing/2014/main" id="{8173A589-1F49-A253-12E6-5CD688CBF379}"/>
                </a:ext>
              </a:extLst>
            </p:cNvPr>
            <p:cNvSpPr>
              <a:spLocks noChangeAspect="1"/>
            </p:cNvSpPr>
            <p:nvPr/>
          </p:nvSpPr>
          <p:spPr bwMode="auto">
            <a:xfrm>
              <a:off x="1872" y="4464"/>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42" name="Freeform 374">
              <a:extLst>
                <a:ext uri="{FF2B5EF4-FFF2-40B4-BE49-F238E27FC236}">
                  <a16:creationId xmlns:a16="http://schemas.microsoft.com/office/drawing/2014/main" id="{50AF57D0-FEF6-0D31-F670-BFAAC1A4D9F9}"/>
                </a:ext>
              </a:extLst>
            </p:cNvPr>
            <p:cNvSpPr>
              <a:spLocks noChangeAspect="1"/>
            </p:cNvSpPr>
            <p:nvPr/>
          </p:nvSpPr>
          <p:spPr bwMode="auto">
            <a:xfrm>
              <a:off x="1922" y="4464"/>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43" name="Freeform 375">
              <a:extLst>
                <a:ext uri="{FF2B5EF4-FFF2-40B4-BE49-F238E27FC236}">
                  <a16:creationId xmlns:a16="http://schemas.microsoft.com/office/drawing/2014/main" id="{67A56C6A-E19D-B5AB-8EAC-ECD6E089238C}"/>
                </a:ext>
              </a:extLst>
            </p:cNvPr>
            <p:cNvSpPr>
              <a:spLocks noChangeAspect="1"/>
            </p:cNvSpPr>
            <p:nvPr/>
          </p:nvSpPr>
          <p:spPr bwMode="auto">
            <a:xfrm>
              <a:off x="1973" y="4464"/>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44" name="Freeform 376">
              <a:extLst>
                <a:ext uri="{FF2B5EF4-FFF2-40B4-BE49-F238E27FC236}">
                  <a16:creationId xmlns:a16="http://schemas.microsoft.com/office/drawing/2014/main" id="{81A19A63-2EA7-F185-5AE5-4C9F9F3D1012}"/>
                </a:ext>
              </a:extLst>
            </p:cNvPr>
            <p:cNvSpPr>
              <a:spLocks noChangeAspect="1"/>
            </p:cNvSpPr>
            <p:nvPr/>
          </p:nvSpPr>
          <p:spPr bwMode="auto">
            <a:xfrm>
              <a:off x="2023" y="4464"/>
              <a:ext cx="40" cy="150"/>
            </a:xfrm>
            <a:custGeom>
              <a:avLst/>
              <a:gdLst>
                <a:gd name="T0" fmla="*/ 1 w 40"/>
                <a:gd name="T1" fmla="*/ 26 h 150"/>
                <a:gd name="T2" fmla="*/ 0 w 40"/>
                <a:gd name="T3" fmla="*/ 150 h 150"/>
                <a:gd name="T4" fmla="*/ 40 w 40"/>
                <a:gd name="T5" fmla="*/ 150 h 150"/>
                <a:gd name="T6" fmla="*/ 40 w 40"/>
                <a:gd name="T7" fmla="*/ 27 h 150"/>
                <a:gd name="T8" fmla="*/ 21 w 40"/>
                <a:gd name="T9" fmla="*/ 0 h 150"/>
                <a:gd name="T10" fmla="*/ 1 w 40"/>
                <a:gd name="T11" fmla="*/ 26 h 150"/>
              </a:gdLst>
              <a:ahLst/>
              <a:cxnLst>
                <a:cxn ang="0">
                  <a:pos x="T0" y="T1"/>
                </a:cxn>
                <a:cxn ang="0">
                  <a:pos x="T2" y="T3"/>
                </a:cxn>
                <a:cxn ang="0">
                  <a:pos x="T4" y="T5"/>
                </a:cxn>
                <a:cxn ang="0">
                  <a:pos x="T6" y="T7"/>
                </a:cxn>
                <a:cxn ang="0">
                  <a:pos x="T8" y="T9"/>
                </a:cxn>
                <a:cxn ang="0">
                  <a:pos x="T10" y="T11"/>
                </a:cxn>
              </a:cxnLst>
              <a:rect l="0" t="0" r="r" b="b"/>
              <a:pathLst>
                <a:path w="40" h="150">
                  <a:moveTo>
                    <a:pt x="1" y="26"/>
                  </a:moveTo>
                  <a:lnTo>
                    <a:pt x="0" y="150"/>
                  </a:lnTo>
                  <a:lnTo>
                    <a:pt x="40" y="150"/>
                  </a:lnTo>
                  <a:lnTo>
                    <a:pt x="40" y="27"/>
                  </a:lnTo>
                  <a:lnTo>
                    <a:pt x="21" y="0"/>
                  </a:lnTo>
                  <a:lnTo>
                    <a:pt x="1" y="26"/>
                  </a:lnTo>
                  <a:close/>
                </a:path>
              </a:pathLst>
            </a:custGeom>
            <a:solidFill>
              <a:schemeClr val="bg1"/>
            </a:solidFill>
            <a:ln w="0">
              <a:solidFill>
                <a:srgbClr val="000000"/>
              </a:solidFill>
              <a:prstDash val="solid"/>
              <a:round/>
              <a:headEnd/>
              <a:tailEnd/>
            </a:ln>
          </p:spPr>
          <p:txBody>
            <a:bodyPr/>
            <a:lstStyle/>
            <a:p>
              <a:endParaRPr lang="en-GB"/>
            </a:p>
          </p:txBody>
        </p:sp>
        <p:sp>
          <p:nvSpPr>
            <p:cNvPr id="33145" name="Freeform 377">
              <a:extLst>
                <a:ext uri="{FF2B5EF4-FFF2-40B4-BE49-F238E27FC236}">
                  <a16:creationId xmlns:a16="http://schemas.microsoft.com/office/drawing/2014/main" id="{0A5B79EE-91FE-27AF-4BD2-E07ACB6C998E}"/>
                </a:ext>
              </a:extLst>
            </p:cNvPr>
            <p:cNvSpPr>
              <a:spLocks noChangeAspect="1"/>
            </p:cNvSpPr>
            <p:nvPr/>
          </p:nvSpPr>
          <p:spPr bwMode="auto">
            <a:xfrm>
              <a:off x="2073" y="4464"/>
              <a:ext cx="41" cy="150"/>
            </a:xfrm>
            <a:custGeom>
              <a:avLst/>
              <a:gdLst>
                <a:gd name="T0" fmla="*/ 0 w 41"/>
                <a:gd name="T1" fmla="*/ 24 h 150"/>
                <a:gd name="T2" fmla="*/ 0 w 41"/>
                <a:gd name="T3" fmla="*/ 150 h 150"/>
                <a:gd name="T4" fmla="*/ 40 w 41"/>
                <a:gd name="T5" fmla="*/ 150 h 150"/>
                <a:gd name="T6" fmla="*/ 41 w 41"/>
                <a:gd name="T7" fmla="*/ 26 h 150"/>
                <a:gd name="T8" fmla="*/ 22 w 41"/>
                <a:gd name="T9" fmla="*/ 0 h 150"/>
                <a:gd name="T10" fmla="*/ 0 w 41"/>
                <a:gd name="T11" fmla="*/ 24 h 150"/>
              </a:gdLst>
              <a:ahLst/>
              <a:cxnLst>
                <a:cxn ang="0">
                  <a:pos x="T0" y="T1"/>
                </a:cxn>
                <a:cxn ang="0">
                  <a:pos x="T2" y="T3"/>
                </a:cxn>
                <a:cxn ang="0">
                  <a:pos x="T4" y="T5"/>
                </a:cxn>
                <a:cxn ang="0">
                  <a:pos x="T6" y="T7"/>
                </a:cxn>
                <a:cxn ang="0">
                  <a:pos x="T8" y="T9"/>
                </a:cxn>
                <a:cxn ang="0">
                  <a:pos x="T10" y="T11"/>
                </a:cxn>
              </a:cxnLst>
              <a:rect l="0" t="0" r="r" b="b"/>
              <a:pathLst>
                <a:path w="41" h="150">
                  <a:moveTo>
                    <a:pt x="0" y="24"/>
                  </a:moveTo>
                  <a:lnTo>
                    <a:pt x="0" y="150"/>
                  </a:lnTo>
                  <a:lnTo>
                    <a:pt x="40" y="150"/>
                  </a:lnTo>
                  <a:lnTo>
                    <a:pt x="41" y="26"/>
                  </a:lnTo>
                  <a:lnTo>
                    <a:pt x="22" y="0"/>
                  </a:lnTo>
                  <a:lnTo>
                    <a:pt x="0" y="24"/>
                  </a:lnTo>
                  <a:close/>
                </a:path>
              </a:pathLst>
            </a:custGeom>
            <a:solidFill>
              <a:schemeClr val="bg1"/>
            </a:solidFill>
            <a:ln w="0">
              <a:solidFill>
                <a:srgbClr val="000000"/>
              </a:solidFill>
              <a:prstDash val="solid"/>
              <a:round/>
              <a:headEnd/>
              <a:tailEnd/>
            </a:ln>
          </p:spPr>
          <p:txBody>
            <a:bodyPr/>
            <a:lstStyle/>
            <a:p>
              <a:endParaRPr lang="en-GB"/>
            </a:p>
          </p:txBody>
        </p:sp>
        <p:sp>
          <p:nvSpPr>
            <p:cNvPr id="33146" name="Freeform 378">
              <a:extLst>
                <a:ext uri="{FF2B5EF4-FFF2-40B4-BE49-F238E27FC236}">
                  <a16:creationId xmlns:a16="http://schemas.microsoft.com/office/drawing/2014/main" id="{F92BB594-50EE-AAFA-833B-6430B07E1AEF}"/>
                </a:ext>
              </a:extLst>
            </p:cNvPr>
            <p:cNvSpPr>
              <a:spLocks noChangeAspect="1"/>
            </p:cNvSpPr>
            <p:nvPr/>
          </p:nvSpPr>
          <p:spPr bwMode="auto">
            <a:xfrm>
              <a:off x="2123" y="4464"/>
              <a:ext cx="42" cy="150"/>
            </a:xfrm>
            <a:custGeom>
              <a:avLst/>
              <a:gdLst>
                <a:gd name="T0" fmla="*/ 0 w 42"/>
                <a:gd name="T1" fmla="*/ 26 h 150"/>
                <a:gd name="T2" fmla="*/ 0 w 42"/>
                <a:gd name="T3" fmla="*/ 150 h 150"/>
                <a:gd name="T4" fmla="*/ 41 w 42"/>
                <a:gd name="T5" fmla="*/ 150 h 150"/>
                <a:gd name="T6" fmla="*/ 42 w 42"/>
                <a:gd name="T7" fmla="*/ 24 h 150"/>
                <a:gd name="T8" fmla="*/ 22 w 42"/>
                <a:gd name="T9" fmla="*/ 0 h 150"/>
                <a:gd name="T10" fmla="*/ 0 w 42"/>
                <a:gd name="T11" fmla="*/ 26 h 150"/>
              </a:gdLst>
              <a:ahLst/>
              <a:cxnLst>
                <a:cxn ang="0">
                  <a:pos x="T0" y="T1"/>
                </a:cxn>
                <a:cxn ang="0">
                  <a:pos x="T2" y="T3"/>
                </a:cxn>
                <a:cxn ang="0">
                  <a:pos x="T4" y="T5"/>
                </a:cxn>
                <a:cxn ang="0">
                  <a:pos x="T6" y="T7"/>
                </a:cxn>
                <a:cxn ang="0">
                  <a:pos x="T8" y="T9"/>
                </a:cxn>
                <a:cxn ang="0">
                  <a:pos x="T10" y="T11"/>
                </a:cxn>
              </a:cxnLst>
              <a:rect l="0" t="0" r="r" b="b"/>
              <a:pathLst>
                <a:path w="42" h="150">
                  <a:moveTo>
                    <a:pt x="0" y="26"/>
                  </a:moveTo>
                  <a:lnTo>
                    <a:pt x="0" y="150"/>
                  </a:lnTo>
                  <a:lnTo>
                    <a:pt x="41" y="150"/>
                  </a:lnTo>
                  <a:lnTo>
                    <a:pt x="42" y="24"/>
                  </a:lnTo>
                  <a:lnTo>
                    <a:pt x="22" y="0"/>
                  </a:lnTo>
                  <a:lnTo>
                    <a:pt x="0" y="26"/>
                  </a:lnTo>
                  <a:close/>
                </a:path>
              </a:pathLst>
            </a:custGeom>
            <a:solidFill>
              <a:schemeClr val="bg1"/>
            </a:solidFill>
            <a:ln w="0">
              <a:solidFill>
                <a:srgbClr val="000000"/>
              </a:solidFill>
              <a:prstDash val="solid"/>
              <a:round/>
              <a:headEnd/>
              <a:tailEnd/>
            </a:ln>
          </p:spPr>
          <p:txBody>
            <a:bodyPr/>
            <a:lstStyle/>
            <a:p>
              <a:endParaRPr lang="en-GB"/>
            </a:p>
          </p:txBody>
        </p:sp>
        <p:sp>
          <p:nvSpPr>
            <p:cNvPr id="33147" name="Freeform 379">
              <a:extLst>
                <a:ext uri="{FF2B5EF4-FFF2-40B4-BE49-F238E27FC236}">
                  <a16:creationId xmlns:a16="http://schemas.microsoft.com/office/drawing/2014/main" id="{1349F174-9AAB-736F-71A7-22E664B7325E}"/>
                </a:ext>
              </a:extLst>
            </p:cNvPr>
            <p:cNvSpPr>
              <a:spLocks noChangeAspect="1"/>
            </p:cNvSpPr>
            <p:nvPr/>
          </p:nvSpPr>
          <p:spPr bwMode="auto">
            <a:xfrm>
              <a:off x="2174" y="4464"/>
              <a:ext cx="40" cy="150"/>
            </a:xfrm>
            <a:custGeom>
              <a:avLst/>
              <a:gdLst>
                <a:gd name="T0" fmla="*/ 0 w 40"/>
                <a:gd name="T1" fmla="*/ 26 h 150"/>
                <a:gd name="T2" fmla="*/ 0 w 40"/>
                <a:gd name="T3" fmla="*/ 150 h 150"/>
                <a:gd name="T4" fmla="*/ 40 w 40"/>
                <a:gd name="T5" fmla="*/ 150 h 150"/>
                <a:gd name="T6" fmla="*/ 40 w 40"/>
                <a:gd name="T7" fmla="*/ 26 h 150"/>
                <a:gd name="T8" fmla="*/ 21 w 40"/>
                <a:gd name="T9" fmla="*/ 0 h 150"/>
                <a:gd name="T10" fmla="*/ 0 w 40"/>
                <a:gd name="T11" fmla="*/ 26 h 150"/>
              </a:gdLst>
              <a:ahLst/>
              <a:cxnLst>
                <a:cxn ang="0">
                  <a:pos x="T0" y="T1"/>
                </a:cxn>
                <a:cxn ang="0">
                  <a:pos x="T2" y="T3"/>
                </a:cxn>
                <a:cxn ang="0">
                  <a:pos x="T4" y="T5"/>
                </a:cxn>
                <a:cxn ang="0">
                  <a:pos x="T6" y="T7"/>
                </a:cxn>
                <a:cxn ang="0">
                  <a:pos x="T8" y="T9"/>
                </a:cxn>
                <a:cxn ang="0">
                  <a:pos x="T10" y="T11"/>
                </a:cxn>
              </a:cxnLst>
              <a:rect l="0" t="0" r="r" b="b"/>
              <a:pathLst>
                <a:path w="40" h="150">
                  <a:moveTo>
                    <a:pt x="0" y="26"/>
                  </a:moveTo>
                  <a:lnTo>
                    <a:pt x="0" y="150"/>
                  </a:lnTo>
                  <a:lnTo>
                    <a:pt x="40" y="150"/>
                  </a:lnTo>
                  <a:lnTo>
                    <a:pt x="40" y="26"/>
                  </a:lnTo>
                  <a:lnTo>
                    <a:pt x="21" y="0"/>
                  </a:lnTo>
                  <a:lnTo>
                    <a:pt x="0" y="26"/>
                  </a:lnTo>
                  <a:close/>
                </a:path>
              </a:pathLst>
            </a:custGeom>
            <a:solidFill>
              <a:schemeClr val="bg1"/>
            </a:solidFill>
            <a:ln w="0">
              <a:solidFill>
                <a:srgbClr val="000000"/>
              </a:solidFill>
              <a:prstDash val="solid"/>
              <a:round/>
              <a:headEnd/>
              <a:tailEnd/>
            </a:ln>
          </p:spPr>
          <p:txBody>
            <a:bodyPr/>
            <a:lstStyle/>
            <a:p>
              <a:endParaRPr lang="en-GB"/>
            </a:p>
          </p:txBody>
        </p:sp>
        <p:sp>
          <p:nvSpPr>
            <p:cNvPr id="33148" name="Freeform 380">
              <a:extLst>
                <a:ext uri="{FF2B5EF4-FFF2-40B4-BE49-F238E27FC236}">
                  <a16:creationId xmlns:a16="http://schemas.microsoft.com/office/drawing/2014/main" id="{7B6B515A-D567-1668-0CB8-3B53955D9D13}"/>
                </a:ext>
              </a:extLst>
            </p:cNvPr>
            <p:cNvSpPr>
              <a:spLocks noChangeAspect="1"/>
            </p:cNvSpPr>
            <p:nvPr/>
          </p:nvSpPr>
          <p:spPr bwMode="auto">
            <a:xfrm>
              <a:off x="2274" y="4464"/>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49" name="Freeform 381">
              <a:extLst>
                <a:ext uri="{FF2B5EF4-FFF2-40B4-BE49-F238E27FC236}">
                  <a16:creationId xmlns:a16="http://schemas.microsoft.com/office/drawing/2014/main" id="{43BB3C5E-C3E7-E1D9-0204-DEAD918F344C}"/>
                </a:ext>
              </a:extLst>
            </p:cNvPr>
            <p:cNvSpPr>
              <a:spLocks noChangeAspect="1"/>
            </p:cNvSpPr>
            <p:nvPr/>
          </p:nvSpPr>
          <p:spPr bwMode="auto">
            <a:xfrm>
              <a:off x="2325" y="4464"/>
              <a:ext cx="39"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0" name="Freeform 382">
              <a:extLst>
                <a:ext uri="{FF2B5EF4-FFF2-40B4-BE49-F238E27FC236}">
                  <a16:creationId xmlns:a16="http://schemas.microsoft.com/office/drawing/2014/main" id="{68B19D53-AB04-54BB-4DA6-7E74EFBC7BBC}"/>
                </a:ext>
              </a:extLst>
            </p:cNvPr>
            <p:cNvSpPr>
              <a:spLocks noChangeAspect="1"/>
            </p:cNvSpPr>
            <p:nvPr/>
          </p:nvSpPr>
          <p:spPr bwMode="auto">
            <a:xfrm>
              <a:off x="2375" y="4464"/>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1" name="Freeform 383">
              <a:extLst>
                <a:ext uri="{FF2B5EF4-FFF2-40B4-BE49-F238E27FC236}">
                  <a16:creationId xmlns:a16="http://schemas.microsoft.com/office/drawing/2014/main" id="{56CBDBCF-4E9E-777C-BEC1-C6E1E148EE95}"/>
                </a:ext>
              </a:extLst>
            </p:cNvPr>
            <p:cNvSpPr>
              <a:spLocks noChangeAspect="1"/>
            </p:cNvSpPr>
            <p:nvPr/>
          </p:nvSpPr>
          <p:spPr bwMode="auto">
            <a:xfrm>
              <a:off x="2425" y="4464"/>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2" name="Freeform 384">
              <a:extLst>
                <a:ext uri="{FF2B5EF4-FFF2-40B4-BE49-F238E27FC236}">
                  <a16:creationId xmlns:a16="http://schemas.microsoft.com/office/drawing/2014/main" id="{B2A2ACBF-6632-8EBB-07AA-4B65D491950B}"/>
                </a:ext>
              </a:extLst>
            </p:cNvPr>
            <p:cNvSpPr>
              <a:spLocks noChangeAspect="1"/>
            </p:cNvSpPr>
            <p:nvPr/>
          </p:nvSpPr>
          <p:spPr bwMode="auto">
            <a:xfrm>
              <a:off x="2475" y="4464"/>
              <a:ext cx="41"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3" name="Freeform 385">
              <a:extLst>
                <a:ext uri="{FF2B5EF4-FFF2-40B4-BE49-F238E27FC236}">
                  <a16:creationId xmlns:a16="http://schemas.microsoft.com/office/drawing/2014/main" id="{3A16ADDC-4F94-E9B3-B9DA-489307F9F74E}"/>
                </a:ext>
              </a:extLst>
            </p:cNvPr>
            <p:cNvSpPr>
              <a:spLocks noChangeAspect="1"/>
            </p:cNvSpPr>
            <p:nvPr/>
          </p:nvSpPr>
          <p:spPr bwMode="auto">
            <a:xfrm>
              <a:off x="2526" y="4464"/>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4" name="Freeform 386">
              <a:extLst>
                <a:ext uri="{FF2B5EF4-FFF2-40B4-BE49-F238E27FC236}">
                  <a16:creationId xmlns:a16="http://schemas.microsoft.com/office/drawing/2014/main" id="{E66DD5D6-CEC9-C235-ECBE-382BC9B88174}"/>
                </a:ext>
              </a:extLst>
            </p:cNvPr>
            <p:cNvSpPr>
              <a:spLocks noChangeAspect="1"/>
            </p:cNvSpPr>
            <p:nvPr/>
          </p:nvSpPr>
          <p:spPr bwMode="auto">
            <a:xfrm>
              <a:off x="3028" y="4464"/>
              <a:ext cx="40" cy="955"/>
            </a:xfrm>
            <a:custGeom>
              <a:avLst/>
              <a:gdLst>
                <a:gd name="T0" fmla="*/ 0 w 72"/>
                <a:gd name="T1" fmla="*/ 49 h 1706"/>
                <a:gd name="T2" fmla="*/ 0 w 72"/>
                <a:gd name="T3" fmla="*/ 1706 h 1706"/>
                <a:gd name="T4" fmla="*/ 72 w 72"/>
                <a:gd name="T5" fmla="*/ 1706 h 1706"/>
                <a:gd name="T6" fmla="*/ 72 w 72"/>
                <a:gd name="T7" fmla="*/ 49 h 1706"/>
                <a:gd name="T8" fmla="*/ 38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5" name="Freeform 387">
              <a:extLst>
                <a:ext uri="{FF2B5EF4-FFF2-40B4-BE49-F238E27FC236}">
                  <a16:creationId xmlns:a16="http://schemas.microsoft.com/office/drawing/2014/main" id="{3BDC6217-C4DD-6080-2D25-898F73CEC6E2}"/>
                </a:ext>
              </a:extLst>
            </p:cNvPr>
            <p:cNvSpPr>
              <a:spLocks noChangeAspect="1"/>
            </p:cNvSpPr>
            <p:nvPr/>
          </p:nvSpPr>
          <p:spPr bwMode="auto">
            <a:xfrm>
              <a:off x="3078" y="4464"/>
              <a:ext cx="40" cy="955"/>
            </a:xfrm>
            <a:custGeom>
              <a:avLst/>
              <a:gdLst>
                <a:gd name="T0" fmla="*/ 0 w 71"/>
                <a:gd name="T1" fmla="*/ 49 h 1706"/>
                <a:gd name="T2" fmla="*/ 0 w 71"/>
                <a:gd name="T3" fmla="*/ 1706 h 1706"/>
                <a:gd name="T4" fmla="*/ 71 w 71"/>
                <a:gd name="T5" fmla="*/ 1706 h 1706"/>
                <a:gd name="T6" fmla="*/ 71 w 71"/>
                <a:gd name="T7" fmla="*/ 49 h 1706"/>
                <a:gd name="T8" fmla="*/ 38 w 71"/>
                <a:gd name="T9" fmla="*/ 0 h 1706"/>
                <a:gd name="T10" fmla="*/ 0 w 71"/>
                <a:gd name="T11" fmla="*/ 49 h 1706"/>
              </a:gdLst>
              <a:ahLst/>
              <a:cxnLst>
                <a:cxn ang="0">
                  <a:pos x="T0" y="T1"/>
                </a:cxn>
                <a:cxn ang="0">
                  <a:pos x="T2" y="T3"/>
                </a:cxn>
                <a:cxn ang="0">
                  <a:pos x="T4" y="T5"/>
                </a:cxn>
                <a:cxn ang="0">
                  <a:pos x="T6" y="T7"/>
                </a:cxn>
                <a:cxn ang="0">
                  <a:pos x="T8" y="T9"/>
                </a:cxn>
                <a:cxn ang="0">
                  <a:pos x="T10" y="T11"/>
                </a:cxn>
              </a:cxnLst>
              <a:rect l="0" t="0" r="r" b="b"/>
              <a:pathLst>
                <a:path w="71" h="1706">
                  <a:moveTo>
                    <a:pt x="0" y="49"/>
                  </a:moveTo>
                  <a:lnTo>
                    <a:pt x="0" y="1706"/>
                  </a:lnTo>
                  <a:lnTo>
                    <a:pt x="71" y="1706"/>
                  </a:lnTo>
                  <a:lnTo>
                    <a:pt x="71" y="49"/>
                  </a:lnTo>
                  <a:lnTo>
                    <a:pt x="38"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6" name="Freeform 388">
              <a:extLst>
                <a:ext uri="{FF2B5EF4-FFF2-40B4-BE49-F238E27FC236}">
                  <a16:creationId xmlns:a16="http://schemas.microsoft.com/office/drawing/2014/main" id="{144868BB-6184-3139-7411-7DC9033F7BD6}"/>
                </a:ext>
              </a:extLst>
            </p:cNvPr>
            <p:cNvSpPr>
              <a:spLocks noChangeAspect="1"/>
            </p:cNvSpPr>
            <p:nvPr/>
          </p:nvSpPr>
          <p:spPr bwMode="auto">
            <a:xfrm>
              <a:off x="3128" y="4464"/>
              <a:ext cx="40" cy="955"/>
            </a:xfrm>
            <a:custGeom>
              <a:avLst/>
              <a:gdLst>
                <a:gd name="T0" fmla="*/ 0 w 72"/>
                <a:gd name="T1" fmla="*/ 49 h 1706"/>
                <a:gd name="T2" fmla="*/ 0 w 72"/>
                <a:gd name="T3" fmla="*/ 1706 h 1706"/>
                <a:gd name="T4" fmla="*/ 72 w 72"/>
                <a:gd name="T5" fmla="*/ 1706 h 1706"/>
                <a:gd name="T6" fmla="*/ 72 w 72"/>
                <a:gd name="T7" fmla="*/ 49 h 1706"/>
                <a:gd name="T8" fmla="*/ 39 w 72"/>
                <a:gd name="T9" fmla="*/ 0 h 1706"/>
                <a:gd name="T10" fmla="*/ 0 w 72"/>
                <a:gd name="T11" fmla="*/ 49 h 1706"/>
              </a:gdLst>
              <a:ahLst/>
              <a:cxnLst>
                <a:cxn ang="0">
                  <a:pos x="T0" y="T1"/>
                </a:cxn>
                <a:cxn ang="0">
                  <a:pos x="T2" y="T3"/>
                </a:cxn>
                <a:cxn ang="0">
                  <a:pos x="T4" y="T5"/>
                </a:cxn>
                <a:cxn ang="0">
                  <a:pos x="T6" y="T7"/>
                </a:cxn>
                <a:cxn ang="0">
                  <a:pos x="T8" y="T9"/>
                </a:cxn>
                <a:cxn ang="0">
                  <a:pos x="T10" y="T11"/>
                </a:cxn>
              </a:cxnLst>
              <a:rect l="0" t="0" r="r" b="b"/>
              <a:pathLst>
                <a:path w="72" h="1706">
                  <a:moveTo>
                    <a:pt x="0" y="49"/>
                  </a:moveTo>
                  <a:lnTo>
                    <a:pt x="0" y="1706"/>
                  </a:lnTo>
                  <a:lnTo>
                    <a:pt x="72" y="1706"/>
                  </a:lnTo>
                  <a:lnTo>
                    <a:pt x="72" y="49"/>
                  </a:lnTo>
                  <a:lnTo>
                    <a:pt x="39" y="0"/>
                  </a:lnTo>
                  <a:lnTo>
                    <a:pt x="0" y="49"/>
                  </a:lnTo>
                  <a:close/>
                </a:path>
              </a:pathLst>
            </a:custGeom>
            <a:solidFill>
              <a:schemeClr val="bg1"/>
            </a:solidFill>
            <a:ln w="0">
              <a:solidFill>
                <a:srgbClr val="000000"/>
              </a:solidFill>
              <a:prstDash val="solid"/>
              <a:round/>
              <a:headEnd/>
              <a:tailEnd/>
            </a:ln>
          </p:spPr>
          <p:txBody>
            <a:bodyPr/>
            <a:lstStyle/>
            <a:p>
              <a:endParaRPr lang="en-GB"/>
            </a:p>
          </p:txBody>
        </p:sp>
        <p:sp>
          <p:nvSpPr>
            <p:cNvPr id="33157" name="Freeform 389">
              <a:extLst>
                <a:ext uri="{FF2B5EF4-FFF2-40B4-BE49-F238E27FC236}">
                  <a16:creationId xmlns:a16="http://schemas.microsoft.com/office/drawing/2014/main" id="{FB045A59-6C80-B323-5A5E-E4AC7B607546}"/>
                </a:ext>
              </a:extLst>
            </p:cNvPr>
            <p:cNvSpPr>
              <a:spLocks noChangeAspect="1"/>
            </p:cNvSpPr>
            <p:nvPr/>
          </p:nvSpPr>
          <p:spPr bwMode="auto">
            <a:xfrm>
              <a:off x="2225" y="4925"/>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58" name="Freeform 390">
              <a:extLst>
                <a:ext uri="{FF2B5EF4-FFF2-40B4-BE49-F238E27FC236}">
                  <a16:creationId xmlns:a16="http://schemas.microsoft.com/office/drawing/2014/main" id="{F6082F72-E7A5-2EB6-6399-71F32443D6B9}"/>
                </a:ext>
              </a:extLst>
            </p:cNvPr>
            <p:cNvSpPr>
              <a:spLocks noChangeAspect="1"/>
            </p:cNvSpPr>
            <p:nvPr/>
          </p:nvSpPr>
          <p:spPr bwMode="auto">
            <a:xfrm>
              <a:off x="2175" y="4925"/>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59" name="Freeform 391">
              <a:extLst>
                <a:ext uri="{FF2B5EF4-FFF2-40B4-BE49-F238E27FC236}">
                  <a16:creationId xmlns:a16="http://schemas.microsoft.com/office/drawing/2014/main" id="{82FC5915-FD50-714F-3E05-3A1B96686106}"/>
                </a:ext>
              </a:extLst>
            </p:cNvPr>
            <p:cNvSpPr>
              <a:spLocks noChangeAspect="1"/>
            </p:cNvSpPr>
            <p:nvPr/>
          </p:nvSpPr>
          <p:spPr bwMode="auto">
            <a:xfrm>
              <a:off x="2125" y="4924"/>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0" name="Freeform 392">
              <a:extLst>
                <a:ext uri="{FF2B5EF4-FFF2-40B4-BE49-F238E27FC236}">
                  <a16:creationId xmlns:a16="http://schemas.microsoft.com/office/drawing/2014/main" id="{560A7F49-9A57-CAF2-88AE-F7796C25F298}"/>
                </a:ext>
              </a:extLst>
            </p:cNvPr>
            <p:cNvSpPr>
              <a:spLocks noChangeAspect="1"/>
            </p:cNvSpPr>
            <p:nvPr/>
          </p:nvSpPr>
          <p:spPr bwMode="auto">
            <a:xfrm>
              <a:off x="2075" y="4925"/>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1" name="Freeform 393">
              <a:extLst>
                <a:ext uri="{FF2B5EF4-FFF2-40B4-BE49-F238E27FC236}">
                  <a16:creationId xmlns:a16="http://schemas.microsoft.com/office/drawing/2014/main" id="{ACDF8F71-E377-0B6B-4A1F-A7D261D1ED52}"/>
                </a:ext>
              </a:extLst>
            </p:cNvPr>
            <p:cNvSpPr>
              <a:spLocks noChangeAspect="1"/>
            </p:cNvSpPr>
            <p:nvPr/>
          </p:nvSpPr>
          <p:spPr bwMode="auto">
            <a:xfrm>
              <a:off x="2024" y="4924"/>
              <a:ext cx="39" cy="493"/>
            </a:xfrm>
            <a:custGeom>
              <a:avLst/>
              <a:gdLst>
                <a:gd name="T0" fmla="*/ 0 w 39"/>
                <a:gd name="T1" fmla="*/ 0 h 493"/>
                <a:gd name="T2" fmla="*/ 0 w 39"/>
                <a:gd name="T3" fmla="*/ 493 h 493"/>
                <a:gd name="T4" fmla="*/ 39 w 39"/>
                <a:gd name="T5" fmla="*/ 493 h 493"/>
                <a:gd name="T6" fmla="*/ 39 w 39"/>
                <a:gd name="T7" fmla="*/ 0 h 493"/>
                <a:gd name="T8" fmla="*/ 0 w 39"/>
                <a:gd name="T9" fmla="*/ 0 h 493"/>
              </a:gdLst>
              <a:ahLst/>
              <a:cxnLst>
                <a:cxn ang="0">
                  <a:pos x="T0" y="T1"/>
                </a:cxn>
                <a:cxn ang="0">
                  <a:pos x="T2" y="T3"/>
                </a:cxn>
                <a:cxn ang="0">
                  <a:pos x="T4" y="T5"/>
                </a:cxn>
                <a:cxn ang="0">
                  <a:pos x="T6" y="T7"/>
                </a:cxn>
                <a:cxn ang="0">
                  <a:pos x="T8" y="T9"/>
                </a:cxn>
              </a:cxnLst>
              <a:rect l="0" t="0" r="r" b="b"/>
              <a:pathLst>
                <a:path w="39" h="493">
                  <a:moveTo>
                    <a:pt x="0" y="0"/>
                  </a:moveTo>
                  <a:lnTo>
                    <a:pt x="0" y="493"/>
                  </a:lnTo>
                  <a:lnTo>
                    <a:pt x="39" y="493"/>
                  </a:lnTo>
                  <a:lnTo>
                    <a:pt x="39"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2" name="Freeform 394">
              <a:extLst>
                <a:ext uri="{FF2B5EF4-FFF2-40B4-BE49-F238E27FC236}">
                  <a16:creationId xmlns:a16="http://schemas.microsoft.com/office/drawing/2014/main" id="{A8BDCCEC-E6C1-8733-BBE4-46B4F1DBF4F6}"/>
                </a:ext>
              </a:extLst>
            </p:cNvPr>
            <p:cNvSpPr>
              <a:spLocks noChangeAspect="1"/>
            </p:cNvSpPr>
            <p:nvPr/>
          </p:nvSpPr>
          <p:spPr bwMode="auto">
            <a:xfrm>
              <a:off x="2224" y="4464"/>
              <a:ext cx="40" cy="150"/>
            </a:xfrm>
            <a:custGeom>
              <a:avLst/>
              <a:gdLst>
                <a:gd name="T0" fmla="*/ 0 w 40"/>
                <a:gd name="T1" fmla="*/ 27 h 150"/>
                <a:gd name="T2" fmla="*/ 1 w 40"/>
                <a:gd name="T3" fmla="*/ 150 h 150"/>
                <a:gd name="T4" fmla="*/ 40 w 40"/>
                <a:gd name="T5" fmla="*/ 150 h 150"/>
                <a:gd name="T6" fmla="*/ 40 w 40"/>
                <a:gd name="T7" fmla="*/ 27 h 150"/>
                <a:gd name="T8" fmla="*/ 22 w 40"/>
                <a:gd name="T9" fmla="*/ 0 h 150"/>
                <a:gd name="T10" fmla="*/ 0 w 40"/>
                <a:gd name="T11" fmla="*/ 27 h 150"/>
              </a:gdLst>
              <a:ahLst/>
              <a:cxnLst>
                <a:cxn ang="0">
                  <a:pos x="T0" y="T1"/>
                </a:cxn>
                <a:cxn ang="0">
                  <a:pos x="T2" y="T3"/>
                </a:cxn>
                <a:cxn ang="0">
                  <a:pos x="T4" y="T5"/>
                </a:cxn>
                <a:cxn ang="0">
                  <a:pos x="T6" y="T7"/>
                </a:cxn>
                <a:cxn ang="0">
                  <a:pos x="T8" y="T9"/>
                </a:cxn>
                <a:cxn ang="0">
                  <a:pos x="T10" y="T11"/>
                </a:cxn>
              </a:cxnLst>
              <a:rect l="0" t="0" r="r" b="b"/>
              <a:pathLst>
                <a:path w="40" h="150">
                  <a:moveTo>
                    <a:pt x="0" y="27"/>
                  </a:moveTo>
                  <a:lnTo>
                    <a:pt x="1" y="150"/>
                  </a:lnTo>
                  <a:lnTo>
                    <a:pt x="40" y="150"/>
                  </a:lnTo>
                  <a:lnTo>
                    <a:pt x="40" y="27"/>
                  </a:lnTo>
                  <a:lnTo>
                    <a:pt x="22"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63" name="Freeform 395">
              <a:extLst>
                <a:ext uri="{FF2B5EF4-FFF2-40B4-BE49-F238E27FC236}">
                  <a16:creationId xmlns:a16="http://schemas.microsoft.com/office/drawing/2014/main" id="{F808ABA8-03D0-8C65-E9C0-CC9E707CC176}"/>
                </a:ext>
              </a:extLst>
            </p:cNvPr>
            <p:cNvSpPr>
              <a:spLocks noChangeAspect="1"/>
            </p:cNvSpPr>
            <p:nvPr/>
          </p:nvSpPr>
          <p:spPr bwMode="auto">
            <a:xfrm>
              <a:off x="2626" y="5256"/>
              <a:ext cx="40" cy="163"/>
            </a:xfrm>
            <a:custGeom>
              <a:avLst/>
              <a:gdLst>
                <a:gd name="T0" fmla="*/ 1 w 40"/>
                <a:gd name="T1" fmla="*/ 0 h 163"/>
                <a:gd name="T2" fmla="*/ 0 w 40"/>
                <a:gd name="T3" fmla="*/ 163 h 163"/>
                <a:gd name="T4" fmla="*/ 40 w 40"/>
                <a:gd name="T5" fmla="*/ 163 h 163"/>
                <a:gd name="T6" fmla="*/ 40 w 40"/>
                <a:gd name="T7" fmla="*/ 0 h 163"/>
                <a:gd name="T8" fmla="*/ 1 w 40"/>
                <a:gd name="T9" fmla="*/ 0 h 163"/>
              </a:gdLst>
              <a:ahLst/>
              <a:cxnLst>
                <a:cxn ang="0">
                  <a:pos x="T0" y="T1"/>
                </a:cxn>
                <a:cxn ang="0">
                  <a:pos x="T2" y="T3"/>
                </a:cxn>
                <a:cxn ang="0">
                  <a:pos x="T4" y="T5"/>
                </a:cxn>
                <a:cxn ang="0">
                  <a:pos x="T6" y="T7"/>
                </a:cxn>
                <a:cxn ang="0">
                  <a:pos x="T8" y="T9"/>
                </a:cxn>
              </a:cxnLst>
              <a:rect l="0" t="0" r="r" b="b"/>
              <a:pathLst>
                <a:path w="40" h="163">
                  <a:moveTo>
                    <a:pt x="1" y="0"/>
                  </a:moveTo>
                  <a:lnTo>
                    <a:pt x="0" y="163"/>
                  </a:lnTo>
                  <a:lnTo>
                    <a:pt x="40" y="163"/>
                  </a:lnTo>
                  <a:lnTo>
                    <a:pt x="40" y="0"/>
                  </a:lnTo>
                  <a:lnTo>
                    <a:pt x="1" y="0"/>
                  </a:lnTo>
                  <a:close/>
                </a:path>
              </a:pathLst>
            </a:custGeom>
            <a:solidFill>
              <a:schemeClr val="bg1"/>
            </a:solidFill>
            <a:ln w="0">
              <a:solidFill>
                <a:srgbClr val="000000"/>
              </a:solidFill>
              <a:prstDash val="solid"/>
              <a:round/>
              <a:headEnd/>
              <a:tailEnd/>
            </a:ln>
          </p:spPr>
          <p:txBody>
            <a:bodyPr/>
            <a:lstStyle/>
            <a:p>
              <a:endParaRPr lang="en-GB"/>
            </a:p>
          </p:txBody>
        </p:sp>
        <p:sp>
          <p:nvSpPr>
            <p:cNvPr id="33164" name="Freeform 396">
              <a:extLst>
                <a:ext uri="{FF2B5EF4-FFF2-40B4-BE49-F238E27FC236}">
                  <a16:creationId xmlns:a16="http://schemas.microsoft.com/office/drawing/2014/main" id="{9B8A4120-95AC-6FA4-9157-54C6050702BF}"/>
                </a:ext>
              </a:extLst>
            </p:cNvPr>
            <p:cNvSpPr>
              <a:spLocks noChangeAspect="1"/>
            </p:cNvSpPr>
            <p:nvPr/>
          </p:nvSpPr>
          <p:spPr bwMode="auto">
            <a:xfrm>
              <a:off x="2726"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5" name="Freeform 397">
              <a:extLst>
                <a:ext uri="{FF2B5EF4-FFF2-40B4-BE49-F238E27FC236}">
                  <a16:creationId xmlns:a16="http://schemas.microsoft.com/office/drawing/2014/main" id="{9B9E0AE9-6A43-B14D-4E03-73F58964B73D}"/>
                </a:ext>
              </a:extLst>
            </p:cNvPr>
            <p:cNvSpPr>
              <a:spLocks noChangeAspect="1"/>
            </p:cNvSpPr>
            <p:nvPr/>
          </p:nvSpPr>
          <p:spPr bwMode="auto">
            <a:xfrm>
              <a:off x="2675" y="5256"/>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6" name="Freeform 398">
              <a:extLst>
                <a:ext uri="{FF2B5EF4-FFF2-40B4-BE49-F238E27FC236}">
                  <a16:creationId xmlns:a16="http://schemas.microsoft.com/office/drawing/2014/main" id="{C399E37B-5CF4-40C7-B040-6E5BAEF9A3D7}"/>
                </a:ext>
              </a:extLst>
            </p:cNvPr>
            <p:cNvSpPr>
              <a:spLocks noChangeAspect="1"/>
            </p:cNvSpPr>
            <p:nvPr/>
          </p:nvSpPr>
          <p:spPr bwMode="auto">
            <a:xfrm>
              <a:off x="2777"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7" name="Freeform 399">
              <a:extLst>
                <a:ext uri="{FF2B5EF4-FFF2-40B4-BE49-F238E27FC236}">
                  <a16:creationId xmlns:a16="http://schemas.microsoft.com/office/drawing/2014/main" id="{692FCF9D-A1F3-3D3B-E6BF-7C4AC9868BE4}"/>
                </a:ext>
              </a:extLst>
            </p:cNvPr>
            <p:cNvSpPr>
              <a:spLocks noChangeAspect="1"/>
            </p:cNvSpPr>
            <p:nvPr/>
          </p:nvSpPr>
          <p:spPr bwMode="auto">
            <a:xfrm>
              <a:off x="2826"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8" name="Freeform 400">
              <a:extLst>
                <a:ext uri="{FF2B5EF4-FFF2-40B4-BE49-F238E27FC236}">
                  <a16:creationId xmlns:a16="http://schemas.microsoft.com/office/drawing/2014/main" id="{319F60B2-EF53-7E03-552A-CDEC62BCD8BF}"/>
                </a:ext>
              </a:extLst>
            </p:cNvPr>
            <p:cNvSpPr>
              <a:spLocks noChangeAspect="1"/>
            </p:cNvSpPr>
            <p:nvPr/>
          </p:nvSpPr>
          <p:spPr bwMode="auto">
            <a:xfrm>
              <a:off x="2876"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69" name="Freeform 401">
              <a:extLst>
                <a:ext uri="{FF2B5EF4-FFF2-40B4-BE49-F238E27FC236}">
                  <a16:creationId xmlns:a16="http://schemas.microsoft.com/office/drawing/2014/main" id="{65A2BB12-63C3-108A-0790-DB4F41B6765A}"/>
                </a:ext>
              </a:extLst>
            </p:cNvPr>
            <p:cNvSpPr>
              <a:spLocks noChangeAspect="1"/>
            </p:cNvSpPr>
            <p:nvPr/>
          </p:nvSpPr>
          <p:spPr bwMode="auto">
            <a:xfrm>
              <a:off x="2926"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70" name="Freeform 402">
              <a:extLst>
                <a:ext uri="{FF2B5EF4-FFF2-40B4-BE49-F238E27FC236}">
                  <a16:creationId xmlns:a16="http://schemas.microsoft.com/office/drawing/2014/main" id="{5D866809-F36F-04F2-F041-85D53D0AA435}"/>
                </a:ext>
              </a:extLst>
            </p:cNvPr>
            <p:cNvSpPr>
              <a:spLocks noChangeAspect="1"/>
            </p:cNvSpPr>
            <p:nvPr/>
          </p:nvSpPr>
          <p:spPr bwMode="auto">
            <a:xfrm>
              <a:off x="2977"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71" name="Freeform 403">
              <a:extLst>
                <a:ext uri="{FF2B5EF4-FFF2-40B4-BE49-F238E27FC236}">
                  <a16:creationId xmlns:a16="http://schemas.microsoft.com/office/drawing/2014/main" id="{F7964F0D-1AF4-72D0-0E50-886620F05C45}"/>
                </a:ext>
              </a:extLst>
            </p:cNvPr>
            <p:cNvSpPr>
              <a:spLocks noChangeAspect="1"/>
            </p:cNvSpPr>
            <p:nvPr/>
          </p:nvSpPr>
          <p:spPr bwMode="auto">
            <a:xfrm>
              <a:off x="2575" y="5255"/>
              <a:ext cx="42" cy="165"/>
            </a:xfrm>
            <a:custGeom>
              <a:avLst/>
              <a:gdLst>
                <a:gd name="T0" fmla="*/ 0 w 42"/>
                <a:gd name="T1" fmla="*/ 0 h 162"/>
                <a:gd name="T2" fmla="*/ 0 w 42"/>
                <a:gd name="T3" fmla="*/ 162 h 162"/>
                <a:gd name="T4" fmla="*/ 42 w 42"/>
                <a:gd name="T5" fmla="*/ 161 h 162"/>
                <a:gd name="T6" fmla="*/ 42 w 42"/>
                <a:gd name="T7" fmla="*/ 0 h 162"/>
                <a:gd name="T8" fmla="*/ 0 w 42"/>
                <a:gd name="T9" fmla="*/ 0 h 162"/>
              </a:gdLst>
              <a:ahLst/>
              <a:cxnLst>
                <a:cxn ang="0">
                  <a:pos x="T0" y="T1"/>
                </a:cxn>
                <a:cxn ang="0">
                  <a:pos x="T2" y="T3"/>
                </a:cxn>
                <a:cxn ang="0">
                  <a:pos x="T4" y="T5"/>
                </a:cxn>
                <a:cxn ang="0">
                  <a:pos x="T6" y="T7"/>
                </a:cxn>
                <a:cxn ang="0">
                  <a:pos x="T8" y="T9"/>
                </a:cxn>
              </a:cxnLst>
              <a:rect l="0" t="0" r="r" b="b"/>
              <a:pathLst>
                <a:path w="42" h="162">
                  <a:moveTo>
                    <a:pt x="0" y="0"/>
                  </a:moveTo>
                  <a:lnTo>
                    <a:pt x="0" y="162"/>
                  </a:lnTo>
                  <a:lnTo>
                    <a:pt x="42" y="161"/>
                  </a:lnTo>
                  <a:lnTo>
                    <a:pt x="42" y="0"/>
                  </a:lnTo>
                  <a:lnTo>
                    <a:pt x="0" y="0"/>
                  </a:lnTo>
                  <a:close/>
                </a:path>
              </a:pathLst>
            </a:custGeom>
            <a:solidFill>
              <a:schemeClr val="bg1"/>
            </a:solidFill>
            <a:ln w="0">
              <a:solidFill>
                <a:srgbClr val="000000"/>
              </a:solidFill>
              <a:prstDash val="solid"/>
              <a:round/>
              <a:headEnd/>
              <a:tailEnd/>
            </a:ln>
          </p:spPr>
          <p:txBody>
            <a:bodyPr/>
            <a:lstStyle/>
            <a:p>
              <a:endParaRPr lang="en-GB"/>
            </a:p>
          </p:txBody>
        </p:sp>
        <p:sp>
          <p:nvSpPr>
            <p:cNvPr id="33172" name="Freeform 404">
              <a:extLst>
                <a:ext uri="{FF2B5EF4-FFF2-40B4-BE49-F238E27FC236}">
                  <a16:creationId xmlns:a16="http://schemas.microsoft.com/office/drawing/2014/main" id="{D3D8E906-87BC-5DD7-AC39-6AD95980BC47}"/>
                </a:ext>
              </a:extLst>
            </p:cNvPr>
            <p:cNvSpPr>
              <a:spLocks noChangeAspect="1"/>
            </p:cNvSpPr>
            <p:nvPr/>
          </p:nvSpPr>
          <p:spPr bwMode="auto">
            <a:xfrm>
              <a:off x="2577"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3" name="Freeform 405">
              <a:extLst>
                <a:ext uri="{FF2B5EF4-FFF2-40B4-BE49-F238E27FC236}">
                  <a16:creationId xmlns:a16="http://schemas.microsoft.com/office/drawing/2014/main" id="{05F934AE-8178-F531-578B-52DA95138DED}"/>
                </a:ext>
              </a:extLst>
            </p:cNvPr>
            <p:cNvSpPr>
              <a:spLocks noChangeAspect="1"/>
            </p:cNvSpPr>
            <p:nvPr/>
          </p:nvSpPr>
          <p:spPr bwMode="auto">
            <a:xfrm>
              <a:off x="2627"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4" name="Freeform 406">
              <a:extLst>
                <a:ext uri="{FF2B5EF4-FFF2-40B4-BE49-F238E27FC236}">
                  <a16:creationId xmlns:a16="http://schemas.microsoft.com/office/drawing/2014/main" id="{D588C8C4-2D93-A76A-ECE5-7EAE72D70BE4}"/>
                </a:ext>
              </a:extLst>
            </p:cNvPr>
            <p:cNvSpPr>
              <a:spLocks noChangeAspect="1"/>
            </p:cNvSpPr>
            <p:nvPr/>
          </p:nvSpPr>
          <p:spPr bwMode="auto">
            <a:xfrm>
              <a:off x="2679"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5" name="Freeform 407">
              <a:extLst>
                <a:ext uri="{FF2B5EF4-FFF2-40B4-BE49-F238E27FC236}">
                  <a16:creationId xmlns:a16="http://schemas.microsoft.com/office/drawing/2014/main" id="{0E2D1352-16D3-4C0B-B5F9-2BD8E9F6B0AA}"/>
                </a:ext>
              </a:extLst>
            </p:cNvPr>
            <p:cNvSpPr>
              <a:spLocks noChangeAspect="1"/>
            </p:cNvSpPr>
            <p:nvPr/>
          </p:nvSpPr>
          <p:spPr bwMode="auto">
            <a:xfrm>
              <a:off x="2730"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6" name="Freeform 408">
              <a:extLst>
                <a:ext uri="{FF2B5EF4-FFF2-40B4-BE49-F238E27FC236}">
                  <a16:creationId xmlns:a16="http://schemas.microsoft.com/office/drawing/2014/main" id="{5E1E19BA-8636-970D-450E-296844F55F59}"/>
                </a:ext>
              </a:extLst>
            </p:cNvPr>
            <p:cNvSpPr>
              <a:spLocks noChangeAspect="1"/>
            </p:cNvSpPr>
            <p:nvPr/>
          </p:nvSpPr>
          <p:spPr bwMode="auto">
            <a:xfrm>
              <a:off x="2781"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7" name="Freeform 409">
              <a:extLst>
                <a:ext uri="{FF2B5EF4-FFF2-40B4-BE49-F238E27FC236}">
                  <a16:creationId xmlns:a16="http://schemas.microsoft.com/office/drawing/2014/main" id="{5300A8C2-89F4-F185-2F64-EFEA4319E1F9}"/>
                </a:ext>
              </a:extLst>
            </p:cNvPr>
            <p:cNvSpPr>
              <a:spLocks noChangeAspect="1"/>
            </p:cNvSpPr>
            <p:nvPr/>
          </p:nvSpPr>
          <p:spPr bwMode="auto">
            <a:xfrm>
              <a:off x="2830"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8" name="Freeform 410">
              <a:extLst>
                <a:ext uri="{FF2B5EF4-FFF2-40B4-BE49-F238E27FC236}">
                  <a16:creationId xmlns:a16="http://schemas.microsoft.com/office/drawing/2014/main" id="{7FB004DE-94BC-4518-61BF-B0D5571EDBC4}"/>
                </a:ext>
              </a:extLst>
            </p:cNvPr>
            <p:cNvSpPr>
              <a:spLocks noChangeAspect="1"/>
            </p:cNvSpPr>
            <p:nvPr/>
          </p:nvSpPr>
          <p:spPr bwMode="auto">
            <a:xfrm>
              <a:off x="2878" y="4465"/>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79" name="Freeform 411">
              <a:extLst>
                <a:ext uri="{FF2B5EF4-FFF2-40B4-BE49-F238E27FC236}">
                  <a16:creationId xmlns:a16="http://schemas.microsoft.com/office/drawing/2014/main" id="{447A7FFC-2735-87E6-7523-AB4C999BC463}"/>
                </a:ext>
              </a:extLst>
            </p:cNvPr>
            <p:cNvSpPr>
              <a:spLocks noChangeAspect="1"/>
            </p:cNvSpPr>
            <p:nvPr/>
          </p:nvSpPr>
          <p:spPr bwMode="auto">
            <a:xfrm>
              <a:off x="2926" y="4466"/>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sp>
          <p:nvSpPr>
            <p:cNvPr id="33180" name="Freeform 412">
              <a:extLst>
                <a:ext uri="{FF2B5EF4-FFF2-40B4-BE49-F238E27FC236}">
                  <a16:creationId xmlns:a16="http://schemas.microsoft.com/office/drawing/2014/main" id="{4F551133-04B3-817D-047F-BB26A0415A2F}"/>
                </a:ext>
              </a:extLst>
            </p:cNvPr>
            <p:cNvSpPr>
              <a:spLocks noChangeAspect="1"/>
            </p:cNvSpPr>
            <p:nvPr/>
          </p:nvSpPr>
          <p:spPr bwMode="auto">
            <a:xfrm>
              <a:off x="2976" y="4465"/>
              <a:ext cx="41" cy="489"/>
            </a:xfrm>
            <a:custGeom>
              <a:avLst/>
              <a:gdLst>
                <a:gd name="T0" fmla="*/ 0 w 41"/>
                <a:gd name="T1" fmla="*/ 27 h 489"/>
                <a:gd name="T2" fmla="*/ 0 w 41"/>
                <a:gd name="T3" fmla="*/ 489 h 489"/>
                <a:gd name="T4" fmla="*/ 41 w 41"/>
                <a:gd name="T5" fmla="*/ 489 h 489"/>
                <a:gd name="T6" fmla="*/ 40 w 41"/>
                <a:gd name="T7" fmla="*/ 27 h 489"/>
                <a:gd name="T8" fmla="*/ 21 w 41"/>
                <a:gd name="T9" fmla="*/ 0 h 489"/>
                <a:gd name="T10" fmla="*/ 0 w 41"/>
                <a:gd name="T11" fmla="*/ 27 h 489"/>
              </a:gdLst>
              <a:ahLst/>
              <a:cxnLst>
                <a:cxn ang="0">
                  <a:pos x="T0" y="T1"/>
                </a:cxn>
                <a:cxn ang="0">
                  <a:pos x="T2" y="T3"/>
                </a:cxn>
                <a:cxn ang="0">
                  <a:pos x="T4" y="T5"/>
                </a:cxn>
                <a:cxn ang="0">
                  <a:pos x="T6" y="T7"/>
                </a:cxn>
                <a:cxn ang="0">
                  <a:pos x="T8" y="T9"/>
                </a:cxn>
                <a:cxn ang="0">
                  <a:pos x="T10" y="T11"/>
                </a:cxn>
              </a:cxnLst>
              <a:rect l="0" t="0" r="r" b="b"/>
              <a:pathLst>
                <a:path w="41" h="489">
                  <a:moveTo>
                    <a:pt x="0" y="27"/>
                  </a:moveTo>
                  <a:lnTo>
                    <a:pt x="0" y="489"/>
                  </a:lnTo>
                  <a:lnTo>
                    <a:pt x="41" y="489"/>
                  </a:lnTo>
                  <a:lnTo>
                    <a:pt x="40" y="27"/>
                  </a:lnTo>
                  <a:lnTo>
                    <a:pt x="21" y="0"/>
                  </a:lnTo>
                  <a:lnTo>
                    <a:pt x="0" y="27"/>
                  </a:lnTo>
                  <a:close/>
                </a:path>
              </a:pathLst>
            </a:custGeom>
            <a:solidFill>
              <a:schemeClr val="bg1"/>
            </a:solidFill>
            <a:ln w="0">
              <a:solidFill>
                <a:srgbClr val="000000"/>
              </a:solidFill>
              <a:prstDash val="solid"/>
              <a:round/>
              <a:headEnd/>
              <a:tailEnd/>
            </a:ln>
          </p:spPr>
          <p:txBody>
            <a:bodyPr/>
            <a:lstStyle/>
            <a:p>
              <a:endParaRPr lang="en-GB"/>
            </a:p>
          </p:txBody>
        </p:sp>
      </p:grpSp>
      <p:sp>
        <p:nvSpPr>
          <p:cNvPr id="33181" name="Text Box 413">
            <a:extLst>
              <a:ext uri="{FF2B5EF4-FFF2-40B4-BE49-F238E27FC236}">
                <a16:creationId xmlns:a16="http://schemas.microsoft.com/office/drawing/2014/main" id="{AD11DC0B-A68D-B354-F682-4846CB7BE4E3}"/>
              </a:ext>
            </a:extLst>
          </p:cNvPr>
          <p:cNvSpPr txBox="1">
            <a:spLocks noChangeArrowheads="1"/>
          </p:cNvSpPr>
          <p:nvPr/>
        </p:nvSpPr>
        <p:spPr bwMode="auto">
          <a:xfrm>
            <a:off x="5410200" y="7467600"/>
            <a:ext cx="1447800" cy="1370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a:t>Ungroup a wall section, select some boards and remove them to create a port, then group the object again.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a:extLst>
              <a:ext uri="{FF2B5EF4-FFF2-40B4-BE49-F238E27FC236}">
                <a16:creationId xmlns:a16="http://schemas.microsoft.com/office/drawing/2014/main" id="{9AB42EFC-E1BC-6A81-6E00-60E68D3B3D7A}"/>
              </a:ext>
            </a:extLst>
          </p:cNvPr>
          <p:cNvGrpSpPr>
            <a:grpSpLocks/>
          </p:cNvGrpSpPr>
          <p:nvPr/>
        </p:nvGrpSpPr>
        <p:grpSpPr bwMode="auto">
          <a:xfrm>
            <a:off x="3048000" y="2895600"/>
            <a:ext cx="152400" cy="633413"/>
            <a:chOff x="1488" y="768"/>
            <a:chExt cx="144" cy="543"/>
          </a:xfrm>
        </p:grpSpPr>
        <p:sp>
          <p:nvSpPr>
            <p:cNvPr id="26627" name="Line 3">
              <a:extLst>
                <a:ext uri="{FF2B5EF4-FFF2-40B4-BE49-F238E27FC236}">
                  <a16:creationId xmlns:a16="http://schemas.microsoft.com/office/drawing/2014/main" id="{C1232779-7D8F-D91A-AC26-EFC53D836CD8}"/>
                </a:ext>
              </a:extLst>
            </p:cNvPr>
            <p:cNvSpPr>
              <a:spLocks noChangeShapeType="1"/>
            </p:cNvSpPr>
            <p:nvPr/>
          </p:nvSpPr>
          <p:spPr bwMode="auto">
            <a:xfrm>
              <a:off x="1495" y="1061"/>
              <a:ext cx="0" cy="2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28" name="Line 4">
              <a:extLst>
                <a:ext uri="{FF2B5EF4-FFF2-40B4-BE49-F238E27FC236}">
                  <a16:creationId xmlns:a16="http://schemas.microsoft.com/office/drawing/2014/main" id="{ED5872C0-0029-F410-253B-04D361877E8B}"/>
                </a:ext>
              </a:extLst>
            </p:cNvPr>
            <p:cNvSpPr>
              <a:spLocks noChangeShapeType="1"/>
            </p:cNvSpPr>
            <p:nvPr/>
          </p:nvSpPr>
          <p:spPr bwMode="auto">
            <a:xfrm>
              <a:off x="1620" y="1019"/>
              <a:ext cx="0" cy="2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6629" name="Group 5">
              <a:extLst>
                <a:ext uri="{FF2B5EF4-FFF2-40B4-BE49-F238E27FC236}">
                  <a16:creationId xmlns:a16="http://schemas.microsoft.com/office/drawing/2014/main" id="{F04A7C53-5D51-D15C-B545-EF65EA71B2AC}"/>
                </a:ext>
              </a:extLst>
            </p:cNvPr>
            <p:cNvGrpSpPr>
              <a:grpSpLocks/>
            </p:cNvGrpSpPr>
            <p:nvPr/>
          </p:nvGrpSpPr>
          <p:grpSpPr bwMode="auto">
            <a:xfrm>
              <a:off x="1488" y="768"/>
              <a:ext cx="144" cy="364"/>
              <a:chOff x="1488" y="768"/>
              <a:chExt cx="144" cy="364"/>
            </a:xfrm>
          </p:grpSpPr>
          <p:sp>
            <p:nvSpPr>
              <p:cNvPr id="26630" name="Freeform 6">
                <a:extLst>
                  <a:ext uri="{FF2B5EF4-FFF2-40B4-BE49-F238E27FC236}">
                    <a16:creationId xmlns:a16="http://schemas.microsoft.com/office/drawing/2014/main" id="{0BF52BEC-468E-0319-6496-DADC95CB429F}"/>
                  </a:ext>
                </a:extLst>
              </p:cNvPr>
              <p:cNvSpPr>
                <a:spLocks/>
              </p:cNvSpPr>
              <p:nvPr/>
            </p:nvSpPr>
            <p:spPr bwMode="auto">
              <a:xfrm>
                <a:off x="1488" y="768"/>
                <a:ext cx="141" cy="364"/>
              </a:xfrm>
              <a:custGeom>
                <a:avLst/>
                <a:gdLst>
                  <a:gd name="T0" fmla="*/ 53 w 141"/>
                  <a:gd name="T1" fmla="*/ 12 h 364"/>
                  <a:gd name="T2" fmla="*/ 104 w 141"/>
                  <a:gd name="T3" fmla="*/ 0 h 364"/>
                  <a:gd name="T4" fmla="*/ 103 w 141"/>
                  <a:gd name="T5" fmla="*/ 61 h 364"/>
                  <a:gd name="T6" fmla="*/ 123 w 141"/>
                  <a:gd name="T7" fmla="*/ 65 h 364"/>
                  <a:gd name="T8" fmla="*/ 141 w 141"/>
                  <a:gd name="T9" fmla="*/ 82 h 364"/>
                  <a:gd name="T10" fmla="*/ 141 w 141"/>
                  <a:gd name="T11" fmla="*/ 270 h 364"/>
                  <a:gd name="T12" fmla="*/ 121 w 141"/>
                  <a:gd name="T13" fmla="*/ 333 h 364"/>
                  <a:gd name="T14" fmla="*/ 33 w 141"/>
                  <a:gd name="T15" fmla="*/ 364 h 364"/>
                  <a:gd name="T16" fmla="*/ 0 w 141"/>
                  <a:gd name="T17" fmla="*/ 308 h 364"/>
                  <a:gd name="T18" fmla="*/ 0 w 141"/>
                  <a:gd name="T19" fmla="*/ 120 h 364"/>
                  <a:gd name="T20" fmla="*/ 29 w 141"/>
                  <a:gd name="T21" fmla="*/ 85 h 364"/>
                  <a:gd name="T22" fmla="*/ 53 w 141"/>
                  <a:gd name="T23" fmla="*/ 73 h 364"/>
                  <a:gd name="T24" fmla="*/ 53 w 141"/>
                  <a:gd name="T25" fmla="*/ 15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1" h="364">
                    <a:moveTo>
                      <a:pt x="53" y="12"/>
                    </a:moveTo>
                    <a:lnTo>
                      <a:pt x="104" y="0"/>
                    </a:lnTo>
                    <a:lnTo>
                      <a:pt x="103" y="61"/>
                    </a:lnTo>
                    <a:lnTo>
                      <a:pt x="123" y="65"/>
                    </a:lnTo>
                    <a:lnTo>
                      <a:pt x="141" y="82"/>
                    </a:lnTo>
                    <a:lnTo>
                      <a:pt x="141" y="270"/>
                    </a:lnTo>
                    <a:lnTo>
                      <a:pt x="121" y="333"/>
                    </a:lnTo>
                    <a:lnTo>
                      <a:pt x="33" y="364"/>
                    </a:lnTo>
                    <a:lnTo>
                      <a:pt x="0" y="308"/>
                    </a:lnTo>
                    <a:lnTo>
                      <a:pt x="0" y="120"/>
                    </a:lnTo>
                    <a:lnTo>
                      <a:pt x="29" y="85"/>
                    </a:lnTo>
                    <a:lnTo>
                      <a:pt x="53" y="73"/>
                    </a:lnTo>
                    <a:lnTo>
                      <a:pt x="53" y="15"/>
                    </a:lnTo>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1" name="Freeform 7">
                <a:extLst>
                  <a:ext uri="{FF2B5EF4-FFF2-40B4-BE49-F238E27FC236}">
                    <a16:creationId xmlns:a16="http://schemas.microsoft.com/office/drawing/2014/main" id="{0B9BD37A-5934-7736-A74F-E18711B0C064}"/>
                  </a:ext>
                </a:extLst>
              </p:cNvPr>
              <p:cNvSpPr>
                <a:spLocks/>
              </p:cNvSpPr>
              <p:nvPr/>
            </p:nvSpPr>
            <p:spPr bwMode="auto">
              <a:xfrm>
                <a:off x="1589" y="831"/>
                <a:ext cx="43" cy="276"/>
              </a:xfrm>
              <a:custGeom>
                <a:avLst/>
                <a:gdLst>
                  <a:gd name="T0" fmla="*/ 43 w 43"/>
                  <a:gd name="T1" fmla="*/ 209 h 276"/>
                  <a:gd name="T2" fmla="*/ 28 w 43"/>
                  <a:gd name="T3" fmla="*/ 264 h 276"/>
                  <a:gd name="T4" fmla="*/ 0 w 43"/>
                  <a:gd name="T5" fmla="*/ 276 h 276"/>
                  <a:gd name="T6" fmla="*/ 0 w 43"/>
                  <a:gd name="T7" fmla="*/ 0 h 276"/>
                  <a:gd name="T8" fmla="*/ 22 w 43"/>
                  <a:gd name="T9" fmla="*/ 0 h 276"/>
                  <a:gd name="T10" fmla="*/ 40 w 43"/>
                  <a:gd name="T11" fmla="*/ 21 h 276"/>
                  <a:gd name="T12" fmla="*/ 43 w 43"/>
                  <a:gd name="T13" fmla="*/ 209 h 276"/>
                </a:gdLst>
                <a:ahLst/>
                <a:cxnLst>
                  <a:cxn ang="0">
                    <a:pos x="T0" y="T1"/>
                  </a:cxn>
                  <a:cxn ang="0">
                    <a:pos x="T2" y="T3"/>
                  </a:cxn>
                  <a:cxn ang="0">
                    <a:pos x="T4" y="T5"/>
                  </a:cxn>
                  <a:cxn ang="0">
                    <a:pos x="T6" y="T7"/>
                  </a:cxn>
                  <a:cxn ang="0">
                    <a:pos x="T8" y="T9"/>
                  </a:cxn>
                  <a:cxn ang="0">
                    <a:pos x="T10" y="T11"/>
                  </a:cxn>
                  <a:cxn ang="0">
                    <a:pos x="T12" y="T13"/>
                  </a:cxn>
                </a:cxnLst>
                <a:rect l="0" t="0" r="r" b="b"/>
                <a:pathLst>
                  <a:path w="43" h="276">
                    <a:moveTo>
                      <a:pt x="43" y="209"/>
                    </a:moveTo>
                    <a:lnTo>
                      <a:pt x="28" y="264"/>
                    </a:lnTo>
                    <a:lnTo>
                      <a:pt x="0" y="276"/>
                    </a:lnTo>
                    <a:lnTo>
                      <a:pt x="0" y="0"/>
                    </a:lnTo>
                    <a:lnTo>
                      <a:pt x="22" y="0"/>
                    </a:lnTo>
                    <a:lnTo>
                      <a:pt x="40" y="21"/>
                    </a:lnTo>
                    <a:lnTo>
                      <a:pt x="43" y="209"/>
                    </a:lnTo>
                    <a:close/>
                  </a:path>
                </a:pathLst>
              </a:custGeom>
              <a:solidFill>
                <a:schemeClr val="tx1"/>
              </a:solidFill>
              <a:ln w="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6632" name="Group 8">
            <a:extLst>
              <a:ext uri="{FF2B5EF4-FFF2-40B4-BE49-F238E27FC236}">
                <a16:creationId xmlns:a16="http://schemas.microsoft.com/office/drawing/2014/main" id="{FC7A5B2D-F873-7739-F923-27B472F38AD8}"/>
              </a:ext>
            </a:extLst>
          </p:cNvPr>
          <p:cNvGrpSpPr>
            <a:grpSpLocks/>
          </p:cNvGrpSpPr>
          <p:nvPr/>
        </p:nvGrpSpPr>
        <p:grpSpPr bwMode="auto">
          <a:xfrm>
            <a:off x="1816100" y="3048000"/>
            <a:ext cx="550863" cy="655638"/>
            <a:chOff x="3360" y="240"/>
            <a:chExt cx="443" cy="527"/>
          </a:xfrm>
        </p:grpSpPr>
        <p:grpSp>
          <p:nvGrpSpPr>
            <p:cNvPr id="26633" name="Group 9">
              <a:extLst>
                <a:ext uri="{FF2B5EF4-FFF2-40B4-BE49-F238E27FC236}">
                  <a16:creationId xmlns:a16="http://schemas.microsoft.com/office/drawing/2014/main" id="{ECD28068-1AEE-DB67-E5DA-5EB7C3130D10}"/>
                </a:ext>
              </a:extLst>
            </p:cNvPr>
            <p:cNvGrpSpPr>
              <a:grpSpLocks/>
            </p:cNvGrpSpPr>
            <p:nvPr/>
          </p:nvGrpSpPr>
          <p:grpSpPr bwMode="auto">
            <a:xfrm>
              <a:off x="3492" y="240"/>
              <a:ext cx="188" cy="527"/>
              <a:chOff x="3492" y="240"/>
              <a:chExt cx="188" cy="527"/>
            </a:xfrm>
          </p:grpSpPr>
          <p:sp>
            <p:nvSpPr>
              <p:cNvPr id="26634" name="Freeform 10">
                <a:extLst>
                  <a:ext uri="{FF2B5EF4-FFF2-40B4-BE49-F238E27FC236}">
                    <a16:creationId xmlns:a16="http://schemas.microsoft.com/office/drawing/2014/main" id="{7C7613C0-31E1-196D-5048-EAE43B6C2C53}"/>
                  </a:ext>
                </a:extLst>
              </p:cNvPr>
              <p:cNvSpPr>
                <a:spLocks/>
              </p:cNvSpPr>
              <p:nvPr/>
            </p:nvSpPr>
            <p:spPr bwMode="auto">
              <a:xfrm>
                <a:off x="3663" y="330"/>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6635" name="Freeform 11">
                <a:extLst>
                  <a:ext uri="{FF2B5EF4-FFF2-40B4-BE49-F238E27FC236}">
                    <a16:creationId xmlns:a16="http://schemas.microsoft.com/office/drawing/2014/main" id="{73DBB562-AC3A-AA29-13ED-D8B95ACE60C9}"/>
                  </a:ext>
                </a:extLst>
              </p:cNvPr>
              <p:cNvSpPr>
                <a:spLocks/>
              </p:cNvSpPr>
              <p:nvPr/>
            </p:nvSpPr>
            <p:spPr bwMode="auto">
              <a:xfrm>
                <a:off x="3493" y="330"/>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6636" name="Freeform 12">
                <a:extLst>
                  <a:ext uri="{FF2B5EF4-FFF2-40B4-BE49-F238E27FC236}">
                    <a16:creationId xmlns:a16="http://schemas.microsoft.com/office/drawing/2014/main" id="{7F3265B6-822C-1F68-FE73-F10CB36BB45F}"/>
                  </a:ext>
                </a:extLst>
              </p:cNvPr>
              <p:cNvSpPr>
                <a:spLocks/>
              </p:cNvSpPr>
              <p:nvPr/>
            </p:nvSpPr>
            <p:spPr bwMode="auto">
              <a:xfrm>
                <a:off x="3492" y="240"/>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6637" name="Group 13">
              <a:extLst>
                <a:ext uri="{FF2B5EF4-FFF2-40B4-BE49-F238E27FC236}">
                  <a16:creationId xmlns:a16="http://schemas.microsoft.com/office/drawing/2014/main" id="{34491517-7778-0EA5-2C30-5D7A12BA17A2}"/>
                </a:ext>
              </a:extLst>
            </p:cNvPr>
            <p:cNvGrpSpPr>
              <a:grpSpLocks/>
            </p:cNvGrpSpPr>
            <p:nvPr/>
          </p:nvGrpSpPr>
          <p:grpSpPr bwMode="auto">
            <a:xfrm rot="1573174">
              <a:off x="3617" y="284"/>
              <a:ext cx="186" cy="336"/>
              <a:chOff x="1058" y="2882"/>
              <a:chExt cx="105" cy="198"/>
            </a:xfrm>
          </p:grpSpPr>
          <p:sp>
            <p:nvSpPr>
              <p:cNvPr id="26638" name="Freeform 14">
                <a:extLst>
                  <a:ext uri="{FF2B5EF4-FFF2-40B4-BE49-F238E27FC236}">
                    <a16:creationId xmlns:a16="http://schemas.microsoft.com/office/drawing/2014/main" id="{91B6F0F8-51C5-6C8A-B354-3D1897A7F364}"/>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26639" name="Freeform 15">
                <a:extLst>
                  <a:ext uri="{FF2B5EF4-FFF2-40B4-BE49-F238E27FC236}">
                    <a16:creationId xmlns:a16="http://schemas.microsoft.com/office/drawing/2014/main" id="{0F538131-A812-AB8C-4DC2-C650835B3CD2}"/>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26640" name="Group 16">
              <a:extLst>
                <a:ext uri="{FF2B5EF4-FFF2-40B4-BE49-F238E27FC236}">
                  <a16:creationId xmlns:a16="http://schemas.microsoft.com/office/drawing/2014/main" id="{4050EF1D-71C4-0992-6CC1-CA9765935175}"/>
                </a:ext>
              </a:extLst>
            </p:cNvPr>
            <p:cNvGrpSpPr>
              <a:grpSpLocks/>
            </p:cNvGrpSpPr>
            <p:nvPr/>
          </p:nvGrpSpPr>
          <p:grpSpPr bwMode="auto">
            <a:xfrm rot="-1556504">
              <a:off x="3360" y="286"/>
              <a:ext cx="183" cy="336"/>
              <a:chOff x="1058" y="2882"/>
              <a:chExt cx="105" cy="198"/>
            </a:xfrm>
          </p:grpSpPr>
          <p:sp>
            <p:nvSpPr>
              <p:cNvPr id="26641" name="Freeform 17">
                <a:extLst>
                  <a:ext uri="{FF2B5EF4-FFF2-40B4-BE49-F238E27FC236}">
                    <a16:creationId xmlns:a16="http://schemas.microsoft.com/office/drawing/2014/main" id="{790CBC6F-D0D6-1EDF-B25E-1DC535C41F2D}"/>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26642" name="Freeform 18">
                <a:extLst>
                  <a:ext uri="{FF2B5EF4-FFF2-40B4-BE49-F238E27FC236}">
                    <a16:creationId xmlns:a16="http://schemas.microsoft.com/office/drawing/2014/main" id="{5828B5E4-83A9-4E67-1508-659EE2E4CD66}"/>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grpSp>
        <p:nvGrpSpPr>
          <p:cNvPr id="26643" name="Group 19">
            <a:extLst>
              <a:ext uri="{FF2B5EF4-FFF2-40B4-BE49-F238E27FC236}">
                <a16:creationId xmlns:a16="http://schemas.microsoft.com/office/drawing/2014/main" id="{E2761EFA-6F9F-68F2-6592-4E810F5C49A7}"/>
              </a:ext>
            </a:extLst>
          </p:cNvPr>
          <p:cNvGrpSpPr>
            <a:grpSpLocks/>
          </p:cNvGrpSpPr>
          <p:nvPr/>
        </p:nvGrpSpPr>
        <p:grpSpPr bwMode="auto">
          <a:xfrm flipH="1">
            <a:off x="1803400" y="373063"/>
            <a:ext cx="312738" cy="1041400"/>
            <a:chOff x="640" y="3485"/>
            <a:chExt cx="173" cy="576"/>
          </a:xfrm>
        </p:grpSpPr>
        <p:sp>
          <p:nvSpPr>
            <p:cNvPr id="26644" name="Line 20">
              <a:extLst>
                <a:ext uri="{FF2B5EF4-FFF2-40B4-BE49-F238E27FC236}">
                  <a16:creationId xmlns:a16="http://schemas.microsoft.com/office/drawing/2014/main" id="{58FBFBB2-412B-6297-C89C-C147C4654341}"/>
                </a:ext>
              </a:extLst>
            </p:cNvPr>
            <p:cNvSpPr>
              <a:spLocks noChangeShapeType="1"/>
            </p:cNvSpPr>
            <p:nvPr/>
          </p:nvSpPr>
          <p:spPr bwMode="auto">
            <a:xfrm>
              <a:off x="669" y="3806"/>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45" name="Line 21">
              <a:extLst>
                <a:ext uri="{FF2B5EF4-FFF2-40B4-BE49-F238E27FC236}">
                  <a16:creationId xmlns:a16="http://schemas.microsoft.com/office/drawing/2014/main" id="{DE3CFF3A-17E8-AB52-C7DE-39C61ED32814}"/>
                </a:ext>
              </a:extLst>
            </p:cNvPr>
            <p:cNvSpPr>
              <a:spLocks noChangeShapeType="1"/>
            </p:cNvSpPr>
            <p:nvPr/>
          </p:nvSpPr>
          <p:spPr bwMode="auto">
            <a:xfrm>
              <a:off x="795" y="3771"/>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6646" name="Group 22">
              <a:extLst>
                <a:ext uri="{FF2B5EF4-FFF2-40B4-BE49-F238E27FC236}">
                  <a16:creationId xmlns:a16="http://schemas.microsoft.com/office/drawing/2014/main" id="{7CF1B45A-06DE-0DCC-BABE-0EF8798E5AA2}"/>
                </a:ext>
              </a:extLst>
            </p:cNvPr>
            <p:cNvGrpSpPr>
              <a:grpSpLocks/>
            </p:cNvGrpSpPr>
            <p:nvPr/>
          </p:nvGrpSpPr>
          <p:grpSpPr bwMode="auto">
            <a:xfrm>
              <a:off x="640" y="3485"/>
              <a:ext cx="173" cy="375"/>
              <a:chOff x="576" y="2304"/>
              <a:chExt cx="192" cy="424"/>
            </a:xfrm>
          </p:grpSpPr>
          <p:sp>
            <p:nvSpPr>
              <p:cNvPr id="26647" name="Freeform 23">
                <a:extLst>
                  <a:ext uri="{FF2B5EF4-FFF2-40B4-BE49-F238E27FC236}">
                    <a16:creationId xmlns:a16="http://schemas.microsoft.com/office/drawing/2014/main" id="{525E9EB1-4414-9228-ADFA-DA8A77BA3D34}"/>
                  </a:ext>
                </a:extLst>
              </p:cNvPr>
              <p:cNvSpPr>
                <a:spLocks/>
              </p:cNvSpPr>
              <p:nvPr/>
            </p:nvSpPr>
            <p:spPr bwMode="auto">
              <a:xfrm>
                <a:off x="576" y="2304"/>
                <a:ext cx="192" cy="424"/>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48" name="Line 24">
                <a:extLst>
                  <a:ext uri="{FF2B5EF4-FFF2-40B4-BE49-F238E27FC236}">
                    <a16:creationId xmlns:a16="http://schemas.microsoft.com/office/drawing/2014/main" id="{E07FD741-749E-7FE1-4F0F-85F8BA5C5524}"/>
                  </a:ext>
                </a:extLst>
              </p:cNvPr>
              <p:cNvSpPr>
                <a:spLocks noChangeShapeType="1"/>
              </p:cNvSpPr>
              <p:nvPr/>
            </p:nvSpPr>
            <p:spPr bwMode="auto">
              <a:xfrm flipV="1">
                <a:off x="616" y="2406"/>
                <a:ext cx="116" cy="28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49" name="Line 25">
                <a:extLst>
                  <a:ext uri="{FF2B5EF4-FFF2-40B4-BE49-F238E27FC236}">
                    <a16:creationId xmlns:a16="http://schemas.microsoft.com/office/drawing/2014/main" id="{D937E77B-2F2D-07F9-4F1D-1AC566B342F0}"/>
                  </a:ext>
                </a:extLst>
              </p:cNvPr>
              <p:cNvSpPr>
                <a:spLocks noChangeShapeType="1"/>
              </p:cNvSpPr>
              <p:nvPr/>
            </p:nvSpPr>
            <p:spPr bwMode="auto">
              <a:xfrm flipH="1" flipV="1">
                <a:off x="612" y="2438"/>
                <a:ext cx="128" cy="2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grpSp>
        <p:nvGrpSpPr>
          <p:cNvPr id="26650" name="Group 26">
            <a:extLst>
              <a:ext uri="{FF2B5EF4-FFF2-40B4-BE49-F238E27FC236}">
                <a16:creationId xmlns:a16="http://schemas.microsoft.com/office/drawing/2014/main" id="{47877A3C-912A-B9AD-E23E-FF414A2CA1D5}"/>
              </a:ext>
            </a:extLst>
          </p:cNvPr>
          <p:cNvGrpSpPr>
            <a:grpSpLocks/>
          </p:cNvGrpSpPr>
          <p:nvPr/>
        </p:nvGrpSpPr>
        <p:grpSpPr bwMode="auto">
          <a:xfrm>
            <a:off x="1349375" y="411163"/>
            <a:ext cx="311150" cy="1041400"/>
            <a:chOff x="640" y="3485"/>
            <a:chExt cx="173" cy="576"/>
          </a:xfrm>
        </p:grpSpPr>
        <p:sp>
          <p:nvSpPr>
            <p:cNvPr id="26651" name="Line 27">
              <a:extLst>
                <a:ext uri="{FF2B5EF4-FFF2-40B4-BE49-F238E27FC236}">
                  <a16:creationId xmlns:a16="http://schemas.microsoft.com/office/drawing/2014/main" id="{B85F9AC5-D4BC-0DFE-0A3C-7B6A21BD39D1}"/>
                </a:ext>
              </a:extLst>
            </p:cNvPr>
            <p:cNvSpPr>
              <a:spLocks noChangeShapeType="1"/>
            </p:cNvSpPr>
            <p:nvPr/>
          </p:nvSpPr>
          <p:spPr bwMode="auto">
            <a:xfrm>
              <a:off x="669" y="3806"/>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52" name="Line 28">
              <a:extLst>
                <a:ext uri="{FF2B5EF4-FFF2-40B4-BE49-F238E27FC236}">
                  <a16:creationId xmlns:a16="http://schemas.microsoft.com/office/drawing/2014/main" id="{E7F25635-C240-14E2-6A68-298ED90AAA80}"/>
                </a:ext>
              </a:extLst>
            </p:cNvPr>
            <p:cNvSpPr>
              <a:spLocks noChangeShapeType="1"/>
            </p:cNvSpPr>
            <p:nvPr/>
          </p:nvSpPr>
          <p:spPr bwMode="auto">
            <a:xfrm>
              <a:off x="795" y="3771"/>
              <a:ext cx="0" cy="25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26653" name="Group 29">
              <a:extLst>
                <a:ext uri="{FF2B5EF4-FFF2-40B4-BE49-F238E27FC236}">
                  <a16:creationId xmlns:a16="http://schemas.microsoft.com/office/drawing/2014/main" id="{B5ABEB1E-F5B9-36E0-8B6C-169BD5CE911C}"/>
                </a:ext>
              </a:extLst>
            </p:cNvPr>
            <p:cNvGrpSpPr>
              <a:grpSpLocks/>
            </p:cNvGrpSpPr>
            <p:nvPr/>
          </p:nvGrpSpPr>
          <p:grpSpPr bwMode="auto">
            <a:xfrm>
              <a:off x="640" y="3485"/>
              <a:ext cx="173" cy="375"/>
              <a:chOff x="576" y="2304"/>
              <a:chExt cx="192" cy="424"/>
            </a:xfrm>
          </p:grpSpPr>
          <p:sp>
            <p:nvSpPr>
              <p:cNvPr id="26654" name="Freeform 30">
                <a:extLst>
                  <a:ext uri="{FF2B5EF4-FFF2-40B4-BE49-F238E27FC236}">
                    <a16:creationId xmlns:a16="http://schemas.microsoft.com/office/drawing/2014/main" id="{F0DB5048-BB27-68F7-16FB-13FD197186CC}"/>
                  </a:ext>
                </a:extLst>
              </p:cNvPr>
              <p:cNvSpPr>
                <a:spLocks/>
              </p:cNvSpPr>
              <p:nvPr/>
            </p:nvSpPr>
            <p:spPr bwMode="auto">
              <a:xfrm>
                <a:off x="576" y="2304"/>
                <a:ext cx="192" cy="424"/>
              </a:xfrm>
              <a:custGeom>
                <a:avLst/>
                <a:gdLst>
                  <a:gd name="T0" fmla="*/ 64 w 192"/>
                  <a:gd name="T1" fmla="*/ 20 h 424"/>
                  <a:gd name="T2" fmla="*/ 140 w 192"/>
                  <a:gd name="T3" fmla="*/ 0 h 424"/>
                  <a:gd name="T4" fmla="*/ 140 w 192"/>
                  <a:gd name="T5" fmla="*/ 76 h 424"/>
                  <a:gd name="T6" fmla="*/ 168 w 192"/>
                  <a:gd name="T7" fmla="*/ 80 h 424"/>
                  <a:gd name="T8" fmla="*/ 192 w 192"/>
                  <a:gd name="T9" fmla="*/ 100 h 424"/>
                  <a:gd name="T10" fmla="*/ 192 w 192"/>
                  <a:gd name="T11" fmla="*/ 316 h 424"/>
                  <a:gd name="T12" fmla="*/ 164 w 192"/>
                  <a:gd name="T13" fmla="*/ 388 h 424"/>
                  <a:gd name="T14" fmla="*/ 44 w 192"/>
                  <a:gd name="T15" fmla="*/ 424 h 424"/>
                  <a:gd name="T16" fmla="*/ 0 w 192"/>
                  <a:gd name="T17" fmla="*/ 360 h 424"/>
                  <a:gd name="T18" fmla="*/ 0 w 192"/>
                  <a:gd name="T19" fmla="*/ 144 h 424"/>
                  <a:gd name="T20" fmla="*/ 32 w 192"/>
                  <a:gd name="T21" fmla="*/ 108 h 424"/>
                  <a:gd name="T22" fmla="*/ 68 w 192"/>
                  <a:gd name="T23" fmla="*/ 96 h 424"/>
                  <a:gd name="T24" fmla="*/ 68 w 192"/>
                  <a:gd name="T25" fmla="*/ 1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2" h="424">
                    <a:moveTo>
                      <a:pt x="64" y="20"/>
                    </a:moveTo>
                    <a:lnTo>
                      <a:pt x="140" y="0"/>
                    </a:lnTo>
                    <a:lnTo>
                      <a:pt x="140" y="76"/>
                    </a:lnTo>
                    <a:lnTo>
                      <a:pt x="168" y="80"/>
                    </a:lnTo>
                    <a:lnTo>
                      <a:pt x="192" y="100"/>
                    </a:lnTo>
                    <a:lnTo>
                      <a:pt x="192" y="316"/>
                    </a:lnTo>
                    <a:lnTo>
                      <a:pt x="164" y="388"/>
                    </a:lnTo>
                    <a:lnTo>
                      <a:pt x="44" y="424"/>
                    </a:lnTo>
                    <a:lnTo>
                      <a:pt x="0" y="360"/>
                    </a:lnTo>
                    <a:lnTo>
                      <a:pt x="0" y="144"/>
                    </a:lnTo>
                    <a:lnTo>
                      <a:pt x="32" y="108"/>
                    </a:lnTo>
                    <a:lnTo>
                      <a:pt x="68" y="96"/>
                    </a:lnTo>
                    <a:lnTo>
                      <a:pt x="68" y="12"/>
                    </a:lnTo>
                  </a:path>
                </a:pathLst>
              </a:custGeom>
              <a:solidFill>
                <a:schemeClr val="bg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55" name="Line 31">
                <a:extLst>
                  <a:ext uri="{FF2B5EF4-FFF2-40B4-BE49-F238E27FC236}">
                    <a16:creationId xmlns:a16="http://schemas.microsoft.com/office/drawing/2014/main" id="{B3162B20-4721-5E2A-C371-B199C88AB653}"/>
                  </a:ext>
                </a:extLst>
              </p:cNvPr>
              <p:cNvSpPr>
                <a:spLocks noChangeShapeType="1"/>
              </p:cNvSpPr>
              <p:nvPr/>
            </p:nvSpPr>
            <p:spPr bwMode="auto">
              <a:xfrm flipV="1">
                <a:off x="616" y="2406"/>
                <a:ext cx="116" cy="28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56" name="Line 32">
                <a:extLst>
                  <a:ext uri="{FF2B5EF4-FFF2-40B4-BE49-F238E27FC236}">
                    <a16:creationId xmlns:a16="http://schemas.microsoft.com/office/drawing/2014/main" id="{31C57617-4B28-A4D4-9FAD-B9DD2C6D9A6A}"/>
                  </a:ext>
                </a:extLst>
              </p:cNvPr>
              <p:cNvSpPr>
                <a:spLocks noChangeShapeType="1"/>
              </p:cNvSpPr>
              <p:nvPr/>
            </p:nvSpPr>
            <p:spPr bwMode="auto">
              <a:xfrm flipH="1" flipV="1">
                <a:off x="612" y="2438"/>
                <a:ext cx="128" cy="2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26657" name="Freeform 33">
            <a:extLst>
              <a:ext uri="{FF2B5EF4-FFF2-40B4-BE49-F238E27FC236}">
                <a16:creationId xmlns:a16="http://schemas.microsoft.com/office/drawing/2014/main" id="{3C8654A6-D69B-768C-59FC-22324044D3DB}"/>
              </a:ext>
            </a:extLst>
          </p:cNvPr>
          <p:cNvSpPr>
            <a:spLocks/>
          </p:cNvSpPr>
          <p:nvPr/>
        </p:nvSpPr>
        <p:spPr bwMode="auto">
          <a:xfrm flipH="1">
            <a:off x="2068513" y="342900"/>
            <a:ext cx="588962" cy="1447800"/>
          </a:xfrm>
          <a:custGeom>
            <a:avLst/>
            <a:gdLst>
              <a:gd name="T0" fmla="*/ 0 w 249"/>
              <a:gd name="T1" fmla="*/ 106 h 612"/>
              <a:gd name="T2" fmla="*/ 246 w 249"/>
              <a:gd name="T3" fmla="*/ 0 h 612"/>
              <a:gd name="T4" fmla="*/ 249 w 249"/>
              <a:gd name="T5" fmla="*/ 540 h 612"/>
              <a:gd name="T6" fmla="*/ 0 w 249"/>
              <a:gd name="T7" fmla="*/ 612 h 612"/>
              <a:gd name="T8" fmla="*/ 0 w 249"/>
              <a:gd name="T9" fmla="*/ 106 h 612"/>
            </a:gdLst>
            <a:ahLst/>
            <a:cxnLst>
              <a:cxn ang="0">
                <a:pos x="T0" y="T1"/>
              </a:cxn>
              <a:cxn ang="0">
                <a:pos x="T2" y="T3"/>
              </a:cxn>
              <a:cxn ang="0">
                <a:pos x="T4" y="T5"/>
              </a:cxn>
              <a:cxn ang="0">
                <a:pos x="T6" y="T7"/>
              </a:cxn>
              <a:cxn ang="0">
                <a:pos x="T8" y="T9"/>
              </a:cxn>
            </a:cxnLst>
            <a:rect l="0" t="0" r="r" b="b"/>
            <a:pathLst>
              <a:path w="249" h="612">
                <a:moveTo>
                  <a:pt x="0" y="106"/>
                </a:moveTo>
                <a:lnTo>
                  <a:pt x="246" y="0"/>
                </a:lnTo>
                <a:lnTo>
                  <a:pt x="249" y="540"/>
                </a:lnTo>
                <a:lnTo>
                  <a:pt x="0" y="612"/>
                </a:lnTo>
                <a:lnTo>
                  <a:pt x="0" y="106"/>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58" name="Freeform 34">
            <a:extLst>
              <a:ext uri="{FF2B5EF4-FFF2-40B4-BE49-F238E27FC236}">
                <a16:creationId xmlns:a16="http://schemas.microsoft.com/office/drawing/2014/main" id="{6B8F1854-4205-385B-BE2E-F2DBB66F291B}"/>
              </a:ext>
            </a:extLst>
          </p:cNvPr>
          <p:cNvSpPr>
            <a:spLocks/>
          </p:cNvSpPr>
          <p:nvPr/>
        </p:nvSpPr>
        <p:spPr bwMode="auto">
          <a:xfrm>
            <a:off x="855663" y="304800"/>
            <a:ext cx="590550" cy="1449388"/>
          </a:xfrm>
          <a:custGeom>
            <a:avLst/>
            <a:gdLst>
              <a:gd name="T0" fmla="*/ 0 w 249"/>
              <a:gd name="T1" fmla="*/ 106 h 612"/>
              <a:gd name="T2" fmla="*/ 246 w 249"/>
              <a:gd name="T3" fmla="*/ 0 h 612"/>
              <a:gd name="T4" fmla="*/ 249 w 249"/>
              <a:gd name="T5" fmla="*/ 540 h 612"/>
              <a:gd name="T6" fmla="*/ 0 w 249"/>
              <a:gd name="T7" fmla="*/ 612 h 612"/>
              <a:gd name="T8" fmla="*/ 0 w 249"/>
              <a:gd name="T9" fmla="*/ 106 h 612"/>
            </a:gdLst>
            <a:ahLst/>
            <a:cxnLst>
              <a:cxn ang="0">
                <a:pos x="T0" y="T1"/>
              </a:cxn>
              <a:cxn ang="0">
                <a:pos x="T2" y="T3"/>
              </a:cxn>
              <a:cxn ang="0">
                <a:pos x="T4" y="T5"/>
              </a:cxn>
              <a:cxn ang="0">
                <a:pos x="T6" y="T7"/>
              </a:cxn>
              <a:cxn ang="0">
                <a:pos x="T8" y="T9"/>
              </a:cxn>
            </a:cxnLst>
            <a:rect l="0" t="0" r="r" b="b"/>
            <a:pathLst>
              <a:path w="249" h="612">
                <a:moveTo>
                  <a:pt x="0" y="106"/>
                </a:moveTo>
                <a:lnTo>
                  <a:pt x="246" y="0"/>
                </a:lnTo>
                <a:lnTo>
                  <a:pt x="249" y="540"/>
                </a:lnTo>
                <a:lnTo>
                  <a:pt x="0" y="612"/>
                </a:lnTo>
                <a:lnTo>
                  <a:pt x="0" y="106"/>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59" name="Freeform 35">
            <a:extLst>
              <a:ext uri="{FF2B5EF4-FFF2-40B4-BE49-F238E27FC236}">
                <a16:creationId xmlns:a16="http://schemas.microsoft.com/office/drawing/2014/main" id="{CE1E3CC4-80CF-DB89-5B00-524FD263AD2B}"/>
              </a:ext>
            </a:extLst>
          </p:cNvPr>
          <p:cNvSpPr>
            <a:spLocks/>
          </p:cNvSpPr>
          <p:nvPr/>
        </p:nvSpPr>
        <p:spPr bwMode="auto">
          <a:xfrm>
            <a:off x="1905000" y="914400"/>
            <a:ext cx="484188" cy="1514475"/>
          </a:xfrm>
          <a:custGeom>
            <a:avLst/>
            <a:gdLst>
              <a:gd name="T0" fmla="*/ 204 w 204"/>
              <a:gd name="T1" fmla="*/ 32 h 640"/>
              <a:gd name="T2" fmla="*/ 0 w 204"/>
              <a:gd name="T3" fmla="*/ 0 h 640"/>
              <a:gd name="T4" fmla="*/ 0 w 204"/>
              <a:gd name="T5" fmla="*/ 588 h 640"/>
              <a:gd name="T6" fmla="*/ 204 w 204"/>
              <a:gd name="T7" fmla="*/ 640 h 640"/>
              <a:gd name="T8" fmla="*/ 204 w 204"/>
              <a:gd name="T9" fmla="*/ 32 h 640"/>
            </a:gdLst>
            <a:ahLst/>
            <a:cxnLst>
              <a:cxn ang="0">
                <a:pos x="T0" y="T1"/>
              </a:cxn>
              <a:cxn ang="0">
                <a:pos x="T2" y="T3"/>
              </a:cxn>
              <a:cxn ang="0">
                <a:pos x="T4" y="T5"/>
              </a:cxn>
              <a:cxn ang="0">
                <a:pos x="T6" y="T7"/>
              </a:cxn>
              <a:cxn ang="0">
                <a:pos x="T8" y="T9"/>
              </a:cxn>
            </a:cxnLst>
            <a:rect l="0" t="0" r="r" b="b"/>
            <a:pathLst>
              <a:path w="204" h="640">
                <a:moveTo>
                  <a:pt x="204" y="32"/>
                </a:moveTo>
                <a:lnTo>
                  <a:pt x="0" y="0"/>
                </a:lnTo>
                <a:lnTo>
                  <a:pt x="0" y="588"/>
                </a:lnTo>
                <a:lnTo>
                  <a:pt x="204" y="640"/>
                </a:lnTo>
                <a:lnTo>
                  <a:pt x="204" y="32"/>
                </a:lnTo>
                <a:close/>
              </a:path>
            </a:pathLst>
          </a:custGeom>
          <a:solidFill>
            <a:srgbClr val="4ADC93">
              <a:alpha val="50000"/>
            </a:srgbClr>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0" name="Freeform 36">
            <a:extLst>
              <a:ext uri="{FF2B5EF4-FFF2-40B4-BE49-F238E27FC236}">
                <a16:creationId xmlns:a16="http://schemas.microsoft.com/office/drawing/2014/main" id="{C6C15A84-481B-95A1-01FB-2186C36740AF}"/>
              </a:ext>
            </a:extLst>
          </p:cNvPr>
          <p:cNvSpPr>
            <a:spLocks/>
          </p:cNvSpPr>
          <p:nvPr/>
        </p:nvSpPr>
        <p:spPr bwMode="auto">
          <a:xfrm flipH="1">
            <a:off x="1219200" y="914400"/>
            <a:ext cx="482600" cy="1514475"/>
          </a:xfrm>
          <a:custGeom>
            <a:avLst/>
            <a:gdLst>
              <a:gd name="T0" fmla="*/ 204 w 204"/>
              <a:gd name="T1" fmla="*/ 32 h 640"/>
              <a:gd name="T2" fmla="*/ 0 w 204"/>
              <a:gd name="T3" fmla="*/ 0 h 640"/>
              <a:gd name="T4" fmla="*/ 0 w 204"/>
              <a:gd name="T5" fmla="*/ 588 h 640"/>
              <a:gd name="T6" fmla="*/ 204 w 204"/>
              <a:gd name="T7" fmla="*/ 640 h 640"/>
              <a:gd name="T8" fmla="*/ 204 w 204"/>
              <a:gd name="T9" fmla="*/ 32 h 640"/>
            </a:gdLst>
            <a:ahLst/>
            <a:cxnLst>
              <a:cxn ang="0">
                <a:pos x="T0" y="T1"/>
              </a:cxn>
              <a:cxn ang="0">
                <a:pos x="T2" y="T3"/>
              </a:cxn>
              <a:cxn ang="0">
                <a:pos x="T4" y="T5"/>
              </a:cxn>
              <a:cxn ang="0">
                <a:pos x="T6" y="T7"/>
              </a:cxn>
              <a:cxn ang="0">
                <a:pos x="T8" y="T9"/>
              </a:cxn>
            </a:cxnLst>
            <a:rect l="0" t="0" r="r" b="b"/>
            <a:pathLst>
              <a:path w="204" h="640">
                <a:moveTo>
                  <a:pt x="204" y="32"/>
                </a:moveTo>
                <a:lnTo>
                  <a:pt x="0" y="0"/>
                </a:lnTo>
                <a:lnTo>
                  <a:pt x="0" y="588"/>
                </a:lnTo>
                <a:lnTo>
                  <a:pt x="204" y="640"/>
                </a:lnTo>
                <a:lnTo>
                  <a:pt x="204" y="32"/>
                </a:lnTo>
                <a:close/>
              </a:path>
            </a:pathLst>
          </a:custGeom>
          <a:solidFill>
            <a:srgbClr val="4ADC93">
              <a:alpha val="50000"/>
            </a:srgbClr>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1" name="Freeform 37">
            <a:extLst>
              <a:ext uri="{FF2B5EF4-FFF2-40B4-BE49-F238E27FC236}">
                <a16:creationId xmlns:a16="http://schemas.microsoft.com/office/drawing/2014/main" id="{22C7CF17-8D01-7BAA-589F-85187443DA5D}"/>
              </a:ext>
            </a:extLst>
          </p:cNvPr>
          <p:cNvSpPr>
            <a:spLocks noEditPoints="1"/>
          </p:cNvSpPr>
          <p:nvPr/>
        </p:nvSpPr>
        <p:spPr bwMode="auto">
          <a:xfrm>
            <a:off x="3048000" y="685800"/>
            <a:ext cx="773113" cy="2209800"/>
          </a:xfrm>
          <a:custGeom>
            <a:avLst/>
            <a:gdLst>
              <a:gd name="T0" fmla="*/ 0 w 655"/>
              <a:gd name="T1" fmla="*/ 212 h 1941"/>
              <a:gd name="T2" fmla="*/ 0 w 655"/>
              <a:gd name="T3" fmla="*/ 1941 h 1941"/>
              <a:gd name="T4" fmla="*/ 655 w 655"/>
              <a:gd name="T5" fmla="*/ 1081 h 1941"/>
              <a:gd name="T6" fmla="*/ 655 w 655"/>
              <a:gd name="T7" fmla="*/ 0 h 1941"/>
              <a:gd name="T8" fmla="*/ 0 w 655"/>
              <a:gd name="T9" fmla="*/ 212 h 1941"/>
              <a:gd name="T10" fmla="*/ 512 w 655"/>
              <a:gd name="T11" fmla="*/ 45 h 1941"/>
              <a:gd name="T12" fmla="*/ 512 w 655"/>
              <a:gd name="T13" fmla="*/ 1275 h 1941"/>
              <a:gd name="T14" fmla="*/ 553 w 655"/>
              <a:gd name="T15" fmla="*/ 1223 h 1941"/>
              <a:gd name="T16" fmla="*/ 553 w 655"/>
              <a:gd name="T17" fmla="*/ 28 h 1941"/>
              <a:gd name="T18" fmla="*/ 512 w 655"/>
              <a:gd name="T19" fmla="*/ 45 h 1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5" h="1941">
                <a:moveTo>
                  <a:pt x="0" y="212"/>
                </a:moveTo>
                <a:lnTo>
                  <a:pt x="0" y="1941"/>
                </a:lnTo>
                <a:lnTo>
                  <a:pt x="655" y="1081"/>
                </a:lnTo>
                <a:lnTo>
                  <a:pt x="655" y="0"/>
                </a:lnTo>
                <a:lnTo>
                  <a:pt x="0" y="212"/>
                </a:lnTo>
                <a:close/>
                <a:moveTo>
                  <a:pt x="512" y="45"/>
                </a:moveTo>
                <a:lnTo>
                  <a:pt x="512" y="1275"/>
                </a:lnTo>
                <a:lnTo>
                  <a:pt x="553" y="1223"/>
                </a:lnTo>
                <a:lnTo>
                  <a:pt x="553" y="28"/>
                </a:lnTo>
                <a:lnTo>
                  <a:pt x="512" y="45"/>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2" name="Freeform 38">
            <a:extLst>
              <a:ext uri="{FF2B5EF4-FFF2-40B4-BE49-F238E27FC236}">
                <a16:creationId xmlns:a16="http://schemas.microsoft.com/office/drawing/2014/main" id="{D3898069-C167-433D-87D1-A71663C13C2D}"/>
              </a:ext>
            </a:extLst>
          </p:cNvPr>
          <p:cNvSpPr>
            <a:spLocks noEditPoints="1"/>
          </p:cNvSpPr>
          <p:nvPr/>
        </p:nvSpPr>
        <p:spPr bwMode="auto">
          <a:xfrm>
            <a:off x="4267200" y="609600"/>
            <a:ext cx="304800" cy="2057400"/>
          </a:xfrm>
          <a:custGeom>
            <a:avLst/>
            <a:gdLst>
              <a:gd name="T0" fmla="*/ 89 w 258"/>
              <a:gd name="T1" fmla="*/ 364 h 1940"/>
              <a:gd name="T2" fmla="*/ 89 w 258"/>
              <a:gd name="T3" fmla="*/ 862 h 1940"/>
              <a:gd name="T4" fmla="*/ 167 w 258"/>
              <a:gd name="T5" fmla="*/ 1012 h 1940"/>
              <a:gd name="T6" fmla="*/ 167 w 258"/>
              <a:gd name="T7" fmla="*/ 442 h 1940"/>
              <a:gd name="T8" fmla="*/ 89 w 258"/>
              <a:gd name="T9" fmla="*/ 364 h 1940"/>
              <a:gd name="T10" fmla="*/ 258 w 258"/>
              <a:gd name="T11" fmla="*/ 212 h 1940"/>
              <a:gd name="T12" fmla="*/ 258 w 258"/>
              <a:gd name="T13" fmla="*/ 1940 h 1940"/>
              <a:gd name="T14" fmla="*/ 0 w 258"/>
              <a:gd name="T15" fmla="*/ 1405 h 1940"/>
              <a:gd name="T16" fmla="*/ 0 w 258"/>
              <a:gd name="T17" fmla="*/ 0 h 1940"/>
              <a:gd name="T18" fmla="*/ 258 w 258"/>
              <a:gd name="T19" fmla="*/ 212 h 19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8" h="1940">
                <a:moveTo>
                  <a:pt x="89" y="364"/>
                </a:moveTo>
                <a:lnTo>
                  <a:pt x="89" y="862"/>
                </a:lnTo>
                <a:lnTo>
                  <a:pt x="167" y="1012"/>
                </a:lnTo>
                <a:lnTo>
                  <a:pt x="167" y="442"/>
                </a:lnTo>
                <a:lnTo>
                  <a:pt x="89" y="364"/>
                </a:lnTo>
                <a:close/>
                <a:moveTo>
                  <a:pt x="258" y="212"/>
                </a:moveTo>
                <a:lnTo>
                  <a:pt x="258" y="1940"/>
                </a:lnTo>
                <a:lnTo>
                  <a:pt x="0" y="1405"/>
                </a:lnTo>
                <a:lnTo>
                  <a:pt x="0" y="0"/>
                </a:lnTo>
                <a:lnTo>
                  <a:pt x="258" y="212"/>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3" name="Freeform 39">
            <a:extLst>
              <a:ext uri="{FF2B5EF4-FFF2-40B4-BE49-F238E27FC236}">
                <a16:creationId xmlns:a16="http://schemas.microsoft.com/office/drawing/2014/main" id="{F7BB0F6E-1277-65B1-D7EA-FDE51F3B7B58}"/>
              </a:ext>
            </a:extLst>
          </p:cNvPr>
          <p:cNvSpPr>
            <a:spLocks noChangeAspect="1" noEditPoints="1"/>
          </p:cNvSpPr>
          <p:nvPr/>
        </p:nvSpPr>
        <p:spPr bwMode="auto">
          <a:xfrm>
            <a:off x="4953000" y="685800"/>
            <a:ext cx="1676400" cy="1258888"/>
          </a:xfrm>
          <a:custGeom>
            <a:avLst/>
            <a:gdLst>
              <a:gd name="T0" fmla="*/ 0 w 2303"/>
              <a:gd name="T1" fmla="*/ 0 h 1729"/>
              <a:gd name="T2" fmla="*/ 2303 w 2303"/>
              <a:gd name="T3" fmla="*/ 0 h 1729"/>
              <a:gd name="T4" fmla="*/ 2303 w 2303"/>
              <a:gd name="T5" fmla="*/ 1729 h 1729"/>
              <a:gd name="T6" fmla="*/ 0 w 2303"/>
              <a:gd name="T7" fmla="*/ 1729 h 1729"/>
              <a:gd name="T8" fmla="*/ 0 w 2303"/>
              <a:gd name="T9" fmla="*/ 0 h 1729"/>
              <a:gd name="T10" fmla="*/ 360 w 2303"/>
              <a:gd name="T11" fmla="*/ 0 h 1729"/>
              <a:gd name="T12" fmla="*/ 503 w 2303"/>
              <a:gd name="T13" fmla="*/ 0 h 1729"/>
              <a:gd name="T14" fmla="*/ 503 w 2303"/>
              <a:gd name="T15" fmla="*/ 1729 h 1729"/>
              <a:gd name="T16" fmla="*/ 360 w 2303"/>
              <a:gd name="T17" fmla="*/ 1729 h 1729"/>
              <a:gd name="T18" fmla="*/ 360 w 2303"/>
              <a:gd name="T19" fmla="*/ 0 h 1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3" h="1729">
                <a:moveTo>
                  <a:pt x="0" y="0"/>
                </a:moveTo>
                <a:lnTo>
                  <a:pt x="2303" y="0"/>
                </a:lnTo>
                <a:lnTo>
                  <a:pt x="2303" y="1729"/>
                </a:lnTo>
                <a:lnTo>
                  <a:pt x="0" y="1729"/>
                </a:lnTo>
                <a:lnTo>
                  <a:pt x="0" y="0"/>
                </a:lnTo>
                <a:close/>
                <a:moveTo>
                  <a:pt x="360" y="0"/>
                </a:moveTo>
                <a:lnTo>
                  <a:pt x="503" y="0"/>
                </a:lnTo>
                <a:lnTo>
                  <a:pt x="503" y="1729"/>
                </a:lnTo>
                <a:lnTo>
                  <a:pt x="360" y="1729"/>
                </a:lnTo>
                <a:lnTo>
                  <a:pt x="360" y="0"/>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4" name="Freeform 40">
            <a:extLst>
              <a:ext uri="{FF2B5EF4-FFF2-40B4-BE49-F238E27FC236}">
                <a16:creationId xmlns:a16="http://schemas.microsoft.com/office/drawing/2014/main" id="{2FA53944-53C9-6E33-A777-A8B3F978E1EF}"/>
              </a:ext>
            </a:extLst>
          </p:cNvPr>
          <p:cNvSpPr>
            <a:spLocks noEditPoints="1"/>
          </p:cNvSpPr>
          <p:nvPr/>
        </p:nvSpPr>
        <p:spPr bwMode="auto">
          <a:xfrm>
            <a:off x="6591300" y="2095500"/>
            <a:ext cx="533400" cy="1600200"/>
          </a:xfrm>
          <a:custGeom>
            <a:avLst/>
            <a:gdLst>
              <a:gd name="T0" fmla="*/ 0 w 576"/>
              <a:gd name="T1" fmla="*/ 0 h 1729"/>
              <a:gd name="T2" fmla="*/ 576 w 576"/>
              <a:gd name="T3" fmla="*/ 0 h 1729"/>
              <a:gd name="T4" fmla="*/ 576 w 576"/>
              <a:gd name="T5" fmla="*/ 1729 h 1729"/>
              <a:gd name="T6" fmla="*/ 0 w 576"/>
              <a:gd name="T7" fmla="*/ 1729 h 1729"/>
              <a:gd name="T8" fmla="*/ 0 w 576"/>
              <a:gd name="T9" fmla="*/ 0 h 1729"/>
              <a:gd name="T10" fmla="*/ 168 w 576"/>
              <a:gd name="T11" fmla="*/ 360 h 1729"/>
              <a:gd name="T12" fmla="*/ 384 w 576"/>
              <a:gd name="T13" fmla="*/ 360 h 1729"/>
              <a:gd name="T14" fmla="*/ 384 w 576"/>
              <a:gd name="T15" fmla="*/ 648 h 1729"/>
              <a:gd name="T16" fmla="*/ 168 w 576"/>
              <a:gd name="T17" fmla="*/ 648 h 1729"/>
              <a:gd name="T18" fmla="*/ 168 w 576"/>
              <a:gd name="T19" fmla="*/ 360 h 1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 h="1729">
                <a:moveTo>
                  <a:pt x="0" y="0"/>
                </a:moveTo>
                <a:lnTo>
                  <a:pt x="576" y="0"/>
                </a:lnTo>
                <a:lnTo>
                  <a:pt x="576" y="1729"/>
                </a:lnTo>
                <a:lnTo>
                  <a:pt x="0" y="1729"/>
                </a:lnTo>
                <a:lnTo>
                  <a:pt x="0" y="0"/>
                </a:lnTo>
                <a:close/>
                <a:moveTo>
                  <a:pt x="168" y="360"/>
                </a:moveTo>
                <a:lnTo>
                  <a:pt x="384" y="360"/>
                </a:lnTo>
                <a:lnTo>
                  <a:pt x="384" y="648"/>
                </a:lnTo>
                <a:lnTo>
                  <a:pt x="168" y="648"/>
                </a:lnTo>
                <a:lnTo>
                  <a:pt x="168" y="360"/>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5" name="Freeform 41">
            <a:extLst>
              <a:ext uri="{FF2B5EF4-FFF2-40B4-BE49-F238E27FC236}">
                <a16:creationId xmlns:a16="http://schemas.microsoft.com/office/drawing/2014/main" id="{405F62A0-5A17-00FE-3EDF-CB86DB18120E}"/>
              </a:ext>
            </a:extLst>
          </p:cNvPr>
          <p:cNvSpPr>
            <a:spLocks noChangeAspect="1" noEditPoints="1"/>
          </p:cNvSpPr>
          <p:nvPr/>
        </p:nvSpPr>
        <p:spPr bwMode="auto">
          <a:xfrm>
            <a:off x="5448300" y="2108200"/>
            <a:ext cx="1011238" cy="1620838"/>
          </a:xfrm>
          <a:custGeom>
            <a:avLst/>
            <a:gdLst>
              <a:gd name="T0" fmla="*/ 0 w 1151"/>
              <a:gd name="T1" fmla="*/ 0 h 1729"/>
              <a:gd name="T2" fmla="*/ 1151 w 1151"/>
              <a:gd name="T3" fmla="*/ 0 h 1729"/>
              <a:gd name="T4" fmla="*/ 1151 w 1151"/>
              <a:gd name="T5" fmla="*/ 1729 h 1729"/>
              <a:gd name="T6" fmla="*/ 0 w 1151"/>
              <a:gd name="T7" fmla="*/ 1729 h 1729"/>
              <a:gd name="T8" fmla="*/ 0 w 1151"/>
              <a:gd name="T9" fmla="*/ 0 h 1729"/>
              <a:gd name="T10" fmla="*/ 426 w 1151"/>
              <a:gd name="T11" fmla="*/ 354 h 1729"/>
              <a:gd name="T12" fmla="*/ 695 w 1151"/>
              <a:gd name="T13" fmla="*/ 354 h 1729"/>
              <a:gd name="T14" fmla="*/ 695 w 1151"/>
              <a:gd name="T15" fmla="*/ 731 h 1729"/>
              <a:gd name="T16" fmla="*/ 426 w 1151"/>
              <a:gd name="T17" fmla="*/ 731 h 1729"/>
              <a:gd name="T18" fmla="*/ 426 w 1151"/>
              <a:gd name="T19" fmla="*/ 354 h 1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1" h="1729">
                <a:moveTo>
                  <a:pt x="0" y="0"/>
                </a:moveTo>
                <a:lnTo>
                  <a:pt x="1151" y="0"/>
                </a:lnTo>
                <a:lnTo>
                  <a:pt x="1151" y="1729"/>
                </a:lnTo>
                <a:lnTo>
                  <a:pt x="0" y="1729"/>
                </a:lnTo>
                <a:lnTo>
                  <a:pt x="0" y="0"/>
                </a:lnTo>
                <a:close/>
                <a:moveTo>
                  <a:pt x="426" y="354"/>
                </a:moveTo>
                <a:lnTo>
                  <a:pt x="695" y="354"/>
                </a:lnTo>
                <a:lnTo>
                  <a:pt x="695" y="731"/>
                </a:lnTo>
                <a:lnTo>
                  <a:pt x="426" y="731"/>
                </a:lnTo>
                <a:lnTo>
                  <a:pt x="426" y="354"/>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6" name="Freeform 42">
            <a:extLst>
              <a:ext uri="{FF2B5EF4-FFF2-40B4-BE49-F238E27FC236}">
                <a16:creationId xmlns:a16="http://schemas.microsoft.com/office/drawing/2014/main" id="{4E6ED5D3-65FE-9B0E-C80E-49D497560EC4}"/>
              </a:ext>
            </a:extLst>
          </p:cNvPr>
          <p:cNvSpPr>
            <a:spLocks noChangeAspect="1" noEditPoints="1"/>
          </p:cNvSpPr>
          <p:nvPr/>
        </p:nvSpPr>
        <p:spPr bwMode="auto">
          <a:xfrm>
            <a:off x="4838700" y="2463800"/>
            <a:ext cx="361950" cy="1981200"/>
          </a:xfrm>
          <a:custGeom>
            <a:avLst/>
            <a:gdLst>
              <a:gd name="T0" fmla="*/ 0 w 270"/>
              <a:gd name="T1" fmla="*/ 144 h 1873"/>
              <a:gd name="T2" fmla="*/ 0 w 270"/>
              <a:gd name="T3" fmla="*/ 1873 h 1873"/>
              <a:gd name="T4" fmla="*/ 270 w 270"/>
              <a:gd name="T5" fmla="*/ 1410 h 1873"/>
              <a:gd name="T6" fmla="*/ 270 w 270"/>
              <a:gd name="T7" fmla="*/ 0 h 1873"/>
              <a:gd name="T8" fmla="*/ 0 w 270"/>
              <a:gd name="T9" fmla="*/ 144 h 1873"/>
              <a:gd name="T10" fmla="*/ 102 w 270"/>
              <a:gd name="T11" fmla="*/ 365 h 1873"/>
              <a:gd name="T12" fmla="*/ 102 w 270"/>
              <a:gd name="T13" fmla="*/ 743 h 1873"/>
              <a:gd name="T14" fmla="*/ 205 w 270"/>
              <a:gd name="T15" fmla="*/ 641 h 1873"/>
              <a:gd name="T16" fmla="*/ 205 w 270"/>
              <a:gd name="T17" fmla="*/ 299 h 1873"/>
              <a:gd name="T18" fmla="*/ 102 w 270"/>
              <a:gd name="T19" fmla="*/ 365 h 18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1873">
                <a:moveTo>
                  <a:pt x="0" y="144"/>
                </a:moveTo>
                <a:lnTo>
                  <a:pt x="0" y="1873"/>
                </a:lnTo>
                <a:lnTo>
                  <a:pt x="270" y="1410"/>
                </a:lnTo>
                <a:lnTo>
                  <a:pt x="270" y="0"/>
                </a:lnTo>
                <a:lnTo>
                  <a:pt x="0" y="144"/>
                </a:lnTo>
                <a:close/>
                <a:moveTo>
                  <a:pt x="102" y="365"/>
                </a:moveTo>
                <a:lnTo>
                  <a:pt x="102" y="743"/>
                </a:lnTo>
                <a:lnTo>
                  <a:pt x="205" y="641"/>
                </a:lnTo>
                <a:lnTo>
                  <a:pt x="205" y="299"/>
                </a:lnTo>
                <a:lnTo>
                  <a:pt x="102" y="365"/>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7" name="Freeform 43">
            <a:extLst>
              <a:ext uri="{FF2B5EF4-FFF2-40B4-BE49-F238E27FC236}">
                <a16:creationId xmlns:a16="http://schemas.microsoft.com/office/drawing/2014/main" id="{3BA8C929-AC7B-0591-2E91-5E69B9FF3244}"/>
              </a:ext>
            </a:extLst>
          </p:cNvPr>
          <p:cNvSpPr>
            <a:spLocks noChangeAspect="1" noEditPoints="1"/>
          </p:cNvSpPr>
          <p:nvPr/>
        </p:nvSpPr>
        <p:spPr bwMode="auto">
          <a:xfrm>
            <a:off x="3924300" y="2616200"/>
            <a:ext cx="914400" cy="1828800"/>
          </a:xfrm>
          <a:custGeom>
            <a:avLst/>
            <a:gdLst>
              <a:gd name="T0" fmla="*/ 0 w 576"/>
              <a:gd name="T1" fmla="*/ 0 h 1152"/>
              <a:gd name="T2" fmla="*/ 576 w 576"/>
              <a:gd name="T3" fmla="*/ 0 h 1152"/>
              <a:gd name="T4" fmla="*/ 576 w 576"/>
              <a:gd name="T5" fmla="*/ 1152 h 1152"/>
              <a:gd name="T6" fmla="*/ 0 w 576"/>
              <a:gd name="T7" fmla="*/ 1152 h 1152"/>
              <a:gd name="T8" fmla="*/ 0 w 576"/>
              <a:gd name="T9" fmla="*/ 0 h 1152"/>
              <a:gd name="T10" fmla="*/ 192 w 576"/>
              <a:gd name="T11" fmla="*/ 192 h 1152"/>
              <a:gd name="T12" fmla="*/ 384 w 576"/>
              <a:gd name="T13" fmla="*/ 192 h 1152"/>
              <a:gd name="T14" fmla="*/ 384 w 576"/>
              <a:gd name="T15" fmla="*/ 576 h 1152"/>
              <a:gd name="T16" fmla="*/ 192 w 576"/>
              <a:gd name="T17" fmla="*/ 576 h 1152"/>
              <a:gd name="T18" fmla="*/ 192 w 576"/>
              <a:gd name="T19" fmla="*/ 192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 h="1152">
                <a:moveTo>
                  <a:pt x="0" y="0"/>
                </a:moveTo>
                <a:lnTo>
                  <a:pt x="576" y="0"/>
                </a:lnTo>
                <a:lnTo>
                  <a:pt x="576" y="1152"/>
                </a:lnTo>
                <a:lnTo>
                  <a:pt x="0" y="1152"/>
                </a:lnTo>
                <a:lnTo>
                  <a:pt x="0" y="0"/>
                </a:lnTo>
                <a:close/>
                <a:moveTo>
                  <a:pt x="192" y="192"/>
                </a:moveTo>
                <a:lnTo>
                  <a:pt x="384" y="192"/>
                </a:lnTo>
                <a:lnTo>
                  <a:pt x="384" y="576"/>
                </a:lnTo>
                <a:lnTo>
                  <a:pt x="192" y="576"/>
                </a:lnTo>
                <a:lnTo>
                  <a:pt x="192" y="192"/>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8" name="Freeform 44">
            <a:extLst>
              <a:ext uri="{FF2B5EF4-FFF2-40B4-BE49-F238E27FC236}">
                <a16:creationId xmlns:a16="http://schemas.microsoft.com/office/drawing/2014/main" id="{366B26EA-07D5-2482-0915-562538C86C08}"/>
              </a:ext>
            </a:extLst>
          </p:cNvPr>
          <p:cNvSpPr>
            <a:spLocks noChangeAspect="1" noEditPoints="1"/>
          </p:cNvSpPr>
          <p:nvPr/>
        </p:nvSpPr>
        <p:spPr bwMode="auto">
          <a:xfrm>
            <a:off x="1435100" y="2590800"/>
            <a:ext cx="1371600" cy="1828800"/>
          </a:xfrm>
          <a:custGeom>
            <a:avLst/>
            <a:gdLst>
              <a:gd name="T0" fmla="*/ 0 w 576"/>
              <a:gd name="T1" fmla="*/ 0 h 1152"/>
              <a:gd name="T2" fmla="*/ 576 w 576"/>
              <a:gd name="T3" fmla="*/ 0 h 1152"/>
              <a:gd name="T4" fmla="*/ 576 w 576"/>
              <a:gd name="T5" fmla="*/ 1152 h 1152"/>
              <a:gd name="T6" fmla="*/ 0 w 576"/>
              <a:gd name="T7" fmla="*/ 1152 h 1152"/>
              <a:gd name="T8" fmla="*/ 0 w 576"/>
              <a:gd name="T9" fmla="*/ 0 h 1152"/>
              <a:gd name="T10" fmla="*/ 192 w 576"/>
              <a:gd name="T11" fmla="*/ 192 h 1152"/>
              <a:gd name="T12" fmla="*/ 384 w 576"/>
              <a:gd name="T13" fmla="*/ 192 h 1152"/>
              <a:gd name="T14" fmla="*/ 384 w 576"/>
              <a:gd name="T15" fmla="*/ 576 h 1152"/>
              <a:gd name="T16" fmla="*/ 192 w 576"/>
              <a:gd name="T17" fmla="*/ 576 h 1152"/>
              <a:gd name="T18" fmla="*/ 192 w 576"/>
              <a:gd name="T19" fmla="*/ 192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 h="1152">
                <a:moveTo>
                  <a:pt x="0" y="0"/>
                </a:moveTo>
                <a:lnTo>
                  <a:pt x="576" y="0"/>
                </a:lnTo>
                <a:lnTo>
                  <a:pt x="576" y="1152"/>
                </a:lnTo>
                <a:lnTo>
                  <a:pt x="0" y="1152"/>
                </a:lnTo>
                <a:lnTo>
                  <a:pt x="0" y="0"/>
                </a:lnTo>
                <a:close/>
                <a:moveTo>
                  <a:pt x="192" y="192"/>
                </a:moveTo>
                <a:lnTo>
                  <a:pt x="384" y="192"/>
                </a:lnTo>
                <a:lnTo>
                  <a:pt x="384" y="576"/>
                </a:lnTo>
                <a:lnTo>
                  <a:pt x="192" y="576"/>
                </a:lnTo>
                <a:lnTo>
                  <a:pt x="192" y="192"/>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69" name="Freeform 45">
            <a:extLst>
              <a:ext uri="{FF2B5EF4-FFF2-40B4-BE49-F238E27FC236}">
                <a16:creationId xmlns:a16="http://schemas.microsoft.com/office/drawing/2014/main" id="{EC508767-F92D-0170-E90F-9B23EC991E55}"/>
              </a:ext>
            </a:extLst>
          </p:cNvPr>
          <p:cNvSpPr>
            <a:spLocks noChangeAspect="1" noEditPoints="1"/>
          </p:cNvSpPr>
          <p:nvPr/>
        </p:nvSpPr>
        <p:spPr bwMode="auto">
          <a:xfrm>
            <a:off x="2806700" y="2286000"/>
            <a:ext cx="500063" cy="2133600"/>
          </a:xfrm>
          <a:custGeom>
            <a:avLst/>
            <a:gdLst>
              <a:gd name="T0" fmla="*/ 0 w 360"/>
              <a:gd name="T1" fmla="*/ 180 h 1332"/>
              <a:gd name="T2" fmla="*/ 0 w 360"/>
              <a:gd name="T3" fmla="*/ 1332 h 1332"/>
              <a:gd name="T4" fmla="*/ 360 w 360"/>
              <a:gd name="T5" fmla="*/ 972 h 1332"/>
              <a:gd name="T6" fmla="*/ 360 w 360"/>
              <a:gd name="T7" fmla="*/ 0 h 1332"/>
              <a:gd name="T8" fmla="*/ 0 w 360"/>
              <a:gd name="T9" fmla="*/ 180 h 1332"/>
              <a:gd name="T10" fmla="*/ 101 w 360"/>
              <a:gd name="T11" fmla="*/ 314 h 1332"/>
              <a:gd name="T12" fmla="*/ 101 w 360"/>
              <a:gd name="T13" fmla="*/ 747 h 1332"/>
              <a:gd name="T14" fmla="*/ 274 w 360"/>
              <a:gd name="T15" fmla="*/ 607 h 1332"/>
              <a:gd name="T16" fmla="*/ 274 w 360"/>
              <a:gd name="T17" fmla="*/ 217 h 1332"/>
              <a:gd name="T18" fmla="*/ 101 w 360"/>
              <a:gd name="T19" fmla="*/ 314 h 1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0" h="1332">
                <a:moveTo>
                  <a:pt x="0" y="180"/>
                </a:moveTo>
                <a:lnTo>
                  <a:pt x="0" y="1332"/>
                </a:lnTo>
                <a:lnTo>
                  <a:pt x="360" y="972"/>
                </a:lnTo>
                <a:lnTo>
                  <a:pt x="360" y="0"/>
                </a:lnTo>
                <a:lnTo>
                  <a:pt x="0" y="180"/>
                </a:lnTo>
                <a:close/>
                <a:moveTo>
                  <a:pt x="101" y="314"/>
                </a:moveTo>
                <a:lnTo>
                  <a:pt x="101" y="747"/>
                </a:lnTo>
                <a:lnTo>
                  <a:pt x="274" y="607"/>
                </a:lnTo>
                <a:lnTo>
                  <a:pt x="274" y="217"/>
                </a:lnTo>
                <a:lnTo>
                  <a:pt x="101" y="314"/>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70" name="Freeform 46">
            <a:extLst>
              <a:ext uri="{FF2B5EF4-FFF2-40B4-BE49-F238E27FC236}">
                <a16:creationId xmlns:a16="http://schemas.microsoft.com/office/drawing/2014/main" id="{BDD146EC-00CB-CBF1-0331-2D966190739C}"/>
              </a:ext>
            </a:extLst>
          </p:cNvPr>
          <p:cNvSpPr>
            <a:spLocks noChangeAspect="1" noEditPoints="1"/>
          </p:cNvSpPr>
          <p:nvPr/>
        </p:nvSpPr>
        <p:spPr bwMode="auto">
          <a:xfrm>
            <a:off x="3543300" y="2603500"/>
            <a:ext cx="390525" cy="2527300"/>
          </a:xfrm>
          <a:custGeom>
            <a:avLst/>
            <a:gdLst>
              <a:gd name="T0" fmla="*/ 0 w 246"/>
              <a:gd name="T1" fmla="*/ 108 h 1260"/>
              <a:gd name="T2" fmla="*/ 0 w 246"/>
              <a:gd name="T3" fmla="*/ 1260 h 1260"/>
              <a:gd name="T4" fmla="*/ 246 w 246"/>
              <a:gd name="T5" fmla="*/ 906 h 1260"/>
              <a:gd name="T6" fmla="*/ 246 w 246"/>
              <a:gd name="T7" fmla="*/ 0 h 1260"/>
              <a:gd name="T8" fmla="*/ 0 w 246"/>
              <a:gd name="T9" fmla="*/ 108 h 1260"/>
              <a:gd name="T10" fmla="*/ 71 w 246"/>
              <a:gd name="T11" fmla="*/ 242 h 1260"/>
              <a:gd name="T12" fmla="*/ 71 w 246"/>
              <a:gd name="T13" fmla="*/ 656 h 1260"/>
              <a:gd name="T14" fmla="*/ 196 w 246"/>
              <a:gd name="T15" fmla="*/ 529 h 1260"/>
              <a:gd name="T16" fmla="*/ 196 w 246"/>
              <a:gd name="T17" fmla="*/ 169 h 1260"/>
              <a:gd name="T18" fmla="*/ 71 w 246"/>
              <a:gd name="T19" fmla="*/ 242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6" h="1260">
                <a:moveTo>
                  <a:pt x="0" y="108"/>
                </a:moveTo>
                <a:lnTo>
                  <a:pt x="0" y="1260"/>
                </a:lnTo>
                <a:lnTo>
                  <a:pt x="246" y="906"/>
                </a:lnTo>
                <a:lnTo>
                  <a:pt x="246" y="0"/>
                </a:lnTo>
                <a:lnTo>
                  <a:pt x="0" y="108"/>
                </a:lnTo>
                <a:close/>
                <a:moveTo>
                  <a:pt x="71" y="242"/>
                </a:moveTo>
                <a:lnTo>
                  <a:pt x="71" y="656"/>
                </a:lnTo>
                <a:lnTo>
                  <a:pt x="196" y="529"/>
                </a:lnTo>
                <a:lnTo>
                  <a:pt x="196" y="169"/>
                </a:lnTo>
                <a:lnTo>
                  <a:pt x="71" y="242"/>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71" name="Freeform 47">
            <a:extLst>
              <a:ext uri="{FF2B5EF4-FFF2-40B4-BE49-F238E27FC236}">
                <a16:creationId xmlns:a16="http://schemas.microsoft.com/office/drawing/2014/main" id="{E4ABD302-1964-DA00-6DBD-14C751AB7567}"/>
              </a:ext>
            </a:extLst>
          </p:cNvPr>
          <p:cNvSpPr>
            <a:spLocks noChangeAspect="1" noEditPoints="1"/>
          </p:cNvSpPr>
          <p:nvPr/>
        </p:nvSpPr>
        <p:spPr bwMode="auto">
          <a:xfrm>
            <a:off x="2311400" y="2628900"/>
            <a:ext cx="492125" cy="2520950"/>
          </a:xfrm>
          <a:custGeom>
            <a:avLst/>
            <a:gdLst>
              <a:gd name="T0" fmla="*/ 0 w 246"/>
              <a:gd name="T1" fmla="*/ 108 h 1260"/>
              <a:gd name="T2" fmla="*/ 0 w 246"/>
              <a:gd name="T3" fmla="*/ 1260 h 1260"/>
              <a:gd name="T4" fmla="*/ 246 w 246"/>
              <a:gd name="T5" fmla="*/ 906 h 1260"/>
              <a:gd name="T6" fmla="*/ 246 w 246"/>
              <a:gd name="T7" fmla="*/ 0 h 1260"/>
              <a:gd name="T8" fmla="*/ 0 w 246"/>
              <a:gd name="T9" fmla="*/ 108 h 1260"/>
              <a:gd name="T10" fmla="*/ 71 w 246"/>
              <a:gd name="T11" fmla="*/ 242 h 1260"/>
              <a:gd name="T12" fmla="*/ 71 w 246"/>
              <a:gd name="T13" fmla="*/ 1161 h 1260"/>
              <a:gd name="T14" fmla="*/ 196 w 246"/>
              <a:gd name="T15" fmla="*/ 973 h 1260"/>
              <a:gd name="T16" fmla="*/ 196 w 246"/>
              <a:gd name="T17" fmla="*/ 187 h 1260"/>
              <a:gd name="T18" fmla="*/ 71 w 246"/>
              <a:gd name="T19" fmla="*/ 242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6" h="1260">
                <a:moveTo>
                  <a:pt x="0" y="108"/>
                </a:moveTo>
                <a:lnTo>
                  <a:pt x="0" y="1260"/>
                </a:lnTo>
                <a:lnTo>
                  <a:pt x="246" y="906"/>
                </a:lnTo>
                <a:lnTo>
                  <a:pt x="246" y="0"/>
                </a:lnTo>
                <a:lnTo>
                  <a:pt x="0" y="108"/>
                </a:lnTo>
                <a:close/>
                <a:moveTo>
                  <a:pt x="71" y="242"/>
                </a:moveTo>
                <a:lnTo>
                  <a:pt x="71" y="1161"/>
                </a:lnTo>
                <a:lnTo>
                  <a:pt x="196" y="973"/>
                </a:lnTo>
                <a:lnTo>
                  <a:pt x="196" y="187"/>
                </a:lnTo>
                <a:lnTo>
                  <a:pt x="71" y="242"/>
                </a:lnTo>
                <a:close/>
              </a:path>
            </a:pathLst>
          </a:custGeom>
          <a:solidFill>
            <a:schemeClr val="accent1"/>
          </a:solid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72" name="Freeform 48">
            <a:extLst>
              <a:ext uri="{FF2B5EF4-FFF2-40B4-BE49-F238E27FC236}">
                <a16:creationId xmlns:a16="http://schemas.microsoft.com/office/drawing/2014/main" id="{A6026B67-A191-4AA4-2CD6-ED02AAE59801}"/>
              </a:ext>
            </a:extLst>
          </p:cNvPr>
          <p:cNvSpPr>
            <a:spLocks noChangeAspect="1" noEditPoints="1"/>
          </p:cNvSpPr>
          <p:nvPr/>
        </p:nvSpPr>
        <p:spPr bwMode="auto">
          <a:xfrm>
            <a:off x="2311400" y="2844800"/>
            <a:ext cx="1219200" cy="2286000"/>
          </a:xfrm>
          <a:custGeom>
            <a:avLst/>
            <a:gdLst>
              <a:gd name="T0" fmla="*/ 0 w 768"/>
              <a:gd name="T1" fmla="*/ 0 h 1152"/>
              <a:gd name="T2" fmla="*/ 768 w 768"/>
              <a:gd name="T3" fmla="*/ 0 h 1152"/>
              <a:gd name="T4" fmla="*/ 768 w 768"/>
              <a:gd name="T5" fmla="*/ 1152 h 1152"/>
              <a:gd name="T6" fmla="*/ 0 w 768"/>
              <a:gd name="T7" fmla="*/ 1152 h 1152"/>
              <a:gd name="T8" fmla="*/ 0 w 768"/>
              <a:gd name="T9" fmla="*/ 0 h 1152"/>
              <a:gd name="T10" fmla="*/ 216 w 768"/>
              <a:gd name="T11" fmla="*/ 216 h 1152"/>
              <a:gd name="T12" fmla="*/ 558 w 768"/>
              <a:gd name="T13" fmla="*/ 216 h 1152"/>
              <a:gd name="T14" fmla="*/ 558 w 768"/>
              <a:gd name="T15" fmla="*/ 648 h 1152"/>
              <a:gd name="T16" fmla="*/ 216 w 768"/>
              <a:gd name="T17" fmla="*/ 648 h 1152"/>
              <a:gd name="T18" fmla="*/ 216 w 768"/>
              <a:gd name="T19" fmla="*/ 216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8" h="1152">
                <a:moveTo>
                  <a:pt x="0" y="0"/>
                </a:moveTo>
                <a:lnTo>
                  <a:pt x="768" y="0"/>
                </a:lnTo>
                <a:lnTo>
                  <a:pt x="768" y="1152"/>
                </a:lnTo>
                <a:lnTo>
                  <a:pt x="0" y="1152"/>
                </a:lnTo>
                <a:lnTo>
                  <a:pt x="0" y="0"/>
                </a:lnTo>
                <a:close/>
                <a:moveTo>
                  <a:pt x="216" y="216"/>
                </a:moveTo>
                <a:lnTo>
                  <a:pt x="558" y="216"/>
                </a:lnTo>
                <a:lnTo>
                  <a:pt x="558" y="648"/>
                </a:lnTo>
                <a:lnTo>
                  <a:pt x="216" y="648"/>
                </a:lnTo>
                <a:lnTo>
                  <a:pt x="216" y="216"/>
                </a:lnTo>
                <a:close/>
              </a:path>
            </a:pathLst>
          </a:custGeom>
          <a:solidFill>
            <a:srgbClr val="4ADC93">
              <a:alpha val="50000"/>
            </a:srgbClr>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73" name="Rectangle 49">
            <a:extLst>
              <a:ext uri="{FF2B5EF4-FFF2-40B4-BE49-F238E27FC236}">
                <a16:creationId xmlns:a16="http://schemas.microsoft.com/office/drawing/2014/main" id="{F956141C-E85F-29B2-72CB-BA4C381DF265}"/>
              </a:ext>
            </a:extLst>
          </p:cNvPr>
          <p:cNvSpPr>
            <a:spLocks noChangeArrowheads="1"/>
          </p:cNvSpPr>
          <p:nvPr/>
        </p:nvSpPr>
        <p:spPr bwMode="auto">
          <a:xfrm>
            <a:off x="5791200" y="4114800"/>
            <a:ext cx="457200" cy="762000"/>
          </a:xfrm>
          <a:prstGeom prst="rect">
            <a:avLst/>
          </a:prstGeom>
          <a:solidFill>
            <a:srgbClr val="4ADC93"/>
          </a:solidFill>
          <a:ln w="0">
            <a:solidFill>
              <a:srgbClr val="4ADC93"/>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26674" name="Group 50">
            <a:extLst>
              <a:ext uri="{FF2B5EF4-FFF2-40B4-BE49-F238E27FC236}">
                <a16:creationId xmlns:a16="http://schemas.microsoft.com/office/drawing/2014/main" id="{6F3D3935-B022-04E4-BC40-CF4A3B813B45}"/>
              </a:ext>
            </a:extLst>
          </p:cNvPr>
          <p:cNvGrpSpPr>
            <a:grpSpLocks/>
          </p:cNvGrpSpPr>
          <p:nvPr/>
        </p:nvGrpSpPr>
        <p:grpSpPr bwMode="auto">
          <a:xfrm>
            <a:off x="2819400" y="6553200"/>
            <a:ext cx="473075" cy="611188"/>
            <a:chOff x="3360" y="240"/>
            <a:chExt cx="443" cy="527"/>
          </a:xfrm>
        </p:grpSpPr>
        <p:grpSp>
          <p:nvGrpSpPr>
            <p:cNvPr id="26675" name="Group 51">
              <a:extLst>
                <a:ext uri="{FF2B5EF4-FFF2-40B4-BE49-F238E27FC236}">
                  <a16:creationId xmlns:a16="http://schemas.microsoft.com/office/drawing/2014/main" id="{B1494769-596A-DA1F-E7E4-79DE072B6182}"/>
                </a:ext>
              </a:extLst>
            </p:cNvPr>
            <p:cNvGrpSpPr>
              <a:grpSpLocks/>
            </p:cNvGrpSpPr>
            <p:nvPr/>
          </p:nvGrpSpPr>
          <p:grpSpPr bwMode="auto">
            <a:xfrm>
              <a:off x="3492" y="240"/>
              <a:ext cx="188" cy="527"/>
              <a:chOff x="3492" y="240"/>
              <a:chExt cx="188" cy="527"/>
            </a:xfrm>
          </p:grpSpPr>
          <p:sp>
            <p:nvSpPr>
              <p:cNvPr id="26676" name="Freeform 52">
                <a:extLst>
                  <a:ext uri="{FF2B5EF4-FFF2-40B4-BE49-F238E27FC236}">
                    <a16:creationId xmlns:a16="http://schemas.microsoft.com/office/drawing/2014/main" id="{C73C0FA5-8B22-A6CA-74FB-144FB9B01715}"/>
                  </a:ext>
                </a:extLst>
              </p:cNvPr>
              <p:cNvSpPr>
                <a:spLocks/>
              </p:cNvSpPr>
              <p:nvPr/>
            </p:nvSpPr>
            <p:spPr bwMode="auto">
              <a:xfrm>
                <a:off x="3663" y="330"/>
                <a:ext cx="15" cy="436"/>
              </a:xfrm>
              <a:custGeom>
                <a:avLst/>
                <a:gdLst>
                  <a:gd name="T0" fmla="*/ 23 w 23"/>
                  <a:gd name="T1" fmla="*/ 7 h 610"/>
                  <a:gd name="T2" fmla="*/ 21 w 23"/>
                  <a:gd name="T3" fmla="*/ 5 h 610"/>
                  <a:gd name="T4" fmla="*/ 21 w 23"/>
                  <a:gd name="T5" fmla="*/ 3 h 610"/>
                  <a:gd name="T6" fmla="*/ 19 w 23"/>
                  <a:gd name="T7" fmla="*/ 2 h 610"/>
                  <a:gd name="T8" fmla="*/ 16 w 23"/>
                  <a:gd name="T9" fmla="*/ 0 h 610"/>
                  <a:gd name="T10" fmla="*/ 5 w 23"/>
                  <a:gd name="T11" fmla="*/ 0 h 610"/>
                  <a:gd name="T12" fmla="*/ 0 w 23"/>
                  <a:gd name="T13" fmla="*/ 5 h 610"/>
                  <a:gd name="T14" fmla="*/ 0 w 23"/>
                  <a:gd name="T15" fmla="*/ 605 h 610"/>
                  <a:gd name="T16" fmla="*/ 2 w 23"/>
                  <a:gd name="T17" fmla="*/ 607 h 610"/>
                  <a:gd name="T18" fmla="*/ 3 w 23"/>
                  <a:gd name="T19" fmla="*/ 607 h 610"/>
                  <a:gd name="T20" fmla="*/ 5 w 23"/>
                  <a:gd name="T21" fmla="*/ 609 h 610"/>
                  <a:gd name="T22" fmla="*/ 8 w 23"/>
                  <a:gd name="T23" fmla="*/ 609 h 610"/>
                  <a:gd name="T24" fmla="*/ 11 w 23"/>
                  <a:gd name="T25" fmla="*/ 610 h 610"/>
                  <a:gd name="T26" fmla="*/ 13 w 23"/>
                  <a:gd name="T27" fmla="*/ 609 h 610"/>
                  <a:gd name="T28" fmla="*/ 16 w 23"/>
                  <a:gd name="T29" fmla="*/ 609 h 610"/>
                  <a:gd name="T30" fmla="*/ 19 w 23"/>
                  <a:gd name="T31" fmla="*/ 607 h 610"/>
                  <a:gd name="T32" fmla="*/ 21 w 23"/>
                  <a:gd name="T33" fmla="*/ 607 h 610"/>
                  <a:gd name="T34" fmla="*/ 21 w 23"/>
                  <a:gd name="T35" fmla="*/ 605 h 610"/>
                  <a:gd name="T36" fmla="*/ 23 w 23"/>
                  <a:gd name="T37" fmla="*/ 604 h 610"/>
                  <a:gd name="T38" fmla="*/ 23 w 23"/>
                  <a:gd name="T39"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610">
                    <a:moveTo>
                      <a:pt x="23" y="7"/>
                    </a:moveTo>
                    <a:lnTo>
                      <a:pt x="21" y="5"/>
                    </a:lnTo>
                    <a:lnTo>
                      <a:pt x="21" y="3"/>
                    </a:lnTo>
                    <a:lnTo>
                      <a:pt x="19" y="2"/>
                    </a:lnTo>
                    <a:lnTo>
                      <a:pt x="16" y="0"/>
                    </a:lnTo>
                    <a:lnTo>
                      <a:pt x="5" y="0"/>
                    </a:lnTo>
                    <a:lnTo>
                      <a:pt x="0" y="5"/>
                    </a:lnTo>
                    <a:lnTo>
                      <a:pt x="0" y="605"/>
                    </a:lnTo>
                    <a:lnTo>
                      <a:pt x="2" y="607"/>
                    </a:lnTo>
                    <a:lnTo>
                      <a:pt x="3" y="607"/>
                    </a:lnTo>
                    <a:lnTo>
                      <a:pt x="5" y="609"/>
                    </a:lnTo>
                    <a:lnTo>
                      <a:pt x="8" y="609"/>
                    </a:lnTo>
                    <a:lnTo>
                      <a:pt x="11" y="610"/>
                    </a:lnTo>
                    <a:lnTo>
                      <a:pt x="13" y="609"/>
                    </a:lnTo>
                    <a:lnTo>
                      <a:pt x="16" y="609"/>
                    </a:lnTo>
                    <a:lnTo>
                      <a:pt x="19" y="607"/>
                    </a:lnTo>
                    <a:lnTo>
                      <a:pt x="21" y="607"/>
                    </a:lnTo>
                    <a:lnTo>
                      <a:pt x="21" y="605"/>
                    </a:lnTo>
                    <a:lnTo>
                      <a:pt x="23" y="604"/>
                    </a:lnTo>
                    <a:lnTo>
                      <a:pt x="2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6677" name="Freeform 53">
                <a:extLst>
                  <a:ext uri="{FF2B5EF4-FFF2-40B4-BE49-F238E27FC236}">
                    <a16:creationId xmlns:a16="http://schemas.microsoft.com/office/drawing/2014/main" id="{C6CC11EA-8A69-DE42-2F83-42EB690C3BED}"/>
                  </a:ext>
                </a:extLst>
              </p:cNvPr>
              <p:cNvSpPr>
                <a:spLocks/>
              </p:cNvSpPr>
              <p:nvPr/>
            </p:nvSpPr>
            <p:spPr bwMode="auto">
              <a:xfrm>
                <a:off x="3493" y="330"/>
                <a:ext cx="16" cy="437"/>
              </a:xfrm>
              <a:custGeom>
                <a:avLst/>
                <a:gdLst>
                  <a:gd name="T0" fmla="*/ 22 w 22"/>
                  <a:gd name="T1" fmla="*/ 6 h 610"/>
                  <a:gd name="T2" fmla="*/ 21 w 22"/>
                  <a:gd name="T3" fmla="*/ 5 h 610"/>
                  <a:gd name="T4" fmla="*/ 21 w 22"/>
                  <a:gd name="T5" fmla="*/ 3 h 610"/>
                  <a:gd name="T6" fmla="*/ 19 w 22"/>
                  <a:gd name="T7" fmla="*/ 1 h 610"/>
                  <a:gd name="T8" fmla="*/ 16 w 22"/>
                  <a:gd name="T9" fmla="*/ 0 h 610"/>
                  <a:gd name="T10" fmla="*/ 4 w 22"/>
                  <a:gd name="T11" fmla="*/ 0 h 610"/>
                  <a:gd name="T12" fmla="*/ 1 w 22"/>
                  <a:gd name="T13" fmla="*/ 3 h 610"/>
                  <a:gd name="T14" fmla="*/ 1 w 22"/>
                  <a:gd name="T15" fmla="*/ 5 h 610"/>
                  <a:gd name="T16" fmla="*/ 0 w 22"/>
                  <a:gd name="T17" fmla="*/ 6 h 610"/>
                  <a:gd name="T18" fmla="*/ 0 w 22"/>
                  <a:gd name="T19" fmla="*/ 603 h 610"/>
                  <a:gd name="T20" fmla="*/ 1 w 22"/>
                  <a:gd name="T21" fmla="*/ 605 h 610"/>
                  <a:gd name="T22" fmla="*/ 1 w 22"/>
                  <a:gd name="T23" fmla="*/ 607 h 610"/>
                  <a:gd name="T24" fmla="*/ 3 w 22"/>
                  <a:gd name="T25" fmla="*/ 607 h 610"/>
                  <a:gd name="T26" fmla="*/ 4 w 22"/>
                  <a:gd name="T27" fmla="*/ 608 h 610"/>
                  <a:gd name="T28" fmla="*/ 8 w 22"/>
                  <a:gd name="T29" fmla="*/ 608 h 610"/>
                  <a:gd name="T30" fmla="*/ 11 w 22"/>
                  <a:gd name="T31" fmla="*/ 610 h 610"/>
                  <a:gd name="T32" fmla="*/ 13 w 22"/>
                  <a:gd name="T33" fmla="*/ 608 h 610"/>
                  <a:gd name="T34" fmla="*/ 16 w 22"/>
                  <a:gd name="T35" fmla="*/ 608 h 610"/>
                  <a:gd name="T36" fmla="*/ 19 w 22"/>
                  <a:gd name="T37" fmla="*/ 607 h 610"/>
                  <a:gd name="T38" fmla="*/ 21 w 22"/>
                  <a:gd name="T39" fmla="*/ 607 h 610"/>
                  <a:gd name="T40" fmla="*/ 21 w 22"/>
                  <a:gd name="T41" fmla="*/ 605 h 610"/>
                  <a:gd name="T42" fmla="*/ 22 w 22"/>
                  <a:gd name="T43" fmla="*/ 603 h 610"/>
                  <a:gd name="T44" fmla="*/ 22 w 22"/>
                  <a:gd name="T45" fmla="*/ 6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610">
                    <a:moveTo>
                      <a:pt x="22" y="6"/>
                    </a:moveTo>
                    <a:lnTo>
                      <a:pt x="21" y="5"/>
                    </a:lnTo>
                    <a:lnTo>
                      <a:pt x="21" y="3"/>
                    </a:lnTo>
                    <a:lnTo>
                      <a:pt x="19" y="1"/>
                    </a:lnTo>
                    <a:lnTo>
                      <a:pt x="16" y="0"/>
                    </a:lnTo>
                    <a:lnTo>
                      <a:pt x="4" y="0"/>
                    </a:lnTo>
                    <a:lnTo>
                      <a:pt x="1" y="3"/>
                    </a:lnTo>
                    <a:lnTo>
                      <a:pt x="1" y="5"/>
                    </a:lnTo>
                    <a:lnTo>
                      <a:pt x="0" y="6"/>
                    </a:lnTo>
                    <a:lnTo>
                      <a:pt x="0" y="603"/>
                    </a:lnTo>
                    <a:lnTo>
                      <a:pt x="1" y="605"/>
                    </a:lnTo>
                    <a:lnTo>
                      <a:pt x="1" y="607"/>
                    </a:lnTo>
                    <a:lnTo>
                      <a:pt x="3" y="607"/>
                    </a:lnTo>
                    <a:lnTo>
                      <a:pt x="4" y="608"/>
                    </a:lnTo>
                    <a:lnTo>
                      <a:pt x="8" y="608"/>
                    </a:lnTo>
                    <a:lnTo>
                      <a:pt x="11" y="610"/>
                    </a:lnTo>
                    <a:lnTo>
                      <a:pt x="13" y="608"/>
                    </a:lnTo>
                    <a:lnTo>
                      <a:pt x="16" y="608"/>
                    </a:lnTo>
                    <a:lnTo>
                      <a:pt x="19" y="607"/>
                    </a:lnTo>
                    <a:lnTo>
                      <a:pt x="21" y="607"/>
                    </a:lnTo>
                    <a:lnTo>
                      <a:pt x="21" y="605"/>
                    </a:lnTo>
                    <a:lnTo>
                      <a:pt x="22" y="603"/>
                    </a:lnTo>
                    <a:lnTo>
                      <a:pt x="2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6678" name="Freeform 54">
                <a:extLst>
                  <a:ext uri="{FF2B5EF4-FFF2-40B4-BE49-F238E27FC236}">
                    <a16:creationId xmlns:a16="http://schemas.microsoft.com/office/drawing/2014/main" id="{73FAD814-2750-BBE1-ECC6-69CD18AB58F0}"/>
                  </a:ext>
                </a:extLst>
              </p:cNvPr>
              <p:cNvSpPr>
                <a:spLocks/>
              </p:cNvSpPr>
              <p:nvPr/>
            </p:nvSpPr>
            <p:spPr bwMode="auto">
              <a:xfrm>
                <a:off x="3492" y="240"/>
                <a:ext cx="188" cy="343"/>
              </a:xfrm>
              <a:custGeom>
                <a:avLst/>
                <a:gdLst>
                  <a:gd name="T0" fmla="*/ 87 w 265"/>
                  <a:gd name="T1" fmla="*/ 0 h 479"/>
                  <a:gd name="T2" fmla="*/ 181 w 265"/>
                  <a:gd name="T3" fmla="*/ 0 h 479"/>
                  <a:gd name="T4" fmla="*/ 181 w 265"/>
                  <a:gd name="T5" fmla="*/ 95 h 479"/>
                  <a:gd name="T6" fmla="*/ 234 w 265"/>
                  <a:gd name="T7" fmla="*/ 95 h 479"/>
                  <a:gd name="T8" fmla="*/ 265 w 265"/>
                  <a:gd name="T9" fmla="*/ 120 h 479"/>
                  <a:gd name="T10" fmla="*/ 265 w 265"/>
                  <a:gd name="T11" fmla="*/ 382 h 479"/>
                  <a:gd name="T12" fmla="*/ 223 w 265"/>
                  <a:gd name="T13" fmla="*/ 479 h 479"/>
                  <a:gd name="T14" fmla="*/ 45 w 265"/>
                  <a:gd name="T15" fmla="*/ 479 h 479"/>
                  <a:gd name="T16" fmla="*/ 0 w 265"/>
                  <a:gd name="T17" fmla="*/ 385 h 479"/>
                  <a:gd name="T18" fmla="*/ 0 w 265"/>
                  <a:gd name="T19" fmla="*/ 118 h 479"/>
                  <a:gd name="T20" fmla="*/ 34 w 265"/>
                  <a:gd name="T21" fmla="*/ 95 h 479"/>
                  <a:gd name="T22" fmla="*/ 87 w 265"/>
                  <a:gd name="T23" fmla="*/ 95 h 479"/>
                  <a:gd name="T24" fmla="*/ 87 w 265"/>
                  <a:gd name="T25"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5" h="479">
                    <a:moveTo>
                      <a:pt x="87" y="0"/>
                    </a:moveTo>
                    <a:lnTo>
                      <a:pt x="181" y="0"/>
                    </a:lnTo>
                    <a:lnTo>
                      <a:pt x="181" y="95"/>
                    </a:lnTo>
                    <a:lnTo>
                      <a:pt x="234" y="95"/>
                    </a:lnTo>
                    <a:lnTo>
                      <a:pt x="265" y="120"/>
                    </a:lnTo>
                    <a:lnTo>
                      <a:pt x="265" y="382"/>
                    </a:lnTo>
                    <a:lnTo>
                      <a:pt x="223" y="479"/>
                    </a:lnTo>
                    <a:lnTo>
                      <a:pt x="45" y="479"/>
                    </a:lnTo>
                    <a:lnTo>
                      <a:pt x="0" y="385"/>
                    </a:lnTo>
                    <a:lnTo>
                      <a:pt x="0" y="118"/>
                    </a:lnTo>
                    <a:lnTo>
                      <a:pt x="34" y="95"/>
                    </a:lnTo>
                    <a:lnTo>
                      <a:pt x="87" y="95"/>
                    </a:lnTo>
                    <a:lnTo>
                      <a:pt x="87" y="0"/>
                    </a:lnTo>
                    <a:close/>
                  </a:path>
                </a:pathLst>
              </a:custGeom>
              <a:solidFill>
                <a:srgbClr val="FFCC99"/>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6679" name="Group 55">
              <a:extLst>
                <a:ext uri="{FF2B5EF4-FFF2-40B4-BE49-F238E27FC236}">
                  <a16:creationId xmlns:a16="http://schemas.microsoft.com/office/drawing/2014/main" id="{329AF3E7-F4F4-A0A0-2143-EEE9B5EEE633}"/>
                </a:ext>
              </a:extLst>
            </p:cNvPr>
            <p:cNvGrpSpPr>
              <a:grpSpLocks/>
            </p:cNvGrpSpPr>
            <p:nvPr/>
          </p:nvGrpSpPr>
          <p:grpSpPr bwMode="auto">
            <a:xfrm rot="1573174">
              <a:off x="3617" y="284"/>
              <a:ext cx="186" cy="336"/>
              <a:chOff x="1058" y="2882"/>
              <a:chExt cx="105" cy="198"/>
            </a:xfrm>
          </p:grpSpPr>
          <p:sp>
            <p:nvSpPr>
              <p:cNvPr id="26680" name="Freeform 56">
                <a:extLst>
                  <a:ext uri="{FF2B5EF4-FFF2-40B4-BE49-F238E27FC236}">
                    <a16:creationId xmlns:a16="http://schemas.microsoft.com/office/drawing/2014/main" id="{1D0936A4-A982-5262-2140-6416103FFC5F}"/>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26681" name="Freeform 57">
                <a:extLst>
                  <a:ext uri="{FF2B5EF4-FFF2-40B4-BE49-F238E27FC236}">
                    <a16:creationId xmlns:a16="http://schemas.microsoft.com/office/drawing/2014/main" id="{D04798C7-79C6-7A23-AA62-1FB29BCB336A}"/>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26682" name="Group 58">
              <a:extLst>
                <a:ext uri="{FF2B5EF4-FFF2-40B4-BE49-F238E27FC236}">
                  <a16:creationId xmlns:a16="http://schemas.microsoft.com/office/drawing/2014/main" id="{A900617F-DDB2-E57B-557B-1EC169690D46}"/>
                </a:ext>
              </a:extLst>
            </p:cNvPr>
            <p:cNvGrpSpPr>
              <a:grpSpLocks/>
            </p:cNvGrpSpPr>
            <p:nvPr/>
          </p:nvGrpSpPr>
          <p:grpSpPr bwMode="auto">
            <a:xfrm rot="-1556504">
              <a:off x="3360" y="286"/>
              <a:ext cx="183" cy="336"/>
              <a:chOff x="1058" y="2882"/>
              <a:chExt cx="105" cy="198"/>
            </a:xfrm>
          </p:grpSpPr>
          <p:sp>
            <p:nvSpPr>
              <p:cNvPr id="26683" name="Freeform 59">
                <a:extLst>
                  <a:ext uri="{FF2B5EF4-FFF2-40B4-BE49-F238E27FC236}">
                    <a16:creationId xmlns:a16="http://schemas.microsoft.com/office/drawing/2014/main" id="{235F2004-D77B-4192-D50E-199C613703D4}"/>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close/>
                  </a:path>
                </a:pathLst>
              </a:custGeom>
              <a:solidFill>
                <a:srgbClr val="FFFFFF"/>
              </a:solidFill>
              <a:ln w="6350">
                <a:solidFill>
                  <a:schemeClr val="tx1"/>
                </a:solidFill>
                <a:round/>
                <a:headEnd/>
                <a:tailEnd/>
              </a:ln>
            </p:spPr>
            <p:txBody>
              <a:bodyPr/>
              <a:lstStyle/>
              <a:p>
                <a:endParaRPr lang="en-GB"/>
              </a:p>
            </p:txBody>
          </p:sp>
          <p:sp>
            <p:nvSpPr>
              <p:cNvPr id="26684" name="Freeform 60">
                <a:extLst>
                  <a:ext uri="{FF2B5EF4-FFF2-40B4-BE49-F238E27FC236}">
                    <a16:creationId xmlns:a16="http://schemas.microsoft.com/office/drawing/2014/main" id="{A8BC3547-32EA-C155-F1DB-E4E17F2F0337}"/>
                  </a:ext>
                </a:extLst>
              </p:cNvPr>
              <p:cNvSpPr>
                <a:spLocks/>
              </p:cNvSpPr>
              <p:nvPr/>
            </p:nvSpPr>
            <p:spPr bwMode="auto">
              <a:xfrm>
                <a:off x="1058" y="2882"/>
                <a:ext cx="105" cy="198"/>
              </a:xfrm>
              <a:custGeom>
                <a:avLst/>
                <a:gdLst>
                  <a:gd name="T0" fmla="*/ 101 w 314"/>
                  <a:gd name="T1" fmla="*/ 0 h 593"/>
                  <a:gd name="T2" fmla="*/ 217 w 314"/>
                  <a:gd name="T3" fmla="*/ 0 h 593"/>
                  <a:gd name="T4" fmla="*/ 217 w 314"/>
                  <a:gd name="T5" fmla="*/ 120 h 593"/>
                  <a:gd name="T6" fmla="*/ 256 w 314"/>
                  <a:gd name="T7" fmla="*/ 120 h 593"/>
                  <a:gd name="T8" fmla="*/ 314 w 314"/>
                  <a:gd name="T9" fmla="*/ 159 h 593"/>
                  <a:gd name="T10" fmla="*/ 314 w 314"/>
                  <a:gd name="T11" fmla="*/ 477 h 593"/>
                  <a:gd name="T12" fmla="*/ 256 w 314"/>
                  <a:gd name="T13" fmla="*/ 593 h 593"/>
                  <a:gd name="T14" fmla="*/ 58 w 314"/>
                  <a:gd name="T15" fmla="*/ 593 h 593"/>
                  <a:gd name="T16" fmla="*/ 0 w 314"/>
                  <a:gd name="T17" fmla="*/ 477 h 593"/>
                  <a:gd name="T18" fmla="*/ 0 w 314"/>
                  <a:gd name="T19" fmla="*/ 159 h 593"/>
                  <a:gd name="T20" fmla="*/ 58 w 314"/>
                  <a:gd name="T21" fmla="*/ 120 h 593"/>
                  <a:gd name="T22" fmla="*/ 101 w 314"/>
                  <a:gd name="T23" fmla="*/ 120 h 593"/>
                  <a:gd name="T24" fmla="*/ 101 w 314"/>
                  <a:gd name="T25"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593">
                    <a:moveTo>
                      <a:pt x="101" y="0"/>
                    </a:moveTo>
                    <a:lnTo>
                      <a:pt x="217" y="0"/>
                    </a:lnTo>
                    <a:lnTo>
                      <a:pt x="217" y="120"/>
                    </a:lnTo>
                    <a:lnTo>
                      <a:pt x="256" y="120"/>
                    </a:lnTo>
                    <a:lnTo>
                      <a:pt x="314" y="159"/>
                    </a:lnTo>
                    <a:lnTo>
                      <a:pt x="314" y="477"/>
                    </a:lnTo>
                    <a:lnTo>
                      <a:pt x="256" y="593"/>
                    </a:lnTo>
                    <a:lnTo>
                      <a:pt x="58" y="593"/>
                    </a:lnTo>
                    <a:lnTo>
                      <a:pt x="0" y="477"/>
                    </a:lnTo>
                    <a:lnTo>
                      <a:pt x="0" y="159"/>
                    </a:lnTo>
                    <a:lnTo>
                      <a:pt x="58" y="120"/>
                    </a:lnTo>
                    <a:lnTo>
                      <a:pt x="101" y="120"/>
                    </a:lnTo>
                    <a:lnTo>
                      <a:pt x="101" y="0"/>
                    </a:lnTo>
                  </a:path>
                </a:pathLst>
              </a:custGeom>
              <a:noFill/>
              <a:ln w="635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grpSp>
        <p:nvGrpSpPr>
          <p:cNvPr id="26685" name="Group 61">
            <a:extLst>
              <a:ext uri="{FF2B5EF4-FFF2-40B4-BE49-F238E27FC236}">
                <a16:creationId xmlns:a16="http://schemas.microsoft.com/office/drawing/2014/main" id="{F52ADC12-2022-BD30-9921-4EC689AD20AD}"/>
              </a:ext>
            </a:extLst>
          </p:cNvPr>
          <p:cNvGrpSpPr>
            <a:grpSpLocks/>
          </p:cNvGrpSpPr>
          <p:nvPr/>
        </p:nvGrpSpPr>
        <p:grpSpPr bwMode="auto">
          <a:xfrm>
            <a:off x="2209800" y="6096000"/>
            <a:ext cx="1905000" cy="1633538"/>
            <a:chOff x="576" y="4512"/>
            <a:chExt cx="1200" cy="1029"/>
          </a:xfrm>
        </p:grpSpPr>
        <p:sp>
          <p:nvSpPr>
            <p:cNvPr id="26686" name="Freeform 62">
              <a:extLst>
                <a:ext uri="{FF2B5EF4-FFF2-40B4-BE49-F238E27FC236}">
                  <a16:creationId xmlns:a16="http://schemas.microsoft.com/office/drawing/2014/main" id="{119AB373-914E-401B-2F4E-B5F99E9AA5CB}"/>
                </a:ext>
              </a:extLst>
            </p:cNvPr>
            <p:cNvSpPr>
              <a:spLocks noChangeAspect="1" noEditPoints="1"/>
            </p:cNvSpPr>
            <p:nvPr/>
          </p:nvSpPr>
          <p:spPr bwMode="auto">
            <a:xfrm>
              <a:off x="576" y="4512"/>
              <a:ext cx="1200" cy="1029"/>
            </a:xfrm>
            <a:custGeom>
              <a:avLst/>
              <a:gdLst>
                <a:gd name="T0" fmla="*/ 0 w 1344"/>
                <a:gd name="T1" fmla="*/ 0 h 1152"/>
                <a:gd name="T2" fmla="*/ 1344 w 1344"/>
                <a:gd name="T3" fmla="*/ 0 h 1152"/>
                <a:gd name="T4" fmla="*/ 1344 w 1344"/>
                <a:gd name="T5" fmla="*/ 1152 h 1152"/>
                <a:gd name="T6" fmla="*/ 0 w 1344"/>
                <a:gd name="T7" fmla="*/ 1152 h 1152"/>
                <a:gd name="T8" fmla="*/ 0 w 1344"/>
                <a:gd name="T9" fmla="*/ 0 h 1152"/>
                <a:gd name="T10" fmla="*/ 48 w 1344"/>
                <a:gd name="T11" fmla="*/ 67 h 1152"/>
                <a:gd name="T12" fmla="*/ 1284 w 1344"/>
                <a:gd name="T13" fmla="*/ 67 h 1152"/>
                <a:gd name="T14" fmla="*/ 1284 w 1344"/>
                <a:gd name="T15" fmla="*/ 1076 h 1152"/>
                <a:gd name="T16" fmla="*/ 48 w 1344"/>
                <a:gd name="T17" fmla="*/ 1076 h 1152"/>
                <a:gd name="T18" fmla="*/ 48 w 1344"/>
                <a:gd name="T19" fmla="*/ 67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44" h="1152">
                  <a:moveTo>
                    <a:pt x="0" y="0"/>
                  </a:moveTo>
                  <a:lnTo>
                    <a:pt x="1344" y="0"/>
                  </a:lnTo>
                  <a:lnTo>
                    <a:pt x="1344" y="1152"/>
                  </a:lnTo>
                  <a:lnTo>
                    <a:pt x="0" y="1152"/>
                  </a:lnTo>
                  <a:lnTo>
                    <a:pt x="0" y="0"/>
                  </a:lnTo>
                  <a:close/>
                  <a:moveTo>
                    <a:pt x="48" y="67"/>
                  </a:moveTo>
                  <a:lnTo>
                    <a:pt x="1284" y="67"/>
                  </a:lnTo>
                  <a:lnTo>
                    <a:pt x="1284" y="1076"/>
                  </a:lnTo>
                  <a:lnTo>
                    <a:pt x="48" y="1076"/>
                  </a:lnTo>
                  <a:lnTo>
                    <a:pt x="48" y="67"/>
                  </a:lnTo>
                  <a:close/>
                </a:path>
              </a:pathLst>
            </a:custGeom>
            <a:solidFill>
              <a:srgbClr val="4ADC93"/>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87" name="Freeform 63">
              <a:extLst>
                <a:ext uri="{FF2B5EF4-FFF2-40B4-BE49-F238E27FC236}">
                  <a16:creationId xmlns:a16="http://schemas.microsoft.com/office/drawing/2014/main" id="{4610699F-BEE1-BCE3-0DBA-B05099171663}"/>
                </a:ext>
              </a:extLst>
            </p:cNvPr>
            <p:cNvSpPr>
              <a:spLocks noChangeAspect="1"/>
            </p:cNvSpPr>
            <p:nvPr/>
          </p:nvSpPr>
          <p:spPr bwMode="auto">
            <a:xfrm>
              <a:off x="597" y="4544"/>
              <a:ext cx="315" cy="959"/>
            </a:xfrm>
            <a:custGeom>
              <a:avLst/>
              <a:gdLst>
                <a:gd name="T0" fmla="*/ 0 w 522"/>
                <a:gd name="T1" fmla="*/ 0 h 1074"/>
                <a:gd name="T2" fmla="*/ 0 w 522"/>
                <a:gd name="T3" fmla="*/ 1074 h 1074"/>
                <a:gd name="T4" fmla="*/ 522 w 522"/>
                <a:gd name="T5" fmla="*/ 1074 h 1074"/>
                <a:gd name="T6" fmla="*/ 522 w 522"/>
                <a:gd name="T7" fmla="*/ 0 h 1074"/>
                <a:gd name="T8" fmla="*/ 0 w 522"/>
                <a:gd name="T9" fmla="*/ 0 h 1074"/>
              </a:gdLst>
              <a:ahLst/>
              <a:cxnLst>
                <a:cxn ang="0">
                  <a:pos x="T0" y="T1"/>
                </a:cxn>
                <a:cxn ang="0">
                  <a:pos x="T2" y="T3"/>
                </a:cxn>
                <a:cxn ang="0">
                  <a:pos x="T4" y="T5"/>
                </a:cxn>
                <a:cxn ang="0">
                  <a:pos x="T6" y="T7"/>
                </a:cxn>
                <a:cxn ang="0">
                  <a:pos x="T8" y="T9"/>
                </a:cxn>
              </a:cxnLst>
              <a:rect l="0" t="0" r="r" b="b"/>
              <a:pathLst>
                <a:path w="522" h="1074">
                  <a:moveTo>
                    <a:pt x="0" y="0"/>
                  </a:moveTo>
                  <a:lnTo>
                    <a:pt x="0" y="1074"/>
                  </a:lnTo>
                  <a:lnTo>
                    <a:pt x="522" y="1074"/>
                  </a:lnTo>
                  <a:lnTo>
                    <a:pt x="522" y="0"/>
                  </a:lnTo>
                  <a:lnTo>
                    <a:pt x="0" y="0"/>
                  </a:lnTo>
                  <a:close/>
                </a:path>
              </a:pathLst>
            </a:custGeom>
            <a:solidFill>
              <a:srgbClr val="4ADC93"/>
            </a:solidFill>
            <a:ln w="0" cap="flat" cmpd="sng">
              <a:solidFill>
                <a:srgbClr val="4ADC9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88" name="Freeform 64">
              <a:extLst>
                <a:ext uri="{FF2B5EF4-FFF2-40B4-BE49-F238E27FC236}">
                  <a16:creationId xmlns:a16="http://schemas.microsoft.com/office/drawing/2014/main" id="{6AA85768-EDC3-B52C-0992-5A940BE6AB51}"/>
                </a:ext>
              </a:extLst>
            </p:cNvPr>
            <p:cNvSpPr>
              <a:spLocks noChangeAspect="1"/>
            </p:cNvSpPr>
            <p:nvPr/>
          </p:nvSpPr>
          <p:spPr bwMode="auto">
            <a:xfrm>
              <a:off x="1392" y="4550"/>
              <a:ext cx="352" cy="959"/>
            </a:xfrm>
            <a:custGeom>
              <a:avLst/>
              <a:gdLst>
                <a:gd name="T0" fmla="*/ 0 w 522"/>
                <a:gd name="T1" fmla="*/ 0 h 1074"/>
                <a:gd name="T2" fmla="*/ 0 w 522"/>
                <a:gd name="T3" fmla="*/ 1074 h 1074"/>
                <a:gd name="T4" fmla="*/ 522 w 522"/>
                <a:gd name="T5" fmla="*/ 1074 h 1074"/>
                <a:gd name="T6" fmla="*/ 522 w 522"/>
                <a:gd name="T7" fmla="*/ 0 h 1074"/>
                <a:gd name="T8" fmla="*/ 0 w 522"/>
                <a:gd name="T9" fmla="*/ 0 h 1074"/>
              </a:gdLst>
              <a:ahLst/>
              <a:cxnLst>
                <a:cxn ang="0">
                  <a:pos x="T0" y="T1"/>
                </a:cxn>
                <a:cxn ang="0">
                  <a:pos x="T2" y="T3"/>
                </a:cxn>
                <a:cxn ang="0">
                  <a:pos x="T4" y="T5"/>
                </a:cxn>
                <a:cxn ang="0">
                  <a:pos x="T6" y="T7"/>
                </a:cxn>
                <a:cxn ang="0">
                  <a:pos x="T8" y="T9"/>
                </a:cxn>
              </a:cxnLst>
              <a:rect l="0" t="0" r="r" b="b"/>
              <a:pathLst>
                <a:path w="522" h="1074">
                  <a:moveTo>
                    <a:pt x="0" y="0"/>
                  </a:moveTo>
                  <a:lnTo>
                    <a:pt x="0" y="1074"/>
                  </a:lnTo>
                  <a:lnTo>
                    <a:pt x="522" y="1074"/>
                  </a:lnTo>
                  <a:lnTo>
                    <a:pt x="522" y="0"/>
                  </a:lnTo>
                  <a:lnTo>
                    <a:pt x="0" y="0"/>
                  </a:lnTo>
                  <a:close/>
                </a:path>
              </a:pathLst>
            </a:custGeom>
            <a:solidFill>
              <a:srgbClr val="4ADC93"/>
            </a:solidFill>
            <a:ln w="0" cap="flat" cmpd="sng">
              <a:solidFill>
                <a:srgbClr val="4ADC9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89" name="Freeform 65">
              <a:extLst>
                <a:ext uri="{FF2B5EF4-FFF2-40B4-BE49-F238E27FC236}">
                  <a16:creationId xmlns:a16="http://schemas.microsoft.com/office/drawing/2014/main" id="{96257052-6111-65B5-FBDA-34C18AFB6CD6}"/>
                </a:ext>
              </a:extLst>
            </p:cNvPr>
            <p:cNvSpPr>
              <a:spLocks noChangeAspect="1"/>
            </p:cNvSpPr>
            <p:nvPr/>
          </p:nvSpPr>
          <p:spPr bwMode="auto">
            <a:xfrm rot="-5400000">
              <a:off x="936" y="4701"/>
              <a:ext cx="469" cy="1147"/>
            </a:xfrm>
            <a:custGeom>
              <a:avLst/>
              <a:gdLst>
                <a:gd name="T0" fmla="*/ 0 w 522"/>
                <a:gd name="T1" fmla="*/ 0 h 1074"/>
                <a:gd name="T2" fmla="*/ 0 w 522"/>
                <a:gd name="T3" fmla="*/ 1074 h 1074"/>
                <a:gd name="T4" fmla="*/ 522 w 522"/>
                <a:gd name="T5" fmla="*/ 1074 h 1074"/>
                <a:gd name="T6" fmla="*/ 522 w 522"/>
                <a:gd name="T7" fmla="*/ 0 h 1074"/>
                <a:gd name="T8" fmla="*/ 0 w 522"/>
                <a:gd name="T9" fmla="*/ 0 h 1074"/>
              </a:gdLst>
              <a:ahLst/>
              <a:cxnLst>
                <a:cxn ang="0">
                  <a:pos x="T0" y="T1"/>
                </a:cxn>
                <a:cxn ang="0">
                  <a:pos x="T2" y="T3"/>
                </a:cxn>
                <a:cxn ang="0">
                  <a:pos x="T4" y="T5"/>
                </a:cxn>
                <a:cxn ang="0">
                  <a:pos x="T6" y="T7"/>
                </a:cxn>
                <a:cxn ang="0">
                  <a:pos x="T8" y="T9"/>
                </a:cxn>
              </a:cxnLst>
              <a:rect l="0" t="0" r="r" b="b"/>
              <a:pathLst>
                <a:path w="522" h="1074">
                  <a:moveTo>
                    <a:pt x="0" y="0"/>
                  </a:moveTo>
                  <a:lnTo>
                    <a:pt x="0" y="1074"/>
                  </a:lnTo>
                  <a:lnTo>
                    <a:pt x="522" y="1074"/>
                  </a:lnTo>
                  <a:lnTo>
                    <a:pt x="522" y="0"/>
                  </a:lnTo>
                  <a:lnTo>
                    <a:pt x="0" y="0"/>
                  </a:lnTo>
                  <a:close/>
                </a:path>
              </a:pathLst>
            </a:custGeom>
            <a:solidFill>
              <a:srgbClr val="4ADC93"/>
            </a:solidFill>
            <a:ln w="0" cap="flat" cmpd="sng">
              <a:solidFill>
                <a:srgbClr val="4ADC9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90" name="Freeform 66">
              <a:extLst>
                <a:ext uri="{FF2B5EF4-FFF2-40B4-BE49-F238E27FC236}">
                  <a16:creationId xmlns:a16="http://schemas.microsoft.com/office/drawing/2014/main" id="{2B08789D-30E0-6F50-0F86-B8E281A4E407}"/>
                </a:ext>
              </a:extLst>
            </p:cNvPr>
            <p:cNvSpPr>
              <a:spLocks noChangeAspect="1"/>
            </p:cNvSpPr>
            <p:nvPr/>
          </p:nvSpPr>
          <p:spPr bwMode="auto">
            <a:xfrm rot="-5400000">
              <a:off x="1096" y="4051"/>
              <a:ext cx="160" cy="1146"/>
            </a:xfrm>
            <a:custGeom>
              <a:avLst/>
              <a:gdLst>
                <a:gd name="T0" fmla="*/ 0 w 522"/>
                <a:gd name="T1" fmla="*/ 0 h 1074"/>
                <a:gd name="T2" fmla="*/ 0 w 522"/>
                <a:gd name="T3" fmla="*/ 1074 h 1074"/>
                <a:gd name="T4" fmla="*/ 522 w 522"/>
                <a:gd name="T5" fmla="*/ 1074 h 1074"/>
                <a:gd name="T6" fmla="*/ 522 w 522"/>
                <a:gd name="T7" fmla="*/ 0 h 1074"/>
                <a:gd name="T8" fmla="*/ 0 w 522"/>
                <a:gd name="T9" fmla="*/ 0 h 1074"/>
              </a:gdLst>
              <a:ahLst/>
              <a:cxnLst>
                <a:cxn ang="0">
                  <a:pos x="T0" y="T1"/>
                </a:cxn>
                <a:cxn ang="0">
                  <a:pos x="T2" y="T3"/>
                </a:cxn>
                <a:cxn ang="0">
                  <a:pos x="T4" y="T5"/>
                </a:cxn>
                <a:cxn ang="0">
                  <a:pos x="T6" y="T7"/>
                </a:cxn>
                <a:cxn ang="0">
                  <a:pos x="T8" y="T9"/>
                </a:cxn>
              </a:cxnLst>
              <a:rect l="0" t="0" r="r" b="b"/>
              <a:pathLst>
                <a:path w="522" h="1074">
                  <a:moveTo>
                    <a:pt x="0" y="0"/>
                  </a:moveTo>
                  <a:lnTo>
                    <a:pt x="0" y="1074"/>
                  </a:lnTo>
                  <a:lnTo>
                    <a:pt x="522" y="1074"/>
                  </a:lnTo>
                  <a:lnTo>
                    <a:pt x="522" y="0"/>
                  </a:lnTo>
                  <a:lnTo>
                    <a:pt x="0" y="0"/>
                  </a:lnTo>
                  <a:close/>
                </a:path>
              </a:pathLst>
            </a:custGeom>
            <a:solidFill>
              <a:srgbClr val="4ADC93"/>
            </a:solidFill>
            <a:ln w="0" cap="flat" cmpd="sng">
              <a:solidFill>
                <a:srgbClr val="4ADC9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26691" name="Group 67">
            <a:extLst>
              <a:ext uri="{FF2B5EF4-FFF2-40B4-BE49-F238E27FC236}">
                <a16:creationId xmlns:a16="http://schemas.microsoft.com/office/drawing/2014/main" id="{FC9538E7-D8A4-77A3-06FF-741CC913AF02}"/>
              </a:ext>
            </a:extLst>
          </p:cNvPr>
          <p:cNvGrpSpPr>
            <a:grpSpLocks/>
          </p:cNvGrpSpPr>
          <p:nvPr/>
        </p:nvGrpSpPr>
        <p:grpSpPr bwMode="auto">
          <a:xfrm>
            <a:off x="495300" y="4597400"/>
            <a:ext cx="1301750" cy="2251075"/>
            <a:chOff x="672" y="3840"/>
            <a:chExt cx="820" cy="1418"/>
          </a:xfrm>
        </p:grpSpPr>
        <p:grpSp>
          <p:nvGrpSpPr>
            <p:cNvPr id="26692" name="Group 68">
              <a:extLst>
                <a:ext uri="{FF2B5EF4-FFF2-40B4-BE49-F238E27FC236}">
                  <a16:creationId xmlns:a16="http://schemas.microsoft.com/office/drawing/2014/main" id="{157E72C8-784F-28F6-9CAE-508944CE8DA0}"/>
                </a:ext>
              </a:extLst>
            </p:cNvPr>
            <p:cNvGrpSpPr>
              <a:grpSpLocks/>
            </p:cNvGrpSpPr>
            <p:nvPr/>
          </p:nvGrpSpPr>
          <p:grpSpPr bwMode="auto">
            <a:xfrm>
              <a:off x="672" y="3840"/>
              <a:ext cx="412" cy="1418"/>
              <a:chOff x="672" y="3840"/>
              <a:chExt cx="412" cy="1418"/>
            </a:xfrm>
          </p:grpSpPr>
          <p:grpSp>
            <p:nvGrpSpPr>
              <p:cNvPr id="26693" name="Group 69">
                <a:extLst>
                  <a:ext uri="{FF2B5EF4-FFF2-40B4-BE49-F238E27FC236}">
                    <a16:creationId xmlns:a16="http://schemas.microsoft.com/office/drawing/2014/main" id="{A2984379-46A0-A6D1-DF85-611952693330}"/>
                  </a:ext>
                </a:extLst>
              </p:cNvPr>
              <p:cNvGrpSpPr>
                <a:grpSpLocks/>
              </p:cNvGrpSpPr>
              <p:nvPr/>
            </p:nvGrpSpPr>
            <p:grpSpPr bwMode="auto">
              <a:xfrm>
                <a:off x="672" y="3840"/>
                <a:ext cx="412" cy="1418"/>
                <a:chOff x="672" y="3840"/>
                <a:chExt cx="412" cy="1418"/>
              </a:xfrm>
            </p:grpSpPr>
            <p:grpSp>
              <p:nvGrpSpPr>
                <p:cNvPr id="26694" name="Group 70">
                  <a:extLst>
                    <a:ext uri="{FF2B5EF4-FFF2-40B4-BE49-F238E27FC236}">
                      <a16:creationId xmlns:a16="http://schemas.microsoft.com/office/drawing/2014/main" id="{E783DD64-A2F0-3367-1E27-67949ED11D7C}"/>
                    </a:ext>
                  </a:extLst>
                </p:cNvPr>
                <p:cNvGrpSpPr>
                  <a:grpSpLocks/>
                </p:cNvGrpSpPr>
                <p:nvPr/>
              </p:nvGrpSpPr>
              <p:grpSpPr bwMode="auto">
                <a:xfrm>
                  <a:off x="672" y="3840"/>
                  <a:ext cx="411" cy="1418"/>
                  <a:chOff x="672" y="3840"/>
                  <a:chExt cx="411" cy="1418"/>
                </a:xfrm>
              </p:grpSpPr>
              <p:sp>
                <p:nvSpPr>
                  <p:cNvPr id="26695" name="Freeform 71">
                    <a:extLst>
                      <a:ext uri="{FF2B5EF4-FFF2-40B4-BE49-F238E27FC236}">
                        <a16:creationId xmlns:a16="http://schemas.microsoft.com/office/drawing/2014/main" id="{4706C52C-3CDE-6C82-D2A9-374011F90EA7}"/>
                      </a:ext>
                    </a:extLst>
                  </p:cNvPr>
                  <p:cNvSpPr>
                    <a:spLocks noChangeAspect="1" noEditPoints="1"/>
                  </p:cNvSpPr>
                  <p:nvPr/>
                </p:nvSpPr>
                <p:spPr bwMode="auto">
                  <a:xfrm>
                    <a:off x="672" y="3840"/>
                    <a:ext cx="411" cy="1418"/>
                  </a:xfrm>
                  <a:custGeom>
                    <a:avLst/>
                    <a:gdLst>
                      <a:gd name="T0" fmla="*/ 0 w 216"/>
                      <a:gd name="T1" fmla="*/ 246 h 1398"/>
                      <a:gd name="T2" fmla="*/ 0 w 216"/>
                      <a:gd name="T3" fmla="*/ 1398 h 1398"/>
                      <a:gd name="T4" fmla="*/ 216 w 216"/>
                      <a:gd name="T5" fmla="*/ 984 h 1398"/>
                      <a:gd name="T6" fmla="*/ 216 w 216"/>
                      <a:gd name="T7" fmla="*/ 0 h 1398"/>
                      <a:gd name="T8" fmla="*/ 0 w 216"/>
                      <a:gd name="T9" fmla="*/ 246 h 1398"/>
                      <a:gd name="T10" fmla="*/ 44 w 216"/>
                      <a:gd name="T11" fmla="*/ 336 h 1398"/>
                      <a:gd name="T12" fmla="*/ 44 w 216"/>
                      <a:gd name="T13" fmla="*/ 1095 h 1398"/>
                      <a:gd name="T14" fmla="*/ 174 w 216"/>
                      <a:gd name="T15" fmla="*/ 849 h 1398"/>
                      <a:gd name="T16" fmla="*/ 174 w 216"/>
                      <a:gd name="T17" fmla="*/ 167 h 1398"/>
                      <a:gd name="T18" fmla="*/ 44 w 216"/>
                      <a:gd name="T19" fmla="*/ 336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 h="1398">
                        <a:moveTo>
                          <a:pt x="0" y="246"/>
                        </a:moveTo>
                        <a:lnTo>
                          <a:pt x="0" y="1398"/>
                        </a:lnTo>
                        <a:lnTo>
                          <a:pt x="216" y="984"/>
                        </a:lnTo>
                        <a:lnTo>
                          <a:pt x="216" y="0"/>
                        </a:lnTo>
                        <a:lnTo>
                          <a:pt x="0" y="246"/>
                        </a:lnTo>
                        <a:close/>
                        <a:moveTo>
                          <a:pt x="44" y="336"/>
                        </a:moveTo>
                        <a:lnTo>
                          <a:pt x="44" y="1095"/>
                        </a:lnTo>
                        <a:lnTo>
                          <a:pt x="174" y="849"/>
                        </a:lnTo>
                        <a:lnTo>
                          <a:pt x="174" y="167"/>
                        </a:lnTo>
                        <a:lnTo>
                          <a:pt x="44" y="336"/>
                        </a:lnTo>
                        <a:close/>
                      </a:path>
                    </a:pathLst>
                  </a:custGeom>
                  <a:solidFill>
                    <a:srgbClr val="43DBFF">
                      <a:alpha val="50000"/>
                    </a:srgbClr>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26696" name="Freeform 72">
                    <a:extLst>
                      <a:ext uri="{FF2B5EF4-FFF2-40B4-BE49-F238E27FC236}">
                        <a16:creationId xmlns:a16="http://schemas.microsoft.com/office/drawing/2014/main" id="{E1494F46-8FE1-A582-D317-41999896D7EF}"/>
                      </a:ext>
                    </a:extLst>
                  </p:cNvPr>
                  <p:cNvSpPr>
                    <a:spLocks noChangeAspect="1"/>
                  </p:cNvSpPr>
                  <p:nvPr/>
                </p:nvSpPr>
                <p:spPr bwMode="auto">
                  <a:xfrm>
                    <a:off x="717" y="4086"/>
                    <a:ext cx="109" cy="1029"/>
                  </a:xfrm>
                  <a:custGeom>
                    <a:avLst/>
                    <a:gdLst>
                      <a:gd name="T0" fmla="*/ 127 w 127"/>
                      <a:gd name="T1" fmla="*/ 0 h 1029"/>
                      <a:gd name="T2" fmla="*/ 0 w 127"/>
                      <a:gd name="T3" fmla="*/ 54 h 1029"/>
                      <a:gd name="T4" fmla="*/ 0 w 127"/>
                      <a:gd name="T5" fmla="*/ 1029 h 1029"/>
                      <a:gd name="T6" fmla="*/ 127 w 127"/>
                      <a:gd name="T7" fmla="*/ 858 h 1029"/>
                      <a:gd name="T8" fmla="*/ 127 w 127"/>
                      <a:gd name="T9" fmla="*/ 0 h 1029"/>
                    </a:gdLst>
                    <a:ahLst/>
                    <a:cxnLst>
                      <a:cxn ang="0">
                        <a:pos x="T0" y="T1"/>
                      </a:cxn>
                      <a:cxn ang="0">
                        <a:pos x="T2" y="T3"/>
                      </a:cxn>
                      <a:cxn ang="0">
                        <a:pos x="T4" y="T5"/>
                      </a:cxn>
                      <a:cxn ang="0">
                        <a:pos x="T6" y="T7"/>
                      </a:cxn>
                      <a:cxn ang="0">
                        <a:pos x="T8" y="T9"/>
                      </a:cxn>
                    </a:cxnLst>
                    <a:rect l="0" t="0" r="r" b="b"/>
                    <a:pathLst>
                      <a:path w="127" h="1029">
                        <a:moveTo>
                          <a:pt x="127" y="0"/>
                        </a:moveTo>
                        <a:lnTo>
                          <a:pt x="0" y="54"/>
                        </a:lnTo>
                        <a:lnTo>
                          <a:pt x="0" y="1029"/>
                        </a:lnTo>
                        <a:lnTo>
                          <a:pt x="127" y="858"/>
                        </a:lnTo>
                        <a:lnTo>
                          <a:pt x="127"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97" name="Freeform 73">
                    <a:extLst>
                      <a:ext uri="{FF2B5EF4-FFF2-40B4-BE49-F238E27FC236}">
                        <a16:creationId xmlns:a16="http://schemas.microsoft.com/office/drawing/2014/main" id="{F55A355B-C747-CD1C-CD83-BD072279566F}"/>
                      </a:ext>
                    </a:extLst>
                  </p:cNvPr>
                  <p:cNvSpPr>
                    <a:spLocks noChangeAspect="1"/>
                  </p:cNvSpPr>
                  <p:nvPr/>
                </p:nvSpPr>
                <p:spPr bwMode="auto">
                  <a:xfrm>
                    <a:off x="960" y="3963"/>
                    <a:ext cx="92" cy="921"/>
                  </a:xfrm>
                  <a:custGeom>
                    <a:avLst/>
                    <a:gdLst>
                      <a:gd name="T0" fmla="*/ 108 w 108"/>
                      <a:gd name="T1" fmla="*/ 0 h 921"/>
                      <a:gd name="T2" fmla="*/ 0 w 108"/>
                      <a:gd name="T3" fmla="*/ 57 h 921"/>
                      <a:gd name="T4" fmla="*/ 0 w 108"/>
                      <a:gd name="T5" fmla="*/ 921 h 921"/>
                      <a:gd name="T6" fmla="*/ 108 w 108"/>
                      <a:gd name="T7" fmla="*/ 838 h 921"/>
                      <a:gd name="T8" fmla="*/ 108 w 108"/>
                      <a:gd name="T9" fmla="*/ 0 h 921"/>
                    </a:gdLst>
                    <a:ahLst/>
                    <a:cxnLst>
                      <a:cxn ang="0">
                        <a:pos x="T0" y="T1"/>
                      </a:cxn>
                      <a:cxn ang="0">
                        <a:pos x="T2" y="T3"/>
                      </a:cxn>
                      <a:cxn ang="0">
                        <a:pos x="T4" y="T5"/>
                      </a:cxn>
                      <a:cxn ang="0">
                        <a:pos x="T6" y="T7"/>
                      </a:cxn>
                      <a:cxn ang="0">
                        <a:pos x="T8" y="T9"/>
                      </a:cxn>
                    </a:cxnLst>
                    <a:rect l="0" t="0" r="r" b="b"/>
                    <a:pathLst>
                      <a:path w="108" h="921">
                        <a:moveTo>
                          <a:pt x="108" y="0"/>
                        </a:moveTo>
                        <a:lnTo>
                          <a:pt x="0" y="57"/>
                        </a:lnTo>
                        <a:lnTo>
                          <a:pt x="0" y="921"/>
                        </a:lnTo>
                        <a:lnTo>
                          <a:pt x="108" y="838"/>
                        </a:lnTo>
                        <a:lnTo>
                          <a:pt x="108"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98" name="Freeform 74">
                    <a:extLst>
                      <a:ext uri="{FF2B5EF4-FFF2-40B4-BE49-F238E27FC236}">
                        <a16:creationId xmlns:a16="http://schemas.microsoft.com/office/drawing/2014/main" id="{9E670DCA-59C1-E80E-F125-106C1F52336E}"/>
                      </a:ext>
                    </a:extLst>
                  </p:cNvPr>
                  <p:cNvSpPr>
                    <a:spLocks noChangeAspect="1"/>
                  </p:cNvSpPr>
                  <p:nvPr/>
                </p:nvSpPr>
                <p:spPr bwMode="auto">
                  <a:xfrm>
                    <a:off x="717" y="3949"/>
                    <a:ext cx="320" cy="443"/>
                  </a:xfrm>
                  <a:custGeom>
                    <a:avLst/>
                    <a:gdLst>
                      <a:gd name="T0" fmla="*/ 372 w 373"/>
                      <a:gd name="T1" fmla="*/ 0 h 443"/>
                      <a:gd name="T2" fmla="*/ 0 w 373"/>
                      <a:gd name="T3" fmla="*/ 164 h 443"/>
                      <a:gd name="T4" fmla="*/ 7 w 373"/>
                      <a:gd name="T5" fmla="*/ 443 h 443"/>
                      <a:gd name="T6" fmla="*/ 373 w 373"/>
                      <a:gd name="T7" fmla="*/ 209 h 443"/>
                      <a:gd name="T8" fmla="*/ 372 w 373"/>
                      <a:gd name="T9" fmla="*/ 0 h 443"/>
                    </a:gdLst>
                    <a:ahLst/>
                    <a:cxnLst>
                      <a:cxn ang="0">
                        <a:pos x="T0" y="T1"/>
                      </a:cxn>
                      <a:cxn ang="0">
                        <a:pos x="T2" y="T3"/>
                      </a:cxn>
                      <a:cxn ang="0">
                        <a:pos x="T4" y="T5"/>
                      </a:cxn>
                      <a:cxn ang="0">
                        <a:pos x="T6" y="T7"/>
                      </a:cxn>
                      <a:cxn ang="0">
                        <a:pos x="T8" y="T9"/>
                      </a:cxn>
                    </a:cxnLst>
                    <a:rect l="0" t="0" r="r" b="b"/>
                    <a:pathLst>
                      <a:path w="373" h="443">
                        <a:moveTo>
                          <a:pt x="372" y="0"/>
                        </a:moveTo>
                        <a:lnTo>
                          <a:pt x="0" y="164"/>
                        </a:lnTo>
                        <a:lnTo>
                          <a:pt x="7" y="443"/>
                        </a:lnTo>
                        <a:lnTo>
                          <a:pt x="373" y="209"/>
                        </a:lnTo>
                        <a:lnTo>
                          <a:pt x="372"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699" name="Freeform 75">
                    <a:extLst>
                      <a:ext uri="{FF2B5EF4-FFF2-40B4-BE49-F238E27FC236}">
                        <a16:creationId xmlns:a16="http://schemas.microsoft.com/office/drawing/2014/main" id="{8596275D-E716-505F-DD96-9CB1CC8A1EB7}"/>
                      </a:ext>
                    </a:extLst>
                  </p:cNvPr>
                  <p:cNvSpPr>
                    <a:spLocks noChangeAspect="1"/>
                  </p:cNvSpPr>
                  <p:nvPr/>
                </p:nvSpPr>
                <p:spPr bwMode="auto">
                  <a:xfrm>
                    <a:off x="708" y="4452"/>
                    <a:ext cx="344" cy="678"/>
                  </a:xfrm>
                  <a:custGeom>
                    <a:avLst/>
                    <a:gdLst>
                      <a:gd name="T0" fmla="*/ 402 w 402"/>
                      <a:gd name="T1" fmla="*/ 378 h 678"/>
                      <a:gd name="T2" fmla="*/ 2 w 402"/>
                      <a:gd name="T3" fmla="*/ 678 h 678"/>
                      <a:gd name="T4" fmla="*/ 0 w 402"/>
                      <a:gd name="T5" fmla="*/ 264 h 678"/>
                      <a:gd name="T6" fmla="*/ 396 w 402"/>
                      <a:gd name="T7" fmla="*/ 0 h 678"/>
                      <a:gd name="T8" fmla="*/ 402 w 402"/>
                      <a:gd name="T9" fmla="*/ 378 h 678"/>
                    </a:gdLst>
                    <a:ahLst/>
                    <a:cxnLst>
                      <a:cxn ang="0">
                        <a:pos x="T0" y="T1"/>
                      </a:cxn>
                      <a:cxn ang="0">
                        <a:pos x="T2" y="T3"/>
                      </a:cxn>
                      <a:cxn ang="0">
                        <a:pos x="T4" y="T5"/>
                      </a:cxn>
                      <a:cxn ang="0">
                        <a:pos x="T6" y="T7"/>
                      </a:cxn>
                      <a:cxn ang="0">
                        <a:pos x="T8" y="T9"/>
                      </a:cxn>
                    </a:cxnLst>
                    <a:rect l="0" t="0" r="r" b="b"/>
                    <a:pathLst>
                      <a:path w="402" h="678">
                        <a:moveTo>
                          <a:pt x="402" y="378"/>
                        </a:moveTo>
                        <a:lnTo>
                          <a:pt x="2" y="678"/>
                        </a:lnTo>
                        <a:lnTo>
                          <a:pt x="0" y="264"/>
                        </a:lnTo>
                        <a:lnTo>
                          <a:pt x="396" y="0"/>
                        </a:lnTo>
                        <a:lnTo>
                          <a:pt x="402" y="378"/>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6700" name="Freeform 76">
                  <a:extLst>
                    <a:ext uri="{FF2B5EF4-FFF2-40B4-BE49-F238E27FC236}">
                      <a16:creationId xmlns:a16="http://schemas.microsoft.com/office/drawing/2014/main" id="{9F6B0A94-AFBF-B8CA-773D-2EF71A13B488}"/>
                    </a:ext>
                  </a:extLst>
                </p:cNvPr>
                <p:cNvSpPr>
                  <a:spLocks/>
                </p:cNvSpPr>
                <p:nvPr/>
              </p:nvSpPr>
              <p:spPr bwMode="auto">
                <a:xfrm>
                  <a:off x="672" y="3844"/>
                  <a:ext cx="412" cy="1396"/>
                </a:xfrm>
                <a:custGeom>
                  <a:avLst/>
                  <a:gdLst>
                    <a:gd name="T0" fmla="*/ 0 w 412"/>
                    <a:gd name="T1" fmla="*/ 248 h 1396"/>
                    <a:gd name="T2" fmla="*/ 412 w 412"/>
                    <a:gd name="T3" fmla="*/ 0 h 1396"/>
                    <a:gd name="T4" fmla="*/ 412 w 412"/>
                    <a:gd name="T5" fmla="*/ 992 h 1396"/>
                    <a:gd name="T6" fmla="*/ 4 w 412"/>
                    <a:gd name="T7" fmla="*/ 1396 h 1396"/>
                    <a:gd name="T8" fmla="*/ 0 w 412"/>
                    <a:gd name="T9" fmla="*/ 248 h 1396"/>
                  </a:gdLst>
                  <a:ahLst/>
                  <a:cxnLst>
                    <a:cxn ang="0">
                      <a:pos x="T0" y="T1"/>
                    </a:cxn>
                    <a:cxn ang="0">
                      <a:pos x="T2" y="T3"/>
                    </a:cxn>
                    <a:cxn ang="0">
                      <a:pos x="T4" y="T5"/>
                    </a:cxn>
                    <a:cxn ang="0">
                      <a:pos x="T6" y="T7"/>
                    </a:cxn>
                    <a:cxn ang="0">
                      <a:pos x="T8" y="T9"/>
                    </a:cxn>
                  </a:cxnLst>
                  <a:rect l="0" t="0" r="r" b="b"/>
                  <a:pathLst>
                    <a:path w="412" h="1396">
                      <a:moveTo>
                        <a:pt x="0" y="248"/>
                      </a:moveTo>
                      <a:lnTo>
                        <a:pt x="412" y="0"/>
                      </a:lnTo>
                      <a:lnTo>
                        <a:pt x="412" y="992"/>
                      </a:lnTo>
                      <a:lnTo>
                        <a:pt x="4" y="1396"/>
                      </a:lnTo>
                      <a:lnTo>
                        <a:pt x="0" y="248"/>
                      </a:lnTo>
                      <a:close/>
                    </a:path>
                  </a:pathLst>
                </a:custGeom>
                <a:noFill/>
                <a:ln w="12700">
                  <a:solidFill>
                    <a:schemeClr val="tx1"/>
                  </a:solidFill>
                  <a:round/>
                  <a:headEnd/>
                  <a:tailEnd/>
                </a:ln>
                <a:effectLst/>
                <a:extLst>
                  <a:ext uri="{909E8E84-426E-40DD-AFC4-6F175D3DCCD1}">
                    <a14:hiddenFill xmlns:a14="http://schemas.microsoft.com/office/drawing/2010/main">
                      <a:solidFill>
                        <a:schemeClr val="accent1">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6701" name="Group 77">
                <a:extLst>
                  <a:ext uri="{FF2B5EF4-FFF2-40B4-BE49-F238E27FC236}">
                    <a16:creationId xmlns:a16="http://schemas.microsoft.com/office/drawing/2014/main" id="{CA337B89-695E-F0B8-D80F-7A794370B3A5}"/>
                  </a:ext>
                </a:extLst>
              </p:cNvPr>
              <p:cNvGrpSpPr>
                <a:grpSpLocks/>
              </p:cNvGrpSpPr>
              <p:nvPr/>
            </p:nvGrpSpPr>
            <p:grpSpPr bwMode="auto">
              <a:xfrm>
                <a:off x="824" y="4220"/>
                <a:ext cx="135" cy="399"/>
                <a:chOff x="2073" y="4380"/>
                <a:chExt cx="135" cy="399"/>
              </a:xfrm>
            </p:grpSpPr>
            <p:sp>
              <p:nvSpPr>
                <p:cNvPr id="26702" name="Freeform 78">
                  <a:extLst>
                    <a:ext uri="{FF2B5EF4-FFF2-40B4-BE49-F238E27FC236}">
                      <a16:creationId xmlns:a16="http://schemas.microsoft.com/office/drawing/2014/main" id="{D50D10E7-9067-32A2-3847-805687590F92}"/>
                    </a:ext>
                  </a:extLst>
                </p:cNvPr>
                <p:cNvSpPr>
                  <a:spLocks/>
                </p:cNvSpPr>
                <p:nvPr/>
              </p:nvSpPr>
              <p:spPr bwMode="auto">
                <a:xfrm>
                  <a:off x="2073" y="4380"/>
                  <a:ext cx="135" cy="399"/>
                </a:xfrm>
                <a:custGeom>
                  <a:avLst/>
                  <a:gdLst>
                    <a:gd name="T0" fmla="*/ 0 w 135"/>
                    <a:gd name="T1" fmla="*/ 99 h 399"/>
                    <a:gd name="T2" fmla="*/ 135 w 135"/>
                    <a:gd name="T3" fmla="*/ 0 h 399"/>
                    <a:gd name="T4" fmla="*/ 135 w 135"/>
                    <a:gd name="T5" fmla="*/ 309 h 399"/>
                    <a:gd name="T6" fmla="*/ 0 w 135"/>
                    <a:gd name="T7" fmla="*/ 399 h 399"/>
                    <a:gd name="T8" fmla="*/ 0 w 135"/>
                    <a:gd name="T9" fmla="*/ 99 h 399"/>
                  </a:gdLst>
                  <a:ahLst/>
                  <a:cxnLst>
                    <a:cxn ang="0">
                      <a:pos x="T0" y="T1"/>
                    </a:cxn>
                    <a:cxn ang="0">
                      <a:pos x="T2" y="T3"/>
                    </a:cxn>
                    <a:cxn ang="0">
                      <a:pos x="T4" y="T5"/>
                    </a:cxn>
                    <a:cxn ang="0">
                      <a:pos x="T6" y="T7"/>
                    </a:cxn>
                    <a:cxn ang="0">
                      <a:pos x="T8" y="T9"/>
                    </a:cxn>
                  </a:cxnLst>
                  <a:rect l="0" t="0" r="r" b="b"/>
                  <a:pathLst>
                    <a:path w="135" h="399">
                      <a:moveTo>
                        <a:pt x="0" y="99"/>
                      </a:moveTo>
                      <a:lnTo>
                        <a:pt x="135" y="0"/>
                      </a:lnTo>
                      <a:lnTo>
                        <a:pt x="135" y="309"/>
                      </a:lnTo>
                      <a:lnTo>
                        <a:pt x="0" y="399"/>
                      </a:lnTo>
                      <a:lnTo>
                        <a:pt x="0" y="99"/>
                      </a:lnTo>
                      <a:close/>
                    </a:path>
                  </a:pathLst>
                </a:custGeom>
                <a:noFill/>
                <a:ln w="25400">
                  <a:solidFill>
                    <a:schemeClr val="tx1"/>
                  </a:solidFill>
                  <a:round/>
                  <a:headEnd/>
                  <a:tailEnd/>
                </a:ln>
                <a:effectLst/>
                <a:extLst>
                  <a:ext uri="{909E8E84-426E-40DD-AFC4-6F175D3DCCD1}">
                    <a14:hiddenFill xmlns:a14="http://schemas.microsoft.com/office/drawing/2010/main">
                      <a:solidFill>
                        <a:schemeClr val="accent1">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03" name="Line 79">
                  <a:extLst>
                    <a:ext uri="{FF2B5EF4-FFF2-40B4-BE49-F238E27FC236}">
                      <a16:creationId xmlns:a16="http://schemas.microsoft.com/office/drawing/2014/main" id="{24CD1D50-5A94-1434-6D04-B99AFCE4992E}"/>
                    </a:ext>
                  </a:extLst>
                </p:cNvPr>
                <p:cNvSpPr>
                  <a:spLocks noChangeShapeType="1"/>
                </p:cNvSpPr>
                <p:nvPr/>
              </p:nvSpPr>
              <p:spPr bwMode="auto">
                <a:xfrm>
                  <a:off x="2109" y="4455"/>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04" name="Line 80">
                  <a:extLst>
                    <a:ext uri="{FF2B5EF4-FFF2-40B4-BE49-F238E27FC236}">
                      <a16:creationId xmlns:a16="http://schemas.microsoft.com/office/drawing/2014/main" id="{F4349BC8-8616-E95A-77C4-EFD2881882A7}"/>
                    </a:ext>
                  </a:extLst>
                </p:cNvPr>
                <p:cNvSpPr>
                  <a:spLocks noChangeShapeType="1"/>
                </p:cNvSpPr>
                <p:nvPr/>
              </p:nvSpPr>
              <p:spPr bwMode="auto">
                <a:xfrm>
                  <a:off x="2145" y="4434"/>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05" name="Line 81">
                  <a:extLst>
                    <a:ext uri="{FF2B5EF4-FFF2-40B4-BE49-F238E27FC236}">
                      <a16:creationId xmlns:a16="http://schemas.microsoft.com/office/drawing/2014/main" id="{29A43F89-C649-6E37-E81A-233226829827}"/>
                    </a:ext>
                  </a:extLst>
                </p:cNvPr>
                <p:cNvSpPr>
                  <a:spLocks noChangeShapeType="1"/>
                </p:cNvSpPr>
                <p:nvPr/>
              </p:nvSpPr>
              <p:spPr bwMode="auto">
                <a:xfrm>
                  <a:off x="2178" y="4413"/>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6706" name="Group 82">
              <a:extLst>
                <a:ext uri="{FF2B5EF4-FFF2-40B4-BE49-F238E27FC236}">
                  <a16:creationId xmlns:a16="http://schemas.microsoft.com/office/drawing/2014/main" id="{DC00CC57-BE7E-D0AB-56A7-9C11D526A053}"/>
                </a:ext>
              </a:extLst>
            </p:cNvPr>
            <p:cNvGrpSpPr>
              <a:grpSpLocks/>
            </p:cNvGrpSpPr>
            <p:nvPr/>
          </p:nvGrpSpPr>
          <p:grpSpPr bwMode="auto">
            <a:xfrm flipH="1">
              <a:off x="1080" y="3840"/>
              <a:ext cx="412" cy="1418"/>
              <a:chOff x="672" y="3840"/>
              <a:chExt cx="412" cy="1418"/>
            </a:xfrm>
          </p:grpSpPr>
          <p:grpSp>
            <p:nvGrpSpPr>
              <p:cNvPr id="26707" name="Group 83">
                <a:extLst>
                  <a:ext uri="{FF2B5EF4-FFF2-40B4-BE49-F238E27FC236}">
                    <a16:creationId xmlns:a16="http://schemas.microsoft.com/office/drawing/2014/main" id="{B22CF726-82D9-C6A6-2A07-F3B95FCF7590}"/>
                  </a:ext>
                </a:extLst>
              </p:cNvPr>
              <p:cNvGrpSpPr>
                <a:grpSpLocks/>
              </p:cNvGrpSpPr>
              <p:nvPr/>
            </p:nvGrpSpPr>
            <p:grpSpPr bwMode="auto">
              <a:xfrm>
                <a:off x="672" y="3840"/>
                <a:ext cx="412" cy="1418"/>
                <a:chOff x="672" y="3840"/>
                <a:chExt cx="412" cy="1418"/>
              </a:xfrm>
            </p:grpSpPr>
            <p:grpSp>
              <p:nvGrpSpPr>
                <p:cNvPr id="26708" name="Group 84">
                  <a:extLst>
                    <a:ext uri="{FF2B5EF4-FFF2-40B4-BE49-F238E27FC236}">
                      <a16:creationId xmlns:a16="http://schemas.microsoft.com/office/drawing/2014/main" id="{30F89C2C-6924-77CB-F69F-C3A0DD0BB3DA}"/>
                    </a:ext>
                  </a:extLst>
                </p:cNvPr>
                <p:cNvGrpSpPr>
                  <a:grpSpLocks/>
                </p:cNvGrpSpPr>
                <p:nvPr/>
              </p:nvGrpSpPr>
              <p:grpSpPr bwMode="auto">
                <a:xfrm>
                  <a:off x="672" y="3840"/>
                  <a:ext cx="411" cy="1418"/>
                  <a:chOff x="672" y="3840"/>
                  <a:chExt cx="411" cy="1418"/>
                </a:xfrm>
              </p:grpSpPr>
              <p:sp>
                <p:nvSpPr>
                  <p:cNvPr id="26709" name="Freeform 85">
                    <a:extLst>
                      <a:ext uri="{FF2B5EF4-FFF2-40B4-BE49-F238E27FC236}">
                        <a16:creationId xmlns:a16="http://schemas.microsoft.com/office/drawing/2014/main" id="{2C444DCB-E379-DF84-3E9F-C74C227F2BB4}"/>
                      </a:ext>
                    </a:extLst>
                  </p:cNvPr>
                  <p:cNvSpPr>
                    <a:spLocks noChangeAspect="1" noEditPoints="1"/>
                  </p:cNvSpPr>
                  <p:nvPr/>
                </p:nvSpPr>
                <p:spPr bwMode="auto">
                  <a:xfrm>
                    <a:off x="672" y="3840"/>
                    <a:ext cx="411" cy="1418"/>
                  </a:xfrm>
                  <a:custGeom>
                    <a:avLst/>
                    <a:gdLst>
                      <a:gd name="T0" fmla="*/ 0 w 216"/>
                      <a:gd name="T1" fmla="*/ 246 h 1398"/>
                      <a:gd name="T2" fmla="*/ 0 w 216"/>
                      <a:gd name="T3" fmla="*/ 1398 h 1398"/>
                      <a:gd name="T4" fmla="*/ 216 w 216"/>
                      <a:gd name="T5" fmla="*/ 984 h 1398"/>
                      <a:gd name="T6" fmla="*/ 216 w 216"/>
                      <a:gd name="T7" fmla="*/ 0 h 1398"/>
                      <a:gd name="T8" fmla="*/ 0 w 216"/>
                      <a:gd name="T9" fmla="*/ 246 h 1398"/>
                      <a:gd name="T10" fmla="*/ 44 w 216"/>
                      <a:gd name="T11" fmla="*/ 336 h 1398"/>
                      <a:gd name="T12" fmla="*/ 44 w 216"/>
                      <a:gd name="T13" fmla="*/ 1095 h 1398"/>
                      <a:gd name="T14" fmla="*/ 174 w 216"/>
                      <a:gd name="T15" fmla="*/ 849 h 1398"/>
                      <a:gd name="T16" fmla="*/ 174 w 216"/>
                      <a:gd name="T17" fmla="*/ 167 h 1398"/>
                      <a:gd name="T18" fmla="*/ 44 w 216"/>
                      <a:gd name="T19" fmla="*/ 336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 h="1398">
                        <a:moveTo>
                          <a:pt x="0" y="246"/>
                        </a:moveTo>
                        <a:lnTo>
                          <a:pt x="0" y="1398"/>
                        </a:lnTo>
                        <a:lnTo>
                          <a:pt x="216" y="984"/>
                        </a:lnTo>
                        <a:lnTo>
                          <a:pt x="216" y="0"/>
                        </a:lnTo>
                        <a:lnTo>
                          <a:pt x="0" y="246"/>
                        </a:lnTo>
                        <a:close/>
                        <a:moveTo>
                          <a:pt x="44" y="336"/>
                        </a:moveTo>
                        <a:lnTo>
                          <a:pt x="44" y="1095"/>
                        </a:lnTo>
                        <a:lnTo>
                          <a:pt x="174" y="849"/>
                        </a:lnTo>
                        <a:lnTo>
                          <a:pt x="174" y="167"/>
                        </a:lnTo>
                        <a:lnTo>
                          <a:pt x="44" y="336"/>
                        </a:lnTo>
                        <a:close/>
                      </a:path>
                    </a:pathLst>
                  </a:custGeom>
                  <a:solidFill>
                    <a:srgbClr val="43DBFF">
                      <a:alpha val="50000"/>
                    </a:srgbClr>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26710" name="Freeform 86">
                    <a:extLst>
                      <a:ext uri="{FF2B5EF4-FFF2-40B4-BE49-F238E27FC236}">
                        <a16:creationId xmlns:a16="http://schemas.microsoft.com/office/drawing/2014/main" id="{8D431515-88B8-F48D-D4B4-68572BA9EF96}"/>
                      </a:ext>
                    </a:extLst>
                  </p:cNvPr>
                  <p:cNvSpPr>
                    <a:spLocks noChangeAspect="1"/>
                  </p:cNvSpPr>
                  <p:nvPr/>
                </p:nvSpPr>
                <p:spPr bwMode="auto">
                  <a:xfrm>
                    <a:off x="717" y="4086"/>
                    <a:ext cx="109" cy="1029"/>
                  </a:xfrm>
                  <a:custGeom>
                    <a:avLst/>
                    <a:gdLst>
                      <a:gd name="T0" fmla="*/ 127 w 127"/>
                      <a:gd name="T1" fmla="*/ 0 h 1029"/>
                      <a:gd name="T2" fmla="*/ 0 w 127"/>
                      <a:gd name="T3" fmla="*/ 54 h 1029"/>
                      <a:gd name="T4" fmla="*/ 0 w 127"/>
                      <a:gd name="T5" fmla="*/ 1029 h 1029"/>
                      <a:gd name="T6" fmla="*/ 127 w 127"/>
                      <a:gd name="T7" fmla="*/ 858 h 1029"/>
                      <a:gd name="T8" fmla="*/ 127 w 127"/>
                      <a:gd name="T9" fmla="*/ 0 h 1029"/>
                    </a:gdLst>
                    <a:ahLst/>
                    <a:cxnLst>
                      <a:cxn ang="0">
                        <a:pos x="T0" y="T1"/>
                      </a:cxn>
                      <a:cxn ang="0">
                        <a:pos x="T2" y="T3"/>
                      </a:cxn>
                      <a:cxn ang="0">
                        <a:pos x="T4" y="T5"/>
                      </a:cxn>
                      <a:cxn ang="0">
                        <a:pos x="T6" y="T7"/>
                      </a:cxn>
                      <a:cxn ang="0">
                        <a:pos x="T8" y="T9"/>
                      </a:cxn>
                    </a:cxnLst>
                    <a:rect l="0" t="0" r="r" b="b"/>
                    <a:pathLst>
                      <a:path w="127" h="1029">
                        <a:moveTo>
                          <a:pt x="127" y="0"/>
                        </a:moveTo>
                        <a:lnTo>
                          <a:pt x="0" y="54"/>
                        </a:lnTo>
                        <a:lnTo>
                          <a:pt x="0" y="1029"/>
                        </a:lnTo>
                        <a:lnTo>
                          <a:pt x="127" y="858"/>
                        </a:lnTo>
                        <a:lnTo>
                          <a:pt x="127"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711" name="Freeform 87">
                    <a:extLst>
                      <a:ext uri="{FF2B5EF4-FFF2-40B4-BE49-F238E27FC236}">
                        <a16:creationId xmlns:a16="http://schemas.microsoft.com/office/drawing/2014/main" id="{21FBF9B2-2777-EB86-AC18-9FA3DFF3D041}"/>
                      </a:ext>
                    </a:extLst>
                  </p:cNvPr>
                  <p:cNvSpPr>
                    <a:spLocks noChangeAspect="1"/>
                  </p:cNvSpPr>
                  <p:nvPr/>
                </p:nvSpPr>
                <p:spPr bwMode="auto">
                  <a:xfrm>
                    <a:off x="960" y="3963"/>
                    <a:ext cx="92" cy="921"/>
                  </a:xfrm>
                  <a:custGeom>
                    <a:avLst/>
                    <a:gdLst>
                      <a:gd name="T0" fmla="*/ 108 w 108"/>
                      <a:gd name="T1" fmla="*/ 0 h 921"/>
                      <a:gd name="T2" fmla="*/ 0 w 108"/>
                      <a:gd name="T3" fmla="*/ 57 h 921"/>
                      <a:gd name="T4" fmla="*/ 0 w 108"/>
                      <a:gd name="T5" fmla="*/ 921 h 921"/>
                      <a:gd name="T6" fmla="*/ 108 w 108"/>
                      <a:gd name="T7" fmla="*/ 838 h 921"/>
                      <a:gd name="T8" fmla="*/ 108 w 108"/>
                      <a:gd name="T9" fmla="*/ 0 h 921"/>
                    </a:gdLst>
                    <a:ahLst/>
                    <a:cxnLst>
                      <a:cxn ang="0">
                        <a:pos x="T0" y="T1"/>
                      </a:cxn>
                      <a:cxn ang="0">
                        <a:pos x="T2" y="T3"/>
                      </a:cxn>
                      <a:cxn ang="0">
                        <a:pos x="T4" y="T5"/>
                      </a:cxn>
                      <a:cxn ang="0">
                        <a:pos x="T6" y="T7"/>
                      </a:cxn>
                      <a:cxn ang="0">
                        <a:pos x="T8" y="T9"/>
                      </a:cxn>
                    </a:cxnLst>
                    <a:rect l="0" t="0" r="r" b="b"/>
                    <a:pathLst>
                      <a:path w="108" h="921">
                        <a:moveTo>
                          <a:pt x="108" y="0"/>
                        </a:moveTo>
                        <a:lnTo>
                          <a:pt x="0" y="57"/>
                        </a:lnTo>
                        <a:lnTo>
                          <a:pt x="0" y="921"/>
                        </a:lnTo>
                        <a:lnTo>
                          <a:pt x="108" y="838"/>
                        </a:lnTo>
                        <a:lnTo>
                          <a:pt x="108"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712" name="Freeform 88">
                    <a:extLst>
                      <a:ext uri="{FF2B5EF4-FFF2-40B4-BE49-F238E27FC236}">
                        <a16:creationId xmlns:a16="http://schemas.microsoft.com/office/drawing/2014/main" id="{6892E9AD-0B8F-4FBA-3C41-69A598EB2307}"/>
                      </a:ext>
                    </a:extLst>
                  </p:cNvPr>
                  <p:cNvSpPr>
                    <a:spLocks noChangeAspect="1"/>
                  </p:cNvSpPr>
                  <p:nvPr/>
                </p:nvSpPr>
                <p:spPr bwMode="auto">
                  <a:xfrm>
                    <a:off x="717" y="3949"/>
                    <a:ext cx="320" cy="443"/>
                  </a:xfrm>
                  <a:custGeom>
                    <a:avLst/>
                    <a:gdLst>
                      <a:gd name="T0" fmla="*/ 372 w 373"/>
                      <a:gd name="T1" fmla="*/ 0 h 443"/>
                      <a:gd name="T2" fmla="*/ 0 w 373"/>
                      <a:gd name="T3" fmla="*/ 164 h 443"/>
                      <a:gd name="T4" fmla="*/ 7 w 373"/>
                      <a:gd name="T5" fmla="*/ 443 h 443"/>
                      <a:gd name="T6" fmla="*/ 373 w 373"/>
                      <a:gd name="T7" fmla="*/ 209 h 443"/>
                      <a:gd name="T8" fmla="*/ 372 w 373"/>
                      <a:gd name="T9" fmla="*/ 0 h 443"/>
                    </a:gdLst>
                    <a:ahLst/>
                    <a:cxnLst>
                      <a:cxn ang="0">
                        <a:pos x="T0" y="T1"/>
                      </a:cxn>
                      <a:cxn ang="0">
                        <a:pos x="T2" y="T3"/>
                      </a:cxn>
                      <a:cxn ang="0">
                        <a:pos x="T4" y="T5"/>
                      </a:cxn>
                      <a:cxn ang="0">
                        <a:pos x="T6" y="T7"/>
                      </a:cxn>
                      <a:cxn ang="0">
                        <a:pos x="T8" y="T9"/>
                      </a:cxn>
                    </a:cxnLst>
                    <a:rect l="0" t="0" r="r" b="b"/>
                    <a:pathLst>
                      <a:path w="373" h="443">
                        <a:moveTo>
                          <a:pt x="372" y="0"/>
                        </a:moveTo>
                        <a:lnTo>
                          <a:pt x="0" y="164"/>
                        </a:lnTo>
                        <a:lnTo>
                          <a:pt x="7" y="443"/>
                        </a:lnTo>
                        <a:lnTo>
                          <a:pt x="373" y="209"/>
                        </a:lnTo>
                        <a:lnTo>
                          <a:pt x="372" y="0"/>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6713" name="Freeform 89">
                    <a:extLst>
                      <a:ext uri="{FF2B5EF4-FFF2-40B4-BE49-F238E27FC236}">
                        <a16:creationId xmlns:a16="http://schemas.microsoft.com/office/drawing/2014/main" id="{A46169C1-0172-B4C2-2BD0-5FFBBD1479A4}"/>
                      </a:ext>
                    </a:extLst>
                  </p:cNvPr>
                  <p:cNvSpPr>
                    <a:spLocks noChangeAspect="1"/>
                  </p:cNvSpPr>
                  <p:nvPr/>
                </p:nvSpPr>
                <p:spPr bwMode="auto">
                  <a:xfrm>
                    <a:off x="708" y="4452"/>
                    <a:ext cx="344" cy="678"/>
                  </a:xfrm>
                  <a:custGeom>
                    <a:avLst/>
                    <a:gdLst>
                      <a:gd name="T0" fmla="*/ 402 w 402"/>
                      <a:gd name="T1" fmla="*/ 378 h 678"/>
                      <a:gd name="T2" fmla="*/ 2 w 402"/>
                      <a:gd name="T3" fmla="*/ 678 h 678"/>
                      <a:gd name="T4" fmla="*/ 0 w 402"/>
                      <a:gd name="T5" fmla="*/ 264 h 678"/>
                      <a:gd name="T6" fmla="*/ 396 w 402"/>
                      <a:gd name="T7" fmla="*/ 0 h 678"/>
                      <a:gd name="T8" fmla="*/ 402 w 402"/>
                      <a:gd name="T9" fmla="*/ 378 h 678"/>
                    </a:gdLst>
                    <a:ahLst/>
                    <a:cxnLst>
                      <a:cxn ang="0">
                        <a:pos x="T0" y="T1"/>
                      </a:cxn>
                      <a:cxn ang="0">
                        <a:pos x="T2" y="T3"/>
                      </a:cxn>
                      <a:cxn ang="0">
                        <a:pos x="T4" y="T5"/>
                      </a:cxn>
                      <a:cxn ang="0">
                        <a:pos x="T6" y="T7"/>
                      </a:cxn>
                      <a:cxn ang="0">
                        <a:pos x="T8" y="T9"/>
                      </a:cxn>
                    </a:cxnLst>
                    <a:rect l="0" t="0" r="r" b="b"/>
                    <a:pathLst>
                      <a:path w="402" h="678">
                        <a:moveTo>
                          <a:pt x="402" y="378"/>
                        </a:moveTo>
                        <a:lnTo>
                          <a:pt x="2" y="678"/>
                        </a:lnTo>
                        <a:lnTo>
                          <a:pt x="0" y="264"/>
                        </a:lnTo>
                        <a:lnTo>
                          <a:pt x="396" y="0"/>
                        </a:lnTo>
                        <a:lnTo>
                          <a:pt x="402" y="378"/>
                        </a:lnTo>
                        <a:close/>
                      </a:path>
                    </a:pathLst>
                  </a:custGeom>
                  <a:solidFill>
                    <a:srgbClr val="43DBFF">
                      <a:alpha val="50000"/>
                    </a:srgbClr>
                  </a:solidFill>
                  <a:ln>
                    <a:noFill/>
                  </a:ln>
                  <a:effectLst/>
                  <a:extLst>
                    <a:ext uri="{91240B29-F687-4F45-9708-019B960494DF}">
                      <a14:hiddenLine xmlns:a14="http://schemas.microsoft.com/office/drawing/2010/main" w="0" cap="flat" cmpd="sng">
                        <a:solidFill>
                          <a:srgbClr val="00CCFF"/>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6714" name="Freeform 90">
                  <a:extLst>
                    <a:ext uri="{FF2B5EF4-FFF2-40B4-BE49-F238E27FC236}">
                      <a16:creationId xmlns:a16="http://schemas.microsoft.com/office/drawing/2014/main" id="{6E149EF5-C36D-9CE6-B7C3-A612F32F8F3C}"/>
                    </a:ext>
                  </a:extLst>
                </p:cNvPr>
                <p:cNvSpPr>
                  <a:spLocks/>
                </p:cNvSpPr>
                <p:nvPr/>
              </p:nvSpPr>
              <p:spPr bwMode="auto">
                <a:xfrm>
                  <a:off x="672" y="3844"/>
                  <a:ext cx="412" cy="1396"/>
                </a:xfrm>
                <a:custGeom>
                  <a:avLst/>
                  <a:gdLst>
                    <a:gd name="T0" fmla="*/ 0 w 412"/>
                    <a:gd name="T1" fmla="*/ 248 h 1396"/>
                    <a:gd name="T2" fmla="*/ 412 w 412"/>
                    <a:gd name="T3" fmla="*/ 0 h 1396"/>
                    <a:gd name="T4" fmla="*/ 412 w 412"/>
                    <a:gd name="T5" fmla="*/ 992 h 1396"/>
                    <a:gd name="T6" fmla="*/ 4 w 412"/>
                    <a:gd name="T7" fmla="*/ 1396 h 1396"/>
                    <a:gd name="T8" fmla="*/ 0 w 412"/>
                    <a:gd name="T9" fmla="*/ 248 h 1396"/>
                  </a:gdLst>
                  <a:ahLst/>
                  <a:cxnLst>
                    <a:cxn ang="0">
                      <a:pos x="T0" y="T1"/>
                    </a:cxn>
                    <a:cxn ang="0">
                      <a:pos x="T2" y="T3"/>
                    </a:cxn>
                    <a:cxn ang="0">
                      <a:pos x="T4" y="T5"/>
                    </a:cxn>
                    <a:cxn ang="0">
                      <a:pos x="T6" y="T7"/>
                    </a:cxn>
                    <a:cxn ang="0">
                      <a:pos x="T8" y="T9"/>
                    </a:cxn>
                  </a:cxnLst>
                  <a:rect l="0" t="0" r="r" b="b"/>
                  <a:pathLst>
                    <a:path w="412" h="1396">
                      <a:moveTo>
                        <a:pt x="0" y="248"/>
                      </a:moveTo>
                      <a:lnTo>
                        <a:pt x="412" y="0"/>
                      </a:lnTo>
                      <a:lnTo>
                        <a:pt x="412" y="992"/>
                      </a:lnTo>
                      <a:lnTo>
                        <a:pt x="4" y="1396"/>
                      </a:lnTo>
                      <a:lnTo>
                        <a:pt x="0" y="248"/>
                      </a:lnTo>
                      <a:close/>
                    </a:path>
                  </a:pathLst>
                </a:custGeom>
                <a:noFill/>
                <a:ln w="12700">
                  <a:solidFill>
                    <a:schemeClr val="tx1"/>
                  </a:solidFill>
                  <a:round/>
                  <a:headEnd/>
                  <a:tailEnd/>
                </a:ln>
                <a:effectLst/>
                <a:extLst>
                  <a:ext uri="{909E8E84-426E-40DD-AFC4-6F175D3DCCD1}">
                    <a14:hiddenFill xmlns:a14="http://schemas.microsoft.com/office/drawing/2010/main">
                      <a:solidFill>
                        <a:schemeClr val="accent1">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6715" name="Group 91">
                <a:extLst>
                  <a:ext uri="{FF2B5EF4-FFF2-40B4-BE49-F238E27FC236}">
                    <a16:creationId xmlns:a16="http://schemas.microsoft.com/office/drawing/2014/main" id="{10884C38-F3DC-9353-920E-215DEB3C6388}"/>
                  </a:ext>
                </a:extLst>
              </p:cNvPr>
              <p:cNvGrpSpPr>
                <a:grpSpLocks/>
              </p:cNvGrpSpPr>
              <p:nvPr/>
            </p:nvGrpSpPr>
            <p:grpSpPr bwMode="auto">
              <a:xfrm>
                <a:off x="824" y="4220"/>
                <a:ext cx="135" cy="399"/>
                <a:chOff x="2073" y="4380"/>
                <a:chExt cx="135" cy="399"/>
              </a:xfrm>
            </p:grpSpPr>
            <p:sp>
              <p:nvSpPr>
                <p:cNvPr id="26716" name="Freeform 92">
                  <a:extLst>
                    <a:ext uri="{FF2B5EF4-FFF2-40B4-BE49-F238E27FC236}">
                      <a16:creationId xmlns:a16="http://schemas.microsoft.com/office/drawing/2014/main" id="{AE0C5A9A-88E0-5CCF-396F-12497933E61D}"/>
                    </a:ext>
                  </a:extLst>
                </p:cNvPr>
                <p:cNvSpPr>
                  <a:spLocks/>
                </p:cNvSpPr>
                <p:nvPr/>
              </p:nvSpPr>
              <p:spPr bwMode="auto">
                <a:xfrm>
                  <a:off x="2073" y="4380"/>
                  <a:ext cx="135" cy="399"/>
                </a:xfrm>
                <a:custGeom>
                  <a:avLst/>
                  <a:gdLst>
                    <a:gd name="T0" fmla="*/ 0 w 135"/>
                    <a:gd name="T1" fmla="*/ 99 h 399"/>
                    <a:gd name="T2" fmla="*/ 135 w 135"/>
                    <a:gd name="T3" fmla="*/ 0 h 399"/>
                    <a:gd name="T4" fmla="*/ 135 w 135"/>
                    <a:gd name="T5" fmla="*/ 309 h 399"/>
                    <a:gd name="T6" fmla="*/ 0 w 135"/>
                    <a:gd name="T7" fmla="*/ 399 h 399"/>
                    <a:gd name="T8" fmla="*/ 0 w 135"/>
                    <a:gd name="T9" fmla="*/ 99 h 399"/>
                  </a:gdLst>
                  <a:ahLst/>
                  <a:cxnLst>
                    <a:cxn ang="0">
                      <a:pos x="T0" y="T1"/>
                    </a:cxn>
                    <a:cxn ang="0">
                      <a:pos x="T2" y="T3"/>
                    </a:cxn>
                    <a:cxn ang="0">
                      <a:pos x="T4" y="T5"/>
                    </a:cxn>
                    <a:cxn ang="0">
                      <a:pos x="T6" y="T7"/>
                    </a:cxn>
                    <a:cxn ang="0">
                      <a:pos x="T8" y="T9"/>
                    </a:cxn>
                  </a:cxnLst>
                  <a:rect l="0" t="0" r="r" b="b"/>
                  <a:pathLst>
                    <a:path w="135" h="399">
                      <a:moveTo>
                        <a:pt x="0" y="99"/>
                      </a:moveTo>
                      <a:lnTo>
                        <a:pt x="135" y="0"/>
                      </a:lnTo>
                      <a:lnTo>
                        <a:pt x="135" y="309"/>
                      </a:lnTo>
                      <a:lnTo>
                        <a:pt x="0" y="399"/>
                      </a:lnTo>
                      <a:lnTo>
                        <a:pt x="0" y="99"/>
                      </a:lnTo>
                      <a:close/>
                    </a:path>
                  </a:pathLst>
                </a:custGeom>
                <a:noFill/>
                <a:ln w="25400">
                  <a:solidFill>
                    <a:schemeClr val="tx1"/>
                  </a:solidFill>
                  <a:round/>
                  <a:headEnd/>
                  <a:tailEnd/>
                </a:ln>
                <a:effectLst/>
                <a:extLst>
                  <a:ext uri="{909E8E84-426E-40DD-AFC4-6F175D3DCCD1}">
                    <a14:hiddenFill xmlns:a14="http://schemas.microsoft.com/office/drawing/2010/main">
                      <a:solidFill>
                        <a:schemeClr val="accent1">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17" name="Line 93">
                  <a:extLst>
                    <a:ext uri="{FF2B5EF4-FFF2-40B4-BE49-F238E27FC236}">
                      <a16:creationId xmlns:a16="http://schemas.microsoft.com/office/drawing/2014/main" id="{F17D6731-0E04-46D9-3285-24609D674BC2}"/>
                    </a:ext>
                  </a:extLst>
                </p:cNvPr>
                <p:cNvSpPr>
                  <a:spLocks noChangeShapeType="1"/>
                </p:cNvSpPr>
                <p:nvPr/>
              </p:nvSpPr>
              <p:spPr bwMode="auto">
                <a:xfrm>
                  <a:off x="2109" y="4455"/>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18" name="Line 94">
                  <a:extLst>
                    <a:ext uri="{FF2B5EF4-FFF2-40B4-BE49-F238E27FC236}">
                      <a16:creationId xmlns:a16="http://schemas.microsoft.com/office/drawing/2014/main" id="{5E8563C7-F496-3346-E709-A47CC6BD1D7A}"/>
                    </a:ext>
                  </a:extLst>
                </p:cNvPr>
                <p:cNvSpPr>
                  <a:spLocks noChangeShapeType="1"/>
                </p:cNvSpPr>
                <p:nvPr/>
              </p:nvSpPr>
              <p:spPr bwMode="auto">
                <a:xfrm>
                  <a:off x="2145" y="4434"/>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19" name="Line 95">
                  <a:extLst>
                    <a:ext uri="{FF2B5EF4-FFF2-40B4-BE49-F238E27FC236}">
                      <a16:creationId xmlns:a16="http://schemas.microsoft.com/office/drawing/2014/main" id="{70F62983-7347-9DD5-F5D8-D2F413FD7ADC}"/>
                    </a:ext>
                  </a:extLst>
                </p:cNvPr>
                <p:cNvSpPr>
                  <a:spLocks noChangeShapeType="1"/>
                </p:cNvSpPr>
                <p:nvPr/>
              </p:nvSpPr>
              <p:spPr bwMode="auto">
                <a:xfrm>
                  <a:off x="2178" y="4413"/>
                  <a:ext cx="0" cy="297"/>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26720" name="Group 96">
            <a:extLst>
              <a:ext uri="{FF2B5EF4-FFF2-40B4-BE49-F238E27FC236}">
                <a16:creationId xmlns:a16="http://schemas.microsoft.com/office/drawing/2014/main" id="{020BAFF9-618C-3277-69F5-0754EB377B80}"/>
              </a:ext>
            </a:extLst>
          </p:cNvPr>
          <p:cNvGrpSpPr>
            <a:grpSpLocks/>
          </p:cNvGrpSpPr>
          <p:nvPr/>
        </p:nvGrpSpPr>
        <p:grpSpPr bwMode="auto">
          <a:xfrm>
            <a:off x="5410200" y="4905375"/>
            <a:ext cx="1219200" cy="885825"/>
            <a:chOff x="3408" y="3090"/>
            <a:chExt cx="768" cy="558"/>
          </a:xfrm>
        </p:grpSpPr>
        <p:sp>
          <p:nvSpPr>
            <p:cNvPr id="26721" name="Text Box 97">
              <a:extLst>
                <a:ext uri="{FF2B5EF4-FFF2-40B4-BE49-F238E27FC236}">
                  <a16:creationId xmlns:a16="http://schemas.microsoft.com/office/drawing/2014/main" id="{23B99D98-27A6-4E32-9A43-78A71AA97BEC}"/>
                </a:ext>
              </a:extLst>
            </p:cNvPr>
            <p:cNvSpPr txBox="1">
              <a:spLocks noChangeArrowheads="1"/>
            </p:cNvSpPr>
            <p:nvPr/>
          </p:nvSpPr>
          <p:spPr bwMode="auto">
            <a:xfrm>
              <a:off x="3408" y="3264"/>
              <a:ext cx="768"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en-US" altLang="en-US" sz="1000" b="1"/>
                <a:t>PORT COVER, copy and paste to cover or change size of see-thru ports</a:t>
              </a:r>
            </a:p>
          </p:txBody>
        </p:sp>
        <p:sp>
          <p:nvSpPr>
            <p:cNvPr id="26722" name="Line 98">
              <a:extLst>
                <a:ext uri="{FF2B5EF4-FFF2-40B4-BE49-F238E27FC236}">
                  <a16:creationId xmlns:a16="http://schemas.microsoft.com/office/drawing/2014/main" id="{164D2DBE-E681-D1E7-B709-99644B22320E}"/>
                </a:ext>
              </a:extLst>
            </p:cNvPr>
            <p:cNvSpPr>
              <a:spLocks noChangeShapeType="1"/>
            </p:cNvSpPr>
            <p:nvPr/>
          </p:nvSpPr>
          <p:spPr bwMode="auto">
            <a:xfrm flipV="1">
              <a:off x="3783" y="3090"/>
              <a:ext cx="0" cy="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6723" name="Text Box 99">
            <a:extLst>
              <a:ext uri="{FF2B5EF4-FFF2-40B4-BE49-F238E27FC236}">
                <a16:creationId xmlns:a16="http://schemas.microsoft.com/office/drawing/2014/main" id="{877C2073-7499-9D34-913E-B45591A5C3F3}"/>
              </a:ext>
            </a:extLst>
          </p:cNvPr>
          <p:cNvSpPr txBox="1">
            <a:spLocks noChangeArrowheads="1"/>
          </p:cNvSpPr>
          <p:nvPr/>
        </p:nvSpPr>
        <p:spPr bwMode="auto">
          <a:xfrm>
            <a:off x="3048000" y="152400"/>
            <a:ext cx="2209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t>Walls with see-thru ports</a:t>
            </a:r>
          </a:p>
        </p:txBody>
      </p:sp>
      <p:grpSp>
        <p:nvGrpSpPr>
          <p:cNvPr id="26724" name="Group 100">
            <a:extLst>
              <a:ext uri="{FF2B5EF4-FFF2-40B4-BE49-F238E27FC236}">
                <a16:creationId xmlns:a16="http://schemas.microsoft.com/office/drawing/2014/main" id="{2A64BF71-EE4E-D899-CA7F-79ED815DECFA}"/>
              </a:ext>
            </a:extLst>
          </p:cNvPr>
          <p:cNvGrpSpPr>
            <a:grpSpLocks/>
          </p:cNvGrpSpPr>
          <p:nvPr/>
        </p:nvGrpSpPr>
        <p:grpSpPr bwMode="auto">
          <a:xfrm>
            <a:off x="4114800" y="6477000"/>
            <a:ext cx="1905000" cy="1066800"/>
            <a:chOff x="2592" y="4080"/>
            <a:chExt cx="1200" cy="672"/>
          </a:xfrm>
        </p:grpSpPr>
        <p:sp>
          <p:nvSpPr>
            <p:cNvPr id="26725" name="Text Box 101">
              <a:extLst>
                <a:ext uri="{FF2B5EF4-FFF2-40B4-BE49-F238E27FC236}">
                  <a16:creationId xmlns:a16="http://schemas.microsoft.com/office/drawing/2014/main" id="{32D58F1B-1AF1-6745-7603-ABF0808F8467}"/>
                </a:ext>
              </a:extLst>
            </p:cNvPr>
            <p:cNvSpPr txBox="1">
              <a:spLocks noChangeArrowheads="1"/>
            </p:cNvSpPr>
            <p:nvPr/>
          </p:nvSpPr>
          <p:spPr bwMode="auto">
            <a:xfrm>
              <a:off x="3024" y="4080"/>
              <a:ext cx="768"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en-US" altLang="en-US" sz="1000" b="1"/>
                <a:t>Ungroup this wall, then click above, below, left or right of the port and resize the opening, then group the object again.</a:t>
              </a:r>
            </a:p>
          </p:txBody>
        </p:sp>
        <p:sp>
          <p:nvSpPr>
            <p:cNvPr id="26726" name="Line 102">
              <a:extLst>
                <a:ext uri="{FF2B5EF4-FFF2-40B4-BE49-F238E27FC236}">
                  <a16:creationId xmlns:a16="http://schemas.microsoft.com/office/drawing/2014/main" id="{F6616945-E932-A40D-A002-706306692BD7}"/>
                </a:ext>
              </a:extLst>
            </p:cNvPr>
            <p:cNvSpPr>
              <a:spLocks noChangeShapeType="1"/>
            </p:cNvSpPr>
            <p:nvPr/>
          </p:nvSpPr>
          <p:spPr bwMode="auto">
            <a:xfrm flipH="1">
              <a:off x="2592" y="4320"/>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a:extLst>
              <a:ext uri="{FF2B5EF4-FFF2-40B4-BE49-F238E27FC236}">
                <a16:creationId xmlns:a16="http://schemas.microsoft.com/office/drawing/2014/main" id="{7E241920-C884-A013-F2FF-A3F55D37DD75}"/>
              </a:ext>
            </a:extLst>
          </p:cNvPr>
          <p:cNvSpPr txBox="1">
            <a:spLocks noChangeArrowheads="1"/>
          </p:cNvSpPr>
          <p:nvPr/>
        </p:nvSpPr>
        <p:spPr bwMode="auto">
          <a:xfrm>
            <a:off x="1752600" y="152400"/>
            <a:ext cx="3886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t>Walls with see-thru doorways &amp; removable doors</a:t>
            </a:r>
          </a:p>
        </p:txBody>
      </p:sp>
      <p:sp>
        <p:nvSpPr>
          <p:cNvPr id="31747" name="Freeform 3">
            <a:extLst>
              <a:ext uri="{FF2B5EF4-FFF2-40B4-BE49-F238E27FC236}">
                <a16:creationId xmlns:a16="http://schemas.microsoft.com/office/drawing/2014/main" id="{BA4F19B7-F807-C5EC-41BB-6C27AE0AE350}"/>
              </a:ext>
            </a:extLst>
          </p:cNvPr>
          <p:cNvSpPr>
            <a:spLocks noEditPoints="1"/>
          </p:cNvSpPr>
          <p:nvPr/>
        </p:nvSpPr>
        <p:spPr bwMode="auto">
          <a:xfrm>
            <a:off x="2724150" y="609600"/>
            <a:ext cx="600075" cy="1260475"/>
          </a:xfrm>
          <a:custGeom>
            <a:avLst/>
            <a:gdLst>
              <a:gd name="T0" fmla="*/ 0 w 571"/>
              <a:gd name="T1" fmla="*/ 210 h 1294"/>
              <a:gd name="T2" fmla="*/ 0 w 571"/>
              <a:gd name="T3" fmla="*/ 1294 h 1294"/>
              <a:gd name="T4" fmla="*/ 571 w 571"/>
              <a:gd name="T5" fmla="*/ 839 h 1294"/>
              <a:gd name="T6" fmla="*/ 571 w 571"/>
              <a:gd name="T7" fmla="*/ 0 h 1294"/>
              <a:gd name="T8" fmla="*/ 0 w 571"/>
              <a:gd name="T9" fmla="*/ 210 h 1294"/>
              <a:gd name="T10" fmla="*/ 198 w 571"/>
              <a:gd name="T11" fmla="*/ 283 h 1294"/>
              <a:gd name="T12" fmla="*/ 198 w 571"/>
              <a:gd name="T13" fmla="*/ 1120 h 1294"/>
              <a:gd name="T14" fmla="*/ 402 w 571"/>
              <a:gd name="T15" fmla="*/ 958 h 1294"/>
              <a:gd name="T16" fmla="*/ 402 w 571"/>
              <a:gd name="T17" fmla="*/ 197 h 1294"/>
              <a:gd name="T18" fmla="*/ 198 w 571"/>
              <a:gd name="T19" fmla="*/ 283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1" h="1294">
                <a:moveTo>
                  <a:pt x="0" y="210"/>
                </a:moveTo>
                <a:lnTo>
                  <a:pt x="0" y="1294"/>
                </a:lnTo>
                <a:lnTo>
                  <a:pt x="571" y="839"/>
                </a:lnTo>
                <a:lnTo>
                  <a:pt x="571" y="0"/>
                </a:lnTo>
                <a:lnTo>
                  <a:pt x="0" y="210"/>
                </a:lnTo>
                <a:close/>
                <a:moveTo>
                  <a:pt x="198" y="283"/>
                </a:moveTo>
                <a:lnTo>
                  <a:pt x="198" y="1120"/>
                </a:lnTo>
                <a:lnTo>
                  <a:pt x="402" y="958"/>
                </a:lnTo>
                <a:lnTo>
                  <a:pt x="402" y="197"/>
                </a:lnTo>
                <a:lnTo>
                  <a:pt x="198" y="283"/>
                </a:lnTo>
                <a:close/>
              </a:path>
            </a:pathLst>
          </a:custGeom>
          <a:solidFill>
            <a:srgbClr val="D1E8FA"/>
          </a:solidFill>
          <a:ln w="0">
            <a:solidFill>
              <a:srgbClr val="000000"/>
            </a:solidFill>
            <a:prstDash val="solid"/>
            <a:round/>
            <a:headEnd/>
            <a:tailEnd/>
          </a:ln>
        </p:spPr>
        <p:txBody>
          <a:bodyPr/>
          <a:lstStyle/>
          <a:p>
            <a:endParaRPr lang="en-GB"/>
          </a:p>
        </p:txBody>
      </p:sp>
      <p:sp>
        <p:nvSpPr>
          <p:cNvPr id="31748" name="Freeform 4">
            <a:extLst>
              <a:ext uri="{FF2B5EF4-FFF2-40B4-BE49-F238E27FC236}">
                <a16:creationId xmlns:a16="http://schemas.microsoft.com/office/drawing/2014/main" id="{7421A7FD-E3B7-814F-102A-28E704A9F37C}"/>
              </a:ext>
            </a:extLst>
          </p:cNvPr>
          <p:cNvSpPr>
            <a:spLocks noEditPoints="1"/>
          </p:cNvSpPr>
          <p:nvPr/>
        </p:nvSpPr>
        <p:spPr bwMode="auto">
          <a:xfrm flipH="1">
            <a:off x="914400" y="692150"/>
            <a:ext cx="376238" cy="1190625"/>
          </a:xfrm>
          <a:custGeom>
            <a:avLst/>
            <a:gdLst>
              <a:gd name="T0" fmla="*/ 0 w 312"/>
              <a:gd name="T1" fmla="*/ 108 h 989"/>
              <a:gd name="T2" fmla="*/ 0 w 312"/>
              <a:gd name="T3" fmla="*/ 989 h 989"/>
              <a:gd name="T4" fmla="*/ 312 w 312"/>
              <a:gd name="T5" fmla="*/ 643 h 989"/>
              <a:gd name="T6" fmla="*/ 312 w 312"/>
              <a:gd name="T7" fmla="*/ 0 h 989"/>
              <a:gd name="T8" fmla="*/ 0 w 312"/>
              <a:gd name="T9" fmla="*/ 108 h 989"/>
              <a:gd name="T10" fmla="*/ 123 w 312"/>
              <a:gd name="T11" fmla="*/ 175 h 989"/>
              <a:gd name="T12" fmla="*/ 123 w 312"/>
              <a:gd name="T13" fmla="*/ 836 h 989"/>
              <a:gd name="T14" fmla="*/ 246 w 312"/>
              <a:gd name="T15" fmla="*/ 699 h 989"/>
              <a:gd name="T16" fmla="*/ 246 w 312"/>
              <a:gd name="T17" fmla="*/ 120 h 989"/>
              <a:gd name="T18" fmla="*/ 123 w 312"/>
              <a:gd name="T19" fmla="*/ 175 h 9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2" h="989">
                <a:moveTo>
                  <a:pt x="0" y="108"/>
                </a:moveTo>
                <a:lnTo>
                  <a:pt x="0" y="989"/>
                </a:lnTo>
                <a:lnTo>
                  <a:pt x="312" y="643"/>
                </a:lnTo>
                <a:lnTo>
                  <a:pt x="312" y="0"/>
                </a:lnTo>
                <a:lnTo>
                  <a:pt x="0" y="108"/>
                </a:lnTo>
                <a:close/>
                <a:moveTo>
                  <a:pt x="123" y="175"/>
                </a:moveTo>
                <a:lnTo>
                  <a:pt x="123" y="836"/>
                </a:lnTo>
                <a:lnTo>
                  <a:pt x="246" y="699"/>
                </a:lnTo>
                <a:lnTo>
                  <a:pt x="246" y="120"/>
                </a:lnTo>
                <a:lnTo>
                  <a:pt x="123" y="175"/>
                </a:lnTo>
                <a:close/>
              </a:path>
            </a:pathLst>
          </a:custGeom>
          <a:solidFill>
            <a:srgbClr val="D1E8FA"/>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49" name="Freeform 5">
            <a:extLst>
              <a:ext uri="{FF2B5EF4-FFF2-40B4-BE49-F238E27FC236}">
                <a16:creationId xmlns:a16="http://schemas.microsoft.com/office/drawing/2014/main" id="{D51A9561-AD81-2738-89A3-6BC536341A99}"/>
              </a:ext>
            </a:extLst>
          </p:cNvPr>
          <p:cNvSpPr>
            <a:spLocks noEditPoints="1"/>
          </p:cNvSpPr>
          <p:nvPr/>
        </p:nvSpPr>
        <p:spPr bwMode="auto">
          <a:xfrm flipH="1">
            <a:off x="3498850" y="1079500"/>
            <a:ext cx="1557338" cy="1362075"/>
          </a:xfrm>
          <a:custGeom>
            <a:avLst/>
            <a:gdLst>
              <a:gd name="T0" fmla="*/ 0 w 1150"/>
              <a:gd name="T1" fmla="*/ 0 h 1006"/>
              <a:gd name="T2" fmla="*/ 1150 w 1150"/>
              <a:gd name="T3" fmla="*/ 0 h 1006"/>
              <a:gd name="T4" fmla="*/ 1150 w 1150"/>
              <a:gd name="T5" fmla="*/ 1006 h 1006"/>
              <a:gd name="T6" fmla="*/ 0 w 1150"/>
              <a:gd name="T7" fmla="*/ 1006 h 1006"/>
              <a:gd name="T8" fmla="*/ 0 w 1150"/>
              <a:gd name="T9" fmla="*/ 0 h 1006"/>
              <a:gd name="T10" fmla="*/ 405 w 1150"/>
              <a:gd name="T11" fmla="*/ 222 h 1006"/>
              <a:gd name="T12" fmla="*/ 754 w 1150"/>
              <a:gd name="T13" fmla="*/ 222 h 1006"/>
              <a:gd name="T14" fmla="*/ 754 w 1150"/>
              <a:gd name="T15" fmla="*/ 994 h 1006"/>
              <a:gd name="T16" fmla="*/ 405 w 1150"/>
              <a:gd name="T17" fmla="*/ 994 h 1006"/>
              <a:gd name="T18" fmla="*/ 405 w 1150"/>
              <a:gd name="T19" fmla="*/ 222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0" h="1006">
                <a:moveTo>
                  <a:pt x="0" y="0"/>
                </a:moveTo>
                <a:lnTo>
                  <a:pt x="1150" y="0"/>
                </a:lnTo>
                <a:lnTo>
                  <a:pt x="1150" y="1006"/>
                </a:lnTo>
                <a:lnTo>
                  <a:pt x="0" y="1006"/>
                </a:lnTo>
                <a:lnTo>
                  <a:pt x="0" y="0"/>
                </a:lnTo>
                <a:close/>
                <a:moveTo>
                  <a:pt x="405" y="222"/>
                </a:moveTo>
                <a:lnTo>
                  <a:pt x="754" y="222"/>
                </a:lnTo>
                <a:lnTo>
                  <a:pt x="754" y="994"/>
                </a:lnTo>
                <a:lnTo>
                  <a:pt x="405" y="994"/>
                </a:lnTo>
                <a:lnTo>
                  <a:pt x="405" y="222"/>
                </a:lnTo>
                <a:close/>
              </a:path>
            </a:pathLst>
          </a:custGeom>
          <a:solidFill>
            <a:srgbClr val="D1E8FA"/>
          </a:solidFill>
          <a:ln w="0">
            <a:solidFill>
              <a:srgbClr val="000000"/>
            </a:solidFill>
            <a:prstDash val="solid"/>
            <a:round/>
            <a:headEnd/>
            <a:tailEnd/>
          </a:ln>
        </p:spPr>
        <p:txBody>
          <a:bodyPr/>
          <a:lstStyle/>
          <a:p>
            <a:endParaRPr lang="en-GB"/>
          </a:p>
        </p:txBody>
      </p:sp>
      <p:sp>
        <p:nvSpPr>
          <p:cNvPr id="31750" name="Freeform 6">
            <a:extLst>
              <a:ext uri="{FF2B5EF4-FFF2-40B4-BE49-F238E27FC236}">
                <a16:creationId xmlns:a16="http://schemas.microsoft.com/office/drawing/2014/main" id="{34A16D38-6190-0785-42C3-FBE7CC65302D}"/>
              </a:ext>
            </a:extLst>
          </p:cNvPr>
          <p:cNvSpPr>
            <a:spLocks noEditPoints="1"/>
          </p:cNvSpPr>
          <p:nvPr/>
        </p:nvSpPr>
        <p:spPr bwMode="auto">
          <a:xfrm flipH="1">
            <a:off x="2727325" y="819150"/>
            <a:ext cx="773113" cy="1622425"/>
          </a:xfrm>
          <a:custGeom>
            <a:avLst/>
            <a:gdLst>
              <a:gd name="T0" fmla="*/ 0 w 571"/>
              <a:gd name="T1" fmla="*/ 210 h 1294"/>
              <a:gd name="T2" fmla="*/ 0 w 571"/>
              <a:gd name="T3" fmla="*/ 1294 h 1294"/>
              <a:gd name="T4" fmla="*/ 571 w 571"/>
              <a:gd name="T5" fmla="*/ 839 h 1294"/>
              <a:gd name="T6" fmla="*/ 571 w 571"/>
              <a:gd name="T7" fmla="*/ 0 h 1294"/>
              <a:gd name="T8" fmla="*/ 0 w 571"/>
              <a:gd name="T9" fmla="*/ 210 h 1294"/>
              <a:gd name="T10" fmla="*/ 198 w 571"/>
              <a:gd name="T11" fmla="*/ 283 h 1294"/>
              <a:gd name="T12" fmla="*/ 198 w 571"/>
              <a:gd name="T13" fmla="*/ 1120 h 1294"/>
              <a:gd name="T14" fmla="*/ 402 w 571"/>
              <a:gd name="T15" fmla="*/ 958 h 1294"/>
              <a:gd name="T16" fmla="*/ 402 w 571"/>
              <a:gd name="T17" fmla="*/ 197 h 1294"/>
              <a:gd name="T18" fmla="*/ 198 w 571"/>
              <a:gd name="T19" fmla="*/ 283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1" h="1294">
                <a:moveTo>
                  <a:pt x="0" y="210"/>
                </a:moveTo>
                <a:lnTo>
                  <a:pt x="0" y="1294"/>
                </a:lnTo>
                <a:lnTo>
                  <a:pt x="571" y="839"/>
                </a:lnTo>
                <a:lnTo>
                  <a:pt x="571" y="0"/>
                </a:lnTo>
                <a:lnTo>
                  <a:pt x="0" y="210"/>
                </a:lnTo>
                <a:close/>
                <a:moveTo>
                  <a:pt x="198" y="283"/>
                </a:moveTo>
                <a:lnTo>
                  <a:pt x="198" y="1120"/>
                </a:lnTo>
                <a:lnTo>
                  <a:pt x="402" y="958"/>
                </a:lnTo>
                <a:lnTo>
                  <a:pt x="402" y="197"/>
                </a:lnTo>
                <a:lnTo>
                  <a:pt x="198" y="283"/>
                </a:lnTo>
                <a:close/>
              </a:path>
            </a:pathLst>
          </a:custGeom>
          <a:solidFill>
            <a:srgbClr val="D1E8FA"/>
          </a:solidFill>
          <a:ln w="0">
            <a:solidFill>
              <a:srgbClr val="000000"/>
            </a:solidFill>
            <a:prstDash val="solid"/>
            <a:round/>
            <a:headEnd/>
            <a:tailEnd/>
          </a:ln>
        </p:spPr>
        <p:txBody>
          <a:bodyPr/>
          <a:lstStyle/>
          <a:p>
            <a:endParaRPr lang="en-GB"/>
          </a:p>
        </p:txBody>
      </p:sp>
      <p:sp>
        <p:nvSpPr>
          <p:cNvPr id="31751" name="Freeform 7">
            <a:extLst>
              <a:ext uri="{FF2B5EF4-FFF2-40B4-BE49-F238E27FC236}">
                <a16:creationId xmlns:a16="http://schemas.microsoft.com/office/drawing/2014/main" id="{3F970FAC-39DD-FF86-839A-9A95A255DB31}"/>
              </a:ext>
            </a:extLst>
          </p:cNvPr>
          <p:cNvSpPr>
            <a:spLocks noEditPoints="1"/>
          </p:cNvSpPr>
          <p:nvPr/>
        </p:nvSpPr>
        <p:spPr bwMode="auto">
          <a:xfrm flipH="1">
            <a:off x="5054600" y="1079500"/>
            <a:ext cx="666750" cy="2111375"/>
          </a:xfrm>
          <a:custGeom>
            <a:avLst/>
            <a:gdLst>
              <a:gd name="T0" fmla="*/ 0 w 312"/>
              <a:gd name="T1" fmla="*/ 108 h 989"/>
              <a:gd name="T2" fmla="*/ 0 w 312"/>
              <a:gd name="T3" fmla="*/ 989 h 989"/>
              <a:gd name="T4" fmla="*/ 312 w 312"/>
              <a:gd name="T5" fmla="*/ 643 h 989"/>
              <a:gd name="T6" fmla="*/ 312 w 312"/>
              <a:gd name="T7" fmla="*/ 0 h 989"/>
              <a:gd name="T8" fmla="*/ 0 w 312"/>
              <a:gd name="T9" fmla="*/ 108 h 989"/>
              <a:gd name="T10" fmla="*/ 123 w 312"/>
              <a:gd name="T11" fmla="*/ 175 h 989"/>
              <a:gd name="T12" fmla="*/ 123 w 312"/>
              <a:gd name="T13" fmla="*/ 836 h 989"/>
              <a:gd name="T14" fmla="*/ 246 w 312"/>
              <a:gd name="T15" fmla="*/ 699 h 989"/>
              <a:gd name="T16" fmla="*/ 246 w 312"/>
              <a:gd name="T17" fmla="*/ 120 h 989"/>
              <a:gd name="T18" fmla="*/ 123 w 312"/>
              <a:gd name="T19" fmla="*/ 175 h 9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2" h="989">
                <a:moveTo>
                  <a:pt x="0" y="108"/>
                </a:moveTo>
                <a:lnTo>
                  <a:pt x="0" y="989"/>
                </a:lnTo>
                <a:lnTo>
                  <a:pt x="312" y="643"/>
                </a:lnTo>
                <a:lnTo>
                  <a:pt x="312" y="0"/>
                </a:lnTo>
                <a:lnTo>
                  <a:pt x="0" y="108"/>
                </a:lnTo>
                <a:close/>
                <a:moveTo>
                  <a:pt x="123" y="175"/>
                </a:moveTo>
                <a:lnTo>
                  <a:pt x="123" y="836"/>
                </a:lnTo>
                <a:lnTo>
                  <a:pt x="246" y="699"/>
                </a:lnTo>
                <a:lnTo>
                  <a:pt x="246" y="120"/>
                </a:lnTo>
                <a:lnTo>
                  <a:pt x="123" y="175"/>
                </a:lnTo>
                <a:close/>
              </a:path>
            </a:pathLst>
          </a:custGeom>
          <a:solidFill>
            <a:srgbClr val="D1E8FA"/>
          </a:solid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52" name="Freeform 8">
            <a:extLst>
              <a:ext uri="{FF2B5EF4-FFF2-40B4-BE49-F238E27FC236}">
                <a16:creationId xmlns:a16="http://schemas.microsoft.com/office/drawing/2014/main" id="{DC5B2F32-C271-CBDF-E6A1-5D6902D3C36B}"/>
              </a:ext>
            </a:extLst>
          </p:cNvPr>
          <p:cNvSpPr>
            <a:spLocks noEditPoints="1"/>
          </p:cNvSpPr>
          <p:nvPr/>
        </p:nvSpPr>
        <p:spPr bwMode="auto">
          <a:xfrm>
            <a:off x="1279525" y="825500"/>
            <a:ext cx="1465263" cy="1052513"/>
          </a:xfrm>
          <a:custGeom>
            <a:avLst/>
            <a:gdLst>
              <a:gd name="T0" fmla="*/ 0 w 1150"/>
              <a:gd name="T1" fmla="*/ 0 h 1006"/>
              <a:gd name="T2" fmla="*/ 1150 w 1150"/>
              <a:gd name="T3" fmla="*/ 0 h 1006"/>
              <a:gd name="T4" fmla="*/ 1150 w 1150"/>
              <a:gd name="T5" fmla="*/ 1006 h 1006"/>
              <a:gd name="T6" fmla="*/ 0 w 1150"/>
              <a:gd name="T7" fmla="*/ 1006 h 1006"/>
              <a:gd name="T8" fmla="*/ 0 w 1150"/>
              <a:gd name="T9" fmla="*/ 0 h 1006"/>
              <a:gd name="T10" fmla="*/ 117 w 1150"/>
              <a:gd name="T11" fmla="*/ 221 h 1006"/>
              <a:gd name="T12" fmla="*/ 465 w 1150"/>
              <a:gd name="T13" fmla="*/ 221 h 1006"/>
              <a:gd name="T14" fmla="*/ 465 w 1150"/>
              <a:gd name="T15" fmla="*/ 992 h 1006"/>
              <a:gd name="T16" fmla="*/ 117 w 1150"/>
              <a:gd name="T17" fmla="*/ 992 h 1006"/>
              <a:gd name="T18" fmla="*/ 117 w 1150"/>
              <a:gd name="T19" fmla="*/ 221 h 1006"/>
              <a:gd name="T20" fmla="*/ 664 w 1150"/>
              <a:gd name="T21" fmla="*/ 221 h 1006"/>
              <a:gd name="T22" fmla="*/ 1012 w 1150"/>
              <a:gd name="T23" fmla="*/ 221 h 1006"/>
              <a:gd name="T24" fmla="*/ 1012 w 1150"/>
              <a:gd name="T25" fmla="*/ 992 h 1006"/>
              <a:gd name="T26" fmla="*/ 664 w 1150"/>
              <a:gd name="T27" fmla="*/ 992 h 1006"/>
              <a:gd name="T28" fmla="*/ 664 w 1150"/>
              <a:gd name="T29" fmla="*/ 221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50" h="1006">
                <a:moveTo>
                  <a:pt x="0" y="0"/>
                </a:moveTo>
                <a:lnTo>
                  <a:pt x="1150" y="0"/>
                </a:lnTo>
                <a:lnTo>
                  <a:pt x="1150" y="1006"/>
                </a:lnTo>
                <a:lnTo>
                  <a:pt x="0" y="1006"/>
                </a:lnTo>
                <a:lnTo>
                  <a:pt x="0" y="0"/>
                </a:lnTo>
                <a:close/>
                <a:moveTo>
                  <a:pt x="117" y="221"/>
                </a:moveTo>
                <a:lnTo>
                  <a:pt x="465" y="221"/>
                </a:lnTo>
                <a:lnTo>
                  <a:pt x="465" y="992"/>
                </a:lnTo>
                <a:lnTo>
                  <a:pt x="117" y="992"/>
                </a:lnTo>
                <a:lnTo>
                  <a:pt x="117" y="221"/>
                </a:lnTo>
                <a:close/>
                <a:moveTo>
                  <a:pt x="664" y="221"/>
                </a:moveTo>
                <a:lnTo>
                  <a:pt x="1012" y="221"/>
                </a:lnTo>
                <a:lnTo>
                  <a:pt x="1012" y="992"/>
                </a:lnTo>
                <a:lnTo>
                  <a:pt x="664" y="992"/>
                </a:lnTo>
                <a:lnTo>
                  <a:pt x="664" y="221"/>
                </a:lnTo>
                <a:close/>
              </a:path>
            </a:pathLst>
          </a:custGeom>
          <a:solidFill>
            <a:srgbClr val="D1E8FA"/>
          </a:solidFill>
          <a:ln w="0">
            <a:solidFill>
              <a:srgbClr val="000000"/>
            </a:solidFill>
            <a:prstDash val="solid"/>
            <a:round/>
            <a:headEnd/>
            <a:tailEnd/>
          </a:ln>
        </p:spPr>
        <p:txBody>
          <a:bodyPr/>
          <a:lstStyle/>
          <a:p>
            <a:endParaRPr lang="en-GB"/>
          </a:p>
        </p:txBody>
      </p:sp>
      <p:sp>
        <p:nvSpPr>
          <p:cNvPr id="31753" name="Freeform 9">
            <a:extLst>
              <a:ext uri="{FF2B5EF4-FFF2-40B4-BE49-F238E27FC236}">
                <a16:creationId xmlns:a16="http://schemas.microsoft.com/office/drawing/2014/main" id="{F59C9034-CCF8-2CCC-9A29-5BF912666852}"/>
              </a:ext>
            </a:extLst>
          </p:cNvPr>
          <p:cNvSpPr>
            <a:spLocks noEditPoints="1"/>
          </p:cNvSpPr>
          <p:nvPr/>
        </p:nvSpPr>
        <p:spPr bwMode="auto">
          <a:xfrm>
            <a:off x="2590800" y="1111250"/>
            <a:ext cx="911225" cy="2025650"/>
          </a:xfrm>
          <a:custGeom>
            <a:avLst/>
            <a:gdLst>
              <a:gd name="T0" fmla="*/ 0 w 569"/>
              <a:gd name="T1" fmla="*/ 156 h 1264"/>
              <a:gd name="T2" fmla="*/ 0 w 569"/>
              <a:gd name="T3" fmla="*/ 1264 h 1264"/>
              <a:gd name="T4" fmla="*/ 569 w 569"/>
              <a:gd name="T5" fmla="*/ 833 h 1264"/>
              <a:gd name="T6" fmla="*/ 569 w 569"/>
              <a:gd name="T7" fmla="*/ 0 h 1264"/>
              <a:gd name="T8" fmla="*/ 0 w 569"/>
              <a:gd name="T9" fmla="*/ 156 h 1264"/>
              <a:gd name="T10" fmla="*/ 70 w 569"/>
              <a:gd name="T11" fmla="*/ 285 h 1264"/>
              <a:gd name="T12" fmla="*/ 70 w 569"/>
              <a:gd name="T13" fmla="*/ 1184 h 1264"/>
              <a:gd name="T14" fmla="*/ 257 w 569"/>
              <a:gd name="T15" fmla="*/ 1043 h 1264"/>
              <a:gd name="T16" fmla="*/ 257 w 569"/>
              <a:gd name="T17" fmla="*/ 223 h 1264"/>
              <a:gd name="T18" fmla="*/ 70 w 569"/>
              <a:gd name="T19" fmla="*/ 285 h 1264"/>
              <a:gd name="T20" fmla="*/ 337 w 569"/>
              <a:gd name="T21" fmla="*/ 199 h 1264"/>
              <a:gd name="T22" fmla="*/ 337 w 569"/>
              <a:gd name="T23" fmla="*/ 984 h 1264"/>
              <a:gd name="T24" fmla="*/ 500 w 569"/>
              <a:gd name="T25" fmla="*/ 857 h 1264"/>
              <a:gd name="T26" fmla="*/ 500 w 569"/>
              <a:gd name="T27" fmla="*/ 138 h 1264"/>
              <a:gd name="T28" fmla="*/ 337 w 569"/>
              <a:gd name="T29" fmla="*/ 199 h 1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9" h="1264">
                <a:moveTo>
                  <a:pt x="0" y="156"/>
                </a:moveTo>
                <a:lnTo>
                  <a:pt x="0" y="1264"/>
                </a:lnTo>
                <a:lnTo>
                  <a:pt x="569" y="833"/>
                </a:lnTo>
                <a:lnTo>
                  <a:pt x="569" y="0"/>
                </a:lnTo>
                <a:lnTo>
                  <a:pt x="0" y="156"/>
                </a:lnTo>
                <a:close/>
                <a:moveTo>
                  <a:pt x="70" y="285"/>
                </a:moveTo>
                <a:lnTo>
                  <a:pt x="70" y="1184"/>
                </a:lnTo>
                <a:lnTo>
                  <a:pt x="257" y="1043"/>
                </a:lnTo>
                <a:lnTo>
                  <a:pt x="257" y="223"/>
                </a:lnTo>
                <a:lnTo>
                  <a:pt x="70" y="285"/>
                </a:lnTo>
                <a:close/>
                <a:moveTo>
                  <a:pt x="337" y="199"/>
                </a:moveTo>
                <a:lnTo>
                  <a:pt x="337" y="984"/>
                </a:lnTo>
                <a:lnTo>
                  <a:pt x="500" y="857"/>
                </a:lnTo>
                <a:lnTo>
                  <a:pt x="500" y="138"/>
                </a:lnTo>
                <a:lnTo>
                  <a:pt x="337" y="199"/>
                </a:lnTo>
                <a:close/>
              </a:path>
            </a:pathLst>
          </a:custGeom>
          <a:solidFill>
            <a:srgbClr val="D1E8FA"/>
          </a:solidFill>
          <a:ln w="0">
            <a:solidFill>
              <a:srgbClr val="000000"/>
            </a:solidFill>
            <a:prstDash val="solid"/>
            <a:round/>
            <a:headEnd/>
            <a:tailEnd/>
          </a:ln>
        </p:spPr>
        <p:txBody>
          <a:bodyPr/>
          <a:lstStyle/>
          <a:p>
            <a:endParaRPr lang="en-GB"/>
          </a:p>
        </p:txBody>
      </p:sp>
      <p:sp>
        <p:nvSpPr>
          <p:cNvPr id="31754" name="Freeform 10">
            <a:extLst>
              <a:ext uri="{FF2B5EF4-FFF2-40B4-BE49-F238E27FC236}">
                <a16:creationId xmlns:a16="http://schemas.microsoft.com/office/drawing/2014/main" id="{8899694A-28E8-D500-651C-4207B6FE780D}"/>
              </a:ext>
            </a:extLst>
          </p:cNvPr>
          <p:cNvSpPr>
            <a:spLocks noEditPoints="1"/>
          </p:cNvSpPr>
          <p:nvPr/>
        </p:nvSpPr>
        <p:spPr bwMode="auto">
          <a:xfrm>
            <a:off x="1587500" y="1371600"/>
            <a:ext cx="1004888" cy="1754188"/>
          </a:xfrm>
          <a:custGeom>
            <a:avLst/>
            <a:gdLst>
              <a:gd name="T0" fmla="*/ 0 w 575"/>
              <a:gd name="T1" fmla="*/ 0 h 1005"/>
              <a:gd name="T2" fmla="*/ 575 w 575"/>
              <a:gd name="T3" fmla="*/ 0 h 1005"/>
              <a:gd name="T4" fmla="*/ 575 w 575"/>
              <a:gd name="T5" fmla="*/ 1005 h 1005"/>
              <a:gd name="T6" fmla="*/ 0 w 575"/>
              <a:gd name="T7" fmla="*/ 1005 h 1005"/>
              <a:gd name="T8" fmla="*/ 0 w 575"/>
              <a:gd name="T9" fmla="*/ 0 h 1005"/>
              <a:gd name="T10" fmla="*/ 116 w 575"/>
              <a:gd name="T11" fmla="*/ 154 h 1005"/>
              <a:gd name="T12" fmla="*/ 453 w 575"/>
              <a:gd name="T13" fmla="*/ 154 h 1005"/>
              <a:gd name="T14" fmla="*/ 453 w 575"/>
              <a:gd name="T15" fmla="*/ 992 h 1005"/>
              <a:gd name="T16" fmla="*/ 116 w 575"/>
              <a:gd name="T17" fmla="*/ 992 h 1005"/>
              <a:gd name="T18" fmla="*/ 116 w 575"/>
              <a:gd name="T19" fmla="*/ 154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5" h="1005">
                <a:moveTo>
                  <a:pt x="0" y="0"/>
                </a:moveTo>
                <a:lnTo>
                  <a:pt x="575" y="0"/>
                </a:lnTo>
                <a:lnTo>
                  <a:pt x="575" y="1005"/>
                </a:lnTo>
                <a:lnTo>
                  <a:pt x="0" y="1005"/>
                </a:lnTo>
                <a:lnTo>
                  <a:pt x="0" y="0"/>
                </a:lnTo>
                <a:close/>
                <a:moveTo>
                  <a:pt x="116" y="154"/>
                </a:moveTo>
                <a:lnTo>
                  <a:pt x="453" y="154"/>
                </a:lnTo>
                <a:lnTo>
                  <a:pt x="453" y="992"/>
                </a:lnTo>
                <a:lnTo>
                  <a:pt x="116" y="992"/>
                </a:lnTo>
                <a:lnTo>
                  <a:pt x="116" y="154"/>
                </a:lnTo>
                <a:close/>
              </a:path>
            </a:pathLst>
          </a:custGeom>
          <a:solidFill>
            <a:srgbClr val="D1E8FA"/>
          </a:solidFill>
          <a:ln w="0">
            <a:solidFill>
              <a:srgbClr val="000000"/>
            </a:solidFill>
            <a:prstDash val="solid"/>
            <a:round/>
            <a:headEnd/>
            <a:tailEnd/>
          </a:ln>
        </p:spPr>
        <p:txBody>
          <a:bodyPr/>
          <a:lstStyle/>
          <a:p>
            <a:endParaRPr lang="en-GB"/>
          </a:p>
        </p:txBody>
      </p:sp>
      <p:sp>
        <p:nvSpPr>
          <p:cNvPr id="31755" name="Freeform 11">
            <a:extLst>
              <a:ext uri="{FF2B5EF4-FFF2-40B4-BE49-F238E27FC236}">
                <a16:creationId xmlns:a16="http://schemas.microsoft.com/office/drawing/2014/main" id="{17C15544-022E-0925-1539-D8244F2B4A3D}"/>
              </a:ext>
            </a:extLst>
          </p:cNvPr>
          <p:cNvSpPr>
            <a:spLocks noEditPoints="1"/>
          </p:cNvSpPr>
          <p:nvPr/>
        </p:nvSpPr>
        <p:spPr bwMode="auto">
          <a:xfrm>
            <a:off x="1036638" y="1365250"/>
            <a:ext cx="569912" cy="2179638"/>
          </a:xfrm>
          <a:custGeom>
            <a:avLst/>
            <a:gdLst>
              <a:gd name="T0" fmla="*/ 0 w 291"/>
              <a:gd name="T1" fmla="*/ 65 h 1114"/>
              <a:gd name="T2" fmla="*/ 0 w 291"/>
              <a:gd name="T3" fmla="*/ 1114 h 1114"/>
              <a:gd name="T4" fmla="*/ 291 w 291"/>
              <a:gd name="T5" fmla="*/ 898 h 1114"/>
              <a:gd name="T6" fmla="*/ 291 w 291"/>
              <a:gd name="T7" fmla="*/ 0 h 1114"/>
              <a:gd name="T8" fmla="*/ 0 w 291"/>
              <a:gd name="T9" fmla="*/ 65 h 1114"/>
              <a:gd name="T10" fmla="*/ 60 w 291"/>
              <a:gd name="T11" fmla="*/ 213 h 1114"/>
              <a:gd name="T12" fmla="*/ 60 w 291"/>
              <a:gd name="T13" fmla="*/ 1049 h 1114"/>
              <a:gd name="T14" fmla="*/ 238 w 291"/>
              <a:gd name="T15" fmla="*/ 914 h 1114"/>
              <a:gd name="T16" fmla="*/ 238 w 291"/>
              <a:gd name="T17" fmla="*/ 161 h 1114"/>
              <a:gd name="T18" fmla="*/ 60 w 291"/>
              <a:gd name="T19" fmla="*/ 213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1" h="1114">
                <a:moveTo>
                  <a:pt x="0" y="65"/>
                </a:moveTo>
                <a:lnTo>
                  <a:pt x="0" y="1114"/>
                </a:lnTo>
                <a:lnTo>
                  <a:pt x="291" y="898"/>
                </a:lnTo>
                <a:lnTo>
                  <a:pt x="291" y="0"/>
                </a:lnTo>
                <a:lnTo>
                  <a:pt x="0" y="65"/>
                </a:lnTo>
                <a:close/>
                <a:moveTo>
                  <a:pt x="60" y="213"/>
                </a:moveTo>
                <a:lnTo>
                  <a:pt x="60" y="1049"/>
                </a:lnTo>
                <a:lnTo>
                  <a:pt x="238" y="914"/>
                </a:lnTo>
                <a:lnTo>
                  <a:pt x="238" y="161"/>
                </a:lnTo>
                <a:lnTo>
                  <a:pt x="60" y="213"/>
                </a:lnTo>
                <a:close/>
              </a:path>
            </a:pathLst>
          </a:custGeom>
          <a:solidFill>
            <a:srgbClr val="D1E8FA"/>
          </a:solidFill>
          <a:ln w="0">
            <a:solidFill>
              <a:srgbClr val="000000"/>
            </a:solidFill>
            <a:prstDash val="solid"/>
            <a:round/>
            <a:headEnd/>
            <a:tailEnd/>
          </a:ln>
        </p:spPr>
        <p:txBody>
          <a:bodyPr/>
          <a:lstStyle/>
          <a:p>
            <a:endParaRPr lang="en-GB"/>
          </a:p>
        </p:txBody>
      </p:sp>
      <p:sp>
        <p:nvSpPr>
          <p:cNvPr id="31756" name="Freeform 12">
            <a:extLst>
              <a:ext uri="{FF2B5EF4-FFF2-40B4-BE49-F238E27FC236}">
                <a16:creationId xmlns:a16="http://schemas.microsoft.com/office/drawing/2014/main" id="{F38E19D1-AA7E-E538-F5A3-6DF0BE1C05CC}"/>
              </a:ext>
            </a:extLst>
          </p:cNvPr>
          <p:cNvSpPr>
            <a:spLocks noEditPoints="1"/>
          </p:cNvSpPr>
          <p:nvPr/>
        </p:nvSpPr>
        <p:spPr bwMode="auto">
          <a:xfrm>
            <a:off x="660400" y="1490663"/>
            <a:ext cx="381000" cy="2538412"/>
          </a:xfrm>
          <a:custGeom>
            <a:avLst/>
            <a:gdLst>
              <a:gd name="T0" fmla="*/ 0 w 168"/>
              <a:gd name="T1" fmla="*/ 65 h 1114"/>
              <a:gd name="T2" fmla="*/ 0 w 168"/>
              <a:gd name="T3" fmla="*/ 1114 h 1114"/>
              <a:gd name="T4" fmla="*/ 168 w 168"/>
              <a:gd name="T5" fmla="*/ 898 h 1114"/>
              <a:gd name="T6" fmla="*/ 168 w 168"/>
              <a:gd name="T7" fmla="*/ 0 h 1114"/>
              <a:gd name="T8" fmla="*/ 0 w 168"/>
              <a:gd name="T9" fmla="*/ 65 h 1114"/>
              <a:gd name="T10" fmla="*/ 34 w 168"/>
              <a:gd name="T11" fmla="*/ 213 h 1114"/>
              <a:gd name="T12" fmla="*/ 34 w 168"/>
              <a:gd name="T13" fmla="*/ 1049 h 1114"/>
              <a:gd name="T14" fmla="*/ 137 w 168"/>
              <a:gd name="T15" fmla="*/ 914 h 1114"/>
              <a:gd name="T16" fmla="*/ 137 w 168"/>
              <a:gd name="T17" fmla="*/ 161 h 1114"/>
              <a:gd name="T18" fmla="*/ 34 w 168"/>
              <a:gd name="T19" fmla="*/ 213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 h="1114">
                <a:moveTo>
                  <a:pt x="0" y="65"/>
                </a:moveTo>
                <a:lnTo>
                  <a:pt x="0" y="1114"/>
                </a:lnTo>
                <a:lnTo>
                  <a:pt x="168" y="898"/>
                </a:lnTo>
                <a:lnTo>
                  <a:pt x="168" y="0"/>
                </a:lnTo>
                <a:lnTo>
                  <a:pt x="0" y="65"/>
                </a:lnTo>
                <a:close/>
                <a:moveTo>
                  <a:pt x="34" y="213"/>
                </a:moveTo>
                <a:lnTo>
                  <a:pt x="34" y="1049"/>
                </a:lnTo>
                <a:lnTo>
                  <a:pt x="137" y="914"/>
                </a:lnTo>
                <a:lnTo>
                  <a:pt x="137" y="161"/>
                </a:lnTo>
                <a:lnTo>
                  <a:pt x="34" y="213"/>
                </a:lnTo>
                <a:close/>
              </a:path>
            </a:pathLst>
          </a:custGeom>
          <a:solidFill>
            <a:srgbClr val="D1E8FA"/>
          </a:solidFill>
          <a:ln w="0">
            <a:solidFill>
              <a:srgbClr val="000000"/>
            </a:solidFill>
            <a:prstDash val="solid"/>
            <a:round/>
            <a:headEnd/>
            <a:tailEnd/>
          </a:ln>
        </p:spPr>
        <p:txBody>
          <a:bodyPr/>
          <a:lstStyle/>
          <a:p>
            <a:endParaRPr lang="en-GB"/>
          </a:p>
        </p:txBody>
      </p:sp>
      <p:grpSp>
        <p:nvGrpSpPr>
          <p:cNvPr id="31757" name="Group 13">
            <a:extLst>
              <a:ext uri="{FF2B5EF4-FFF2-40B4-BE49-F238E27FC236}">
                <a16:creationId xmlns:a16="http://schemas.microsoft.com/office/drawing/2014/main" id="{1FBDB184-36E5-BABD-C197-7A8B802B3DB1}"/>
              </a:ext>
            </a:extLst>
          </p:cNvPr>
          <p:cNvGrpSpPr>
            <a:grpSpLocks/>
          </p:cNvGrpSpPr>
          <p:nvPr/>
        </p:nvGrpSpPr>
        <p:grpSpPr bwMode="auto">
          <a:xfrm>
            <a:off x="1600200" y="3962400"/>
            <a:ext cx="1079500" cy="1887538"/>
            <a:chOff x="2448" y="2256"/>
            <a:chExt cx="680" cy="1189"/>
          </a:xfrm>
        </p:grpSpPr>
        <p:sp>
          <p:nvSpPr>
            <p:cNvPr id="31758" name="Freeform 14">
              <a:extLst>
                <a:ext uri="{FF2B5EF4-FFF2-40B4-BE49-F238E27FC236}">
                  <a16:creationId xmlns:a16="http://schemas.microsoft.com/office/drawing/2014/main" id="{B98EF2D2-529F-255A-118E-896B86601B64}"/>
                </a:ext>
              </a:extLst>
            </p:cNvPr>
            <p:cNvSpPr>
              <a:spLocks noEditPoints="1"/>
            </p:cNvSpPr>
            <p:nvPr/>
          </p:nvSpPr>
          <p:spPr bwMode="auto">
            <a:xfrm>
              <a:off x="2448" y="2256"/>
              <a:ext cx="680" cy="1189"/>
            </a:xfrm>
            <a:custGeom>
              <a:avLst/>
              <a:gdLst>
                <a:gd name="T0" fmla="*/ 0 w 575"/>
                <a:gd name="T1" fmla="*/ 0 h 1005"/>
                <a:gd name="T2" fmla="*/ 575 w 575"/>
                <a:gd name="T3" fmla="*/ 0 h 1005"/>
                <a:gd name="T4" fmla="*/ 575 w 575"/>
                <a:gd name="T5" fmla="*/ 1005 h 1005"/>
                <a:gd name="T6" fmla="*/ 0 w 575"/>
                <a:gd name="T7" fmla="*/ 1005 h 1005"/>
                <a:gd name="T8" fmla="*/ 0 w 575"/>
                <a:gd name="T9" fmla="*/ 0 h 1005"/>
                <a:gd name="T10" fmla="*/ 116 w 575"/>
                <a:gd name="T11" fmla="*/ 154 h 1005"/>
                <a:gd name="T12" fmla="*/ 453 w 575"/>
                <a:gd name="T13" fmla="*/ 154 h 1005"/>
                <a:gd name="T14" fmla="*/ 453 w 575"/>
                <a:gd name="T15" fmla="*/ 992 h 1005"/>
                <a:gd name="T16" fmla="*/ 116 w 575"/>
                <a:gd name="T17" fmla="*/ 992 h 1005"/>
                <a:gd name="T18" fmla="*/ 116 w 575"/>
                <a:gd name="T19" fmla="*/ 154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5" h="1005">
                  <a:moveTo>
                    <a:pt x="0" y="0"/>
                  </a:moveTo>
                  <a:lnTo>
                    <a:pt x="575" y="0"/>
                  </a:lnTo>
                  <a:lnTo>
                    <a:pt x="575" y="1005"/>
                  </a:lnTo>
                  <a:lnTo>
                    <a:pt x="0" y="1005"/>
                  </a:lnTo>
                  <a:lnTo>
                    <a:pt x="0" y="0"/>
                  </a:lnTo>
                  <a:close/>
                  <a:moveTo>
                    <a:pt x="116" y="154"/>
                  </a:moveTo>
                  <a:lnTo>
                    <a:pt x="453" y="154"/>
                  </a:lnTo>
                  <a:lnTo>
                    <a:pt x="453" y="992"/>
                  </a:lnTo>
                  <a:lnTo>
                    <a:pt x="116" y="992"/>
                  </a:lnTo>
                  <a:lnTo>
                    <a:pt x="116" y="154"/>
                  </a:lnTo>
                  <a:close/>
                </a:path>
              </a:pathLst>
            </a:custGeom>
            <a:solidFill>
              <a:srgbClr val="D1E8FA"/>
            </a:solidFill>
            <a:ln w="0">
              <a:solidFill>
                <a:srgbClr val="000000"/>
              </a:solidFill>
              <a:prstDash val="solid"/>
              <a:round/>
              <a:headEnd/>
              <a:tailEnd/>
            </a:ln>
          </p:spPr>
          <p:txBody>
            <a:bodyPr/>
            <a:lstStyle/>
            <a:p>
              <a:endParaRPr lang="en-GB"/>
            </a:p>
          </p:txBody>
        </p:sp>
        <p:grpSp>
          <p:nvGrpSpPr>
            <p:cNvPr id="31759" name="Group 15">
              <a:extLst>
                <a:ext uri="{FF2B5EF4-FFF2-40B4-BE49-F238E27FC236}">
                  <a16:creationId xmlns:a16="http://schemas.microsoft.com/office/drawing/2014/main" id="{0CC4D91C-ED50-BD0D-7D12-4B70F49E69C6}"/>
                </a:ext>
              </a:extLst>
            </p:cNvPr>
            <p:cNvGrpSpPr>
              <a:grpSpLocks/>
            </p:cNvGrpSpPr>
            <p:nvPr/>
          </p:nvGrpSpPr>
          <p:grpSpPr bwMode="auto">
            <a:xfrm>
              <a:off x="2590" y="2444"/>
              <a:ext cx="397" cy="999"/>
              <a:chOff x="-53" y="759"/>
              <a:chExt cx="336" cy="844"/>
            </a:xfrm>
          </p:grpSpPr>
          <p:sp>
            <p:nvSpPr>
              <p:cNvPr id="31760" name="Rectangle 16">
                <a:extLst>
                  <a:ext uri="{FF2B5EF4-FFF2-40B4-BE49-F238E27FC236}">
                    <a16:creationId xmlns:a16="http://schemas.microsoft.com/office/drawing/2014/main" id="{48FF3FF4-8FF4-3103-ED4F-7CDD843C720B}"/>
                  </a:ext>
                </a:extLst>
              </p:cNvPr>
              <p:cNvSpPr>
                <a:spLocks noChangeArrowheads="1"/>
              </p:cNvSpPr>
              <p:nvPr/>
            </p:nvSpPr>
            <p:spPr bwMode="auto">
              <a:xfrm>
                <a:off x="-53" y="759"/>
                <a:ext cx="336" cy="844"/>
              </a:xfrm>
              <a:prstGeom prst="rect">
                <a:avLst/>
              </a:prstGeom>
              <a:solidFill>
                <a:srgbClr val="B0D8F7"/>
              </a:solidFill>
              <a:ln w="0">
                <a:solidFill>
                  <a:srgbClr val="000000"/>
                </a:solidFill>
                <a:miter lim="800000"/>
                <a:headEnd/>
                <a:tailEnd/>
              </a:ln>
            </p:spPr>
            <p:txBody>
              <a:bodyPr/>
              <a:lstStyle/>
              <a:p>
                <a:endParaRPr lang="en-GB"/>
              </a:p>
            </p:txBody>
          </p:sp>
          <p:sp>
            <p:nvSpPr>
              <p:cNvPr id="31761" name="Rectangle 17">
                <a:extLst>
                  <a:ext uri="{FF2B5EF4-FFF2-40B4-BE49-F238E27FC236}">
                    <a16:creationId xmlns:a16="http://schemas.microsoft.com/office/drawing/2014/main" id="{0D291757-CBA5-CCDA-19D5-737D899E8258}"/>
                  </a:ext>
                </a:extLst>
              </p:cNvPr>
              <p:cNvSpPr>
                <a:spLocks noChangeArrowheads="1"/>
              </p:cNvSpPr>
              <p:nvPr/>
            </p:nvSpPr>
            <p:spPr bwMode="auto">
              <a:xfrm>
                <a:off x="144" y="1284"/>
                <a:ext cx="76" cy="232"/>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62" name="Rectangle 18">
                <a:extLst>
                  <a:ext uri="{FF2B5EF4-FFF2-40B4-BE49-F238E27FC236}">
                    <a16:creationId xmlns:a16="http://schemas.microsoft.com/office/drawing/2014/main" id="{0A5F40BF-5946-3AB5-C152-B5F29A15B1A3}"/>
                  </a:ext>
                </a:extLst>
              </p:cNvPr>
              <p:cNvSpPr>
                <a:spLocks noChangeArrowheads="1"/>
              </p:cNvSpPr>
              <p:nvPr/>
            </p:nvSpPr>
            <p:spPr bwMode="auto">
              <a:xfrm>
                <a:off x="4" y="1281"/>
                <a:ext cx="76" cy="233"/>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63" name="Rectangle 19">
                <a:extLst>
                  <a:ext uri="{FF2B5EF4-FFF2-40B4-BE49-F238E27FC236}">
                    <a16:creationId xmlns:a16="http://schemas.microsoft.com/office/drawing/2014/main" id="{6EAE4AFC-7BCE-3FF1-E2FB-C2C109B33B1E}"/>
                  </a:ext>
                </a:extLst>
              </p:cNvPr>
              <p:cNvSpPr>
                <a:spLocks noChangeArrowheads="1"/>
              </p:cNvSpPr>
              <p:nvPr/>
            </p:nvSpPr>
            <p:spPr bwMode="auto">
              <a:xfrm>
                <a:off x="144" y="838"/>
                <a:ext cx="76" cy="345"/>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64" name="Rectangle 20">
                <a:extLst>
                  <a:ext uri="{FF2B5EF4-FFF2-40B4-BE49-F238E27FC236}">
                    <a16:creationId xmlns:a16="http://schemas.microsoft.com/office/drawing/2014/main" id="{5F27BC8F-1EAE-946A-920A-52100B55566A}"/>
                  </a:ext>
                </a:extLst>
              </p:cNvPr>
              <p:cNvSpPr>
                <a:spLocks noChangeArrowheads="1"/>
              </p:cNvSpPr>
              <p:nvPr/>
            </p:nvSpPr>
            <p:spPr bwMode="auto">
              <a:xfrm>
                <a:off x="4" y="839"/>
                <a:ext cx="76" cy="347"/>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65" name="Freeform 21">
                <a:extLst>
                  <a:ext uri="{FF2B5EF4-FFF2-40B4-BE49-F238E27FC236}">
                    <a16:creationId xmlns:a16="http://schemas.microsoft.com/office/drawing/2014/main" id="{5E31D987-9241-4991-0E53-3BFA37280555}"/>
                  </a:ext>
                </a:extLst>
              </p:cNvPr>
              <p:cNvSpPr>
                <a:spLocks/>
              </p:cNvSpPr>
              <p:nvPr/>
            </p:nvSpPr>
            <p:spPr bwMode="auto">
              <a:xfrm>
                <a:off x="-25" y="1214"/>
                <a:ext cx="29" cy="31"/>
              </a:xfrm>
              <a:custGeom>
                <a:avLst/>
                <a:gdLst>
                  <a:gd name="T0" fmla="*/ 29 w 29"/>
                  <a:gd name="T1" fmla="*/ 16 h 31"/>
                  <a:gd name="T2" fmla="*/ 28 w 29"/>
                  <a:gd name="T3" fmla="*/ 22 h 31"/>
                  <a:gd name="T4" fmla="*/ 24 w 29"/>
                  <a:gd name="T5" fmla="*/ 27 h 31"/>
                  <a:gd name="T6" fmla="*/ 21 w 29"/>
                  <a:gd name="T7" fmla="*/ 30 h 31"/>
                  <a:gd name="T8" fmla="*/ 15 w 29"/>
                  <a:gd name="T9" fmla="*/ 31 h 31"/>
                  <a:gd name="T10" fmla="*/ 9 w 29"/>
                  <a:gd name="T11" fmla="*/ 30 h 31"/>
                  <a:gd name="T12" fmla="*/ 4 w 29"/>
                  <a:gd name="T13" fmla="*/ 27 h 31"/>
                  <a:gd name="T14" fmla="*/ 2 w 29"/>
                  <a:gd name="T15" fmla="*/ 22 h 31"/>
                  <a:gd name="T16" fmla="*/ 0 w 29"/>
                  <a:gd name="T17" fmla="*/ 16 h 31"/>
                  <a:gd name="T18" fmla="*/ 2 w 29"/>
                  <a:gd name="T19" fmla="*/ 10 h 31"/>
                  <a:gd name="T20" fmla="*/ 4 w 29"/>
                  <a:gd name="T21" fmla="*/ 5 h 31"/>
                  <a:gd name="T22" fmla="*/ 9 w 29"/>
                  <a:gd name="T23" fmla="*/ 2 h 31"/>
                  <a:gd name="T24" fmla="*/ 15 w 29"/>
                  <a:gd name="T25" fmla="*/ 0 h 31"/>
                  <a:gd name="T26" fmla="*/ 21 w 29"/>
                  <a:gd name="T27" fmla="*/ 2 h 31"/>
                  <a:gd name="T28" fmla="*/ 24 w 29"/>
                  <a:gd name="T29" fmla="*/ 5 h 31"/>
                  <a:gd name="T30" fmla="*/ 28 w 29"/>
                  <a:gd name="T31" fmla="*/ 10 h 31"/>
                  <a:gd name="T32" fmla="*/ 29 w 29"/>
                  <a:gd name="T33" fmla="*/ 16 h 31"/>
                  <a:gd name="T34" fmla="*/ 29 w 29"/>
                  <a:gd name="T35"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 h="31">
                    <a:moveTo>
                      <a:pt x="29" y="16"/>
                    </a:moveTo>
                    <a:lnTo>
                      <a:pt x="28" y="22"/>
                    </a:lnTo>
                    <a:lnTo>
                      <a:pt x="24" y="27"/>
                    </a:lnTo>
                    <a:lnTo>
                      <a:pt x="21" y="30"/>
                    </a:lnTo>
                    <a:lnTo>
                      <a:pt x="15" y="31"/>
                    </a:lnTo>
                    <a:lnTo>
                      <a:pt x="9" y="30"/>
                    </a:lnTo>
                    <a:lnTo>
                      <a:pt x="4" y="27"/>
                    </a:lnTo>
                    <a:lnTo>
                      <a:pt x="2" y="22"/>
                    </a:lnTo>
                    <a:lnTo>
                      <a:pt x="0" y="16"/>
                    </a:lnTo>
                    <a:lnTo>
                      <a:pt x="2" y="10"/>
                    </a:lnTo>
                    <a:lnTo>
                      <a:pt x="4" y="5"/>
                    </a:lnTo>
                    <a:lnTo>
                      <a:pt x="9" y="2"/>
                    </a:lnTo>
                    <a:lnTo>
                      <a:pt x="15" y="0"/>
                    </a:lnTo>
                    <a:lnTo>
                      <a:pt x="21" y="2"/>
                    </a:lnTo>
                    <a:lnTo>
                      <a:pt x="24" y="5"/>
                    </a:lnTo>
                    <a:lnTo>
                      <a:pt x="28" y="10"/>
                    </a:lnTo>
                    <a:lnTo>
                      <a:pt x="29" y="16"/>
                    </a:lnTo>
                    <a:lnTo>
                      <a:pt x="29" y="16"/>
                    </a:lnTo>
                    <a:close/>
                  </a:path>
                </a:pathLst>
              </a:custGeom>
              <a:solidFill>
                <a:srgbClr val="BDBDBD"/>
              </a:solidFill>
              <a:ln w="0">
                <a:solidFill>
                  <a:srgbClr val="000000"/>
                </a:solidFill>
                <a:prstDash val="solid"/>
                <a:round/>
                <a:headEnd/>
                <a:tailEnd/>
              </a:ln>
            </p:spPr>
            <p:txBody>
              <a:bodyPr/>
              <a:lstStyle/>
              <a:p>
                <a:endParaRPr lang="en-GB"/>
              </a:p>
            </p:txBody>
          </p:sp>
        </p:grpSp>
      </p:grpSp>
      <p:grpSp>
        <p:nvGrpSpPr>
          <p:cNvPr id="31766" name="Group 22">
            <a:extLst>
              <a:ext uri="{FF2B5EF4-FFF2-40B4-BE49-F238E27FC236}">
                <a16:creationId xmlns:a16="http://schemas.microsoft.com/office/drawing/2014/main" id="{B370AA83-095E-6CB2-7990-2002F17B998A}"/>
              </a:ext>
            </a:extLst>
          </p:cNvPr>
          <p:cNvGrpSpPr>
            <a:grpSpLocks/>
          </p:cNvGrpSpPr>
          <p:nvPr/>
        </p:nvGrpSpPr>
        <p:grpSpPr bwMode="auto">
          <a:xfrm>
            <a:off x="1179513" y="3960813"/>
            <a:ext cx="427037" cy="2284412"/>
            <a:chOff x="2183" y="2255"/>
            <a:chExt cx="269" cy="1439"/>
          </a:xfrm>
        </p:grpSpPr>
        <p:grpSp>
          <p:nvGrpSpPr>
            <p:cNvPr id="31767" name="Group 23">
              <a:extLst>
                <a:ext uri="{FF2B5EF4-FFF2-40B4-BE49-F238E27FC236}">
                  <a16:creationId xmlns:a16="http://schemas.microsoft.com/office/drawing/2014/main" id="{D71B35AB-2090-F1A2-6C75-3AA88D5F15B4}"/>
                </a:ext>
              </a:extLst>
            </p:cNvPr>
            <p:cNvGrpSpPr>
              <a:grpSpLocks/>
            </p:cNvGrpSpPr>
            <p:nvPr/>
          </p:nvGrpSpPr>
          <p:grpSpPr bwMode="auto">
            <a:xfrm>
              <a:off x="2253" y="2468"/>
              <a:ext cx="147" cy="1140"/>
              <a:chOff x="-488" y="478"/>
              <a:chExt cx="125" cy="968"/>
            </a:xfrm>
          </p:grpSpPr>
          <p:sp>
            <p:nvSpPr>
              <p:cNvPr id="31768" name="Freeform 24">
                <a:extLst>
                  <a:ext uri="{FF2B5EF4-FFF2-40B4-BE49-F238E27FC236}">
                    <a16:creationId xmlns:a16="http://schemas.microsoft.com/office/drawing/2014/main" id="{D42A754F-BF53-B9EA-E07C-2A1D4E0FC508}"/>
                  </a:ext>
                </a:extLst>
              </p:cNvPr>
              <p:cNvSpPr>
                <a:spLocks/>
              </p:cNvSpPr>
              <p:nvPr/>
            </p:nvSpPr>
            <p:spPr bwMode="auto">
              <a:xfrm>
                <a:off x="-488" y="478"/>
                <a:ext cx="125" cy="968"/>
              </a:xfrm>
              <a:custGeom>
                <a:avLst/>
                <a:gdLst>
                  <a:gd name="T0" fmla="*/ 0 w 125"/>
                  <a:gd name="T1" fmla="*/ 74 h 968"/>
                  <a:gd name="T2" fmla="*/ 0 w 125"/>
                  <a:gd name="T3" fmla="*/ 968 h 968"/>
                  <a:gd name="T4" fmla="*/ 125 w 125"/>
                  <a:gd name="T5" fmla="*/ 850 h 968"/>
                  <a:gd name="T6" fmla="*/ 125 w 125"/>
                  <a:gd name="T7" fmla="*/ 0 h 968"/>
                  <a:gd name="T8" fmla="*/ 0 w 125"/>
                  <a:gd name="T9" fmla="*/ 74 h 968"/>
                </a:gdLst>
                <a:ahLst/>
                <a:cxnLst>
                  <a:cxn ang="0">
                    <a:pos x="T0" y="T1"/>
                  </a:cxn>
                  <a:cxn ang="0">
                    <a:pos x="T2" y="T3"/>
                  </a:cxn>
                  <a:cxn ang="0">
                    <a:pos x="T4" y="T5"/>
                  </a:cxn>
                  <a:cxn ang="0">
                    <a:pos x="T6" y="T7"/>
                  </a:cxn>
                  <a:cxn ang="0">
                    <a:pos x="T8" y="T9"/>
                  </a:cxn>
                </a:cxnLst>
                <a:rect l="0" t="0" r="r" b="b"/>
                <a:pathLst>
                  <a:path w="125" h="968">
                    <a:moveTo>
                      <a:pt x="0" y="74"/>
                    </a:moveTo>
                    <a:lnTo>
                      <a:pt x="0" y="968"/>
                    </a:lnTo>
                    <a:lnTo>
                      <a:pt x="125" y="850"/>
                    </a:lnTo>
                    <a:lnTo>
                      <a:pt x="125" y="0"/>
                    </a:lnTo>
                    <a:lnTo>
                      <a:pt x="0" y="74"/>
                    </a:lnTo>
                    <a:close/>
                  </a:path>
                </a:pathLst>
              </a:custGeom>
              <a:solidFill>
                <a:srgbClr val="B0D8F7"/>
              </a:solidFill>
              <a:ln w="0">
                <a:solidFill>
                  <a:srgbClr val="000000"/>
                </a:solidFill>
                <a:prstDash val="solid"/>
                <a:round/>
                <a:headEnd/>
                <a:tailEnd/>
              </a:ln>
            </p:spPr>
            <p:txBody>
              <a:bodyPr/>
              <a:lstStyle/>
              <a:p>
                <a:endParaRPr lang="en-GB"/>
              </a:p>
            </p:txBody>
          </p:sp>
          <p:sp>
            <p:nvSpPr>
              <p:cNvPr id="31769" name="Freeform 25">
                <a:extLst>
                  <a:ext uri="{FF2B5EF4-FFF2-40B4-BE49-F238E27FC236}">
                    <a16:creationId xmlns:a16="http://schemas.microsoft.com/office/drawing/2014/main" id="{10135C88-8F62-04B4-667F-5FBEFC4116E9}"/>
                  </a:ext>
                </a:extLst>
              </p:cNvPr>
              <p:cNvSpPr>
                <a:spLocks/>
              </p:cNvSpPr>
              <p:nvPr/>
            </p:nvSpPr>
            <p:spPr bwMode="auto">
              <a:xfrm>
                <a:off x="-411" y="566"/>
                <a:ext cx="30" cy="389"/>
              </a:xfrm>
              <a:custGeom>
                <a:avLst/>
                <a:gdLst>
                  <a:gd name="T0" fmla="*/ 0 w 30"/>
                  <a:gd name="T1" fmla="*/ 24 h 389"/>
                  <a:gd name="T2" fmla="*/ 0 w 30"/>
                  <a:gd name="T3" fmla="*/ 389 h 389"/>
                  <a:gd name="T4" fmla="*/ 30 w 30"/>
                  <a:gd name="T5" fmla="*/ 361 h 389"/>
                  <a:gd name="T6" fmla="*/ 30 w 30"/>
                  <a:gd name="T7" fmla="*/ 0 h 389"/>
                  <a:gd name="T8" fmla="*/ 0 w 30"/>
                  <a:gd name="T9" fmla="*/ 24 h 389"/>
                </a:gdLst>
                <a:ahLst/>
                <a:cxnLst>
                  <a:cxn ang="0">
                    <a:pos x="T0" y="T1"/>
                  </a:cxn>
                  <a:cxn ang="0">
                    <a:pos x="T2" y="T3"/>
                  </a:cxn>
                  <a:cxn ang="0">
                    <a:pos x="T4" y="T5"/>
                  </a:cxn>
                  <a:cxn ang="0">
                    <a:pos x="T6" y="T7"/>
                  </a:cxn>
                  <a:cxn ang="0">
                    <a:pos x="T8" y="T9"/>
                  </a:cxn>
                </a:cxnLst>
                <a:rect l="0" t="0" r="r" b="b"/>
                <a:pathLst>
                  <a:path w="30" h="389">
                    <a:moveTo>
                      <a:pt x="0" y="24"/>
                    </a:moveTo>
                    <a:lnTo>
                      <a:pt x="0" y="389"/>
                    </a:lnTo>
                    <a:lnTo>
                      <a:pt x="30" y="361"/>
                    </a:lnTo>
                    <a:lnTo>
                      <a:pt x="30" y="0"/>
                    </a:lnTo>
                    <a:lnTo>
                      <a:pt x="0" y="24"/>
                    </a:lnTo>
                    <a:close/>
                  </a:path>
                </a:pathLst>
              </a:custGeom>
              <a:solidFill>
                <a:srgbClr val="B0D8F7"/>
              </a:solidFill>
              <a:ln w="0">
                <a:solidFill>
                  <a:srgbClr val="000000"/>
                </a:solidFill>
                <a:prstDash val="solid"/>
                <a:round/>
                <a:headEnd/>
                <a:tailEnd/>
              </a:ln>
            </p:spPr>
            <p:txBody>
              <a:bodyPr/>
              <a:lstStyle/>
              <a:p>
                <a:endParaRPr lang="en-GB"/>
              </a:p>
            </p:txBody>
          </p:sp>
          <p:sp>
            <p:nvSpPr>
              <p:cNvPr id="31770" name="Freeform 26">
                <a:extLst>
                  <a:ext uri="{FF2B5EF4-FFF2-40B4-BE49-F238E27FC236}">
                    <a16:creationId xmlns:a16="http://schemas.microsoft.com/office/drawing/2014/main" id="{8FF3A38E-530C-E5F2-D2FF-D3F0DA62675D}"/>
                  </a:ext>
                </a:extLst>
              </p:cNvPr>
              <p:cNvSpPr>
                <a:spLocks/>
              </p:cNvSpPr>
              <p:nvPr/>
            </p:nvSpPr>
            <p:spPr bwMode="auto">
              <a:xfrm>
                <a:off x="-477" y="1045"/>
                <a:ext cx="14" cy="23"/>
              </a:xfrm>
              <a:custGeom>
                <a:avLst/>
                <a:gdLst>
                  <a:gd name="T0" fmla="*/ 0 w 14"/>
                  <a:gd name="T1" fmla="*/ 15 h 23"/>
                  <a:gd name="T2" fmla="*/ 0 w 14"/>
                  <a:gd name="T3" fmla="*/ 16 h 23"/>
                  <a:gd name="T4" fmla="*/ 0 w 14"/>
                  <a:gd name="T5" fmla="*/ 17 h 23"/>
                  <a:gd name="T6" fmla="*/ 0 w 14"/>
                  <a:gd name="T7" fmla="*/ 19 h 23"/>
                  <a:gd name="T8" fmla="*/ 1 w 14"/>
                  <a:gd name="T9" fmla="*/ 19 h 23"/>
                  <a:gd name="T10" fmla="*/ 1 w 14"/>
                  <a:gd name="T11" fmla="*/ 20 h 23"/>
                  <a:gd name="T12" fmla="*/ 2 w 14"/>
                  <a:gd name="T13" fmla="*/ 21 h 23"/>
                  <a:gd name="T14" fmla="*/ 3 w 14"/>
                  <a:gd name="T15" fmla="*/ 21 h 23"/>
                  <a:gd name="T16" fmla="*/ 3 w 14"/>
                  <a:gd name="T17" fmla="*/ 22 h 23"/>
                  <a:gd name="T18" fmla="*/ 5 w 14"/>
                  <a:gd name="T19" fmla="*/ 22 h 23"/>
                  <a:gd name="T20" fmla="*/ 6 w 14"/>
                  <a:gd name="T21" fmla="*/ 23 h 23"/>
                  <a:gd name="T22" fmla="*/ 7 w 14"/>
                  <a:gd name="T23" fmla="*/ 23 h 23"/>
                  <a:gd name="T24" fmla="*/ 8 w 14"/>
                  <a:gd name="T25" fmla="*/ 23 h 23"/>
                  <a:gd name="T26" fmla="*/ 9 w 14"/>
                  <a:gd name="T27" fmla="*/ 23 h 23"/>
                  <a:gd name="T28" fmla="*/ 11 w 14"/>
                  <a:gd name="T29" fmla="*/ 23 h 23"/>
                  <a:gd name="T30" fmla="*/ 11 w 14"/>
                  <a:gd name="T31" fmla="*/ 22 h 23"/>
                  <a:gd name="T32" fmla="*/ 12 w 14"/>
                  <a:gd name="T33" fmla="*/ 21 h 23"/>
                  <a:gd name="T34" fmla="*/ 12 w 14"/>
                  <a:gd name="T35" fmla="*/ 20 h 23"/>
                  <a:gd name="T36" fmla="*/ 12 w 14"/>
                  <a:gd name="T37" fmla="*/ 19 h 23"/>
                  <a:gd name="T38" fmla="*/ 13 w 14"/>
                  <a:gd name="T39" fmla="*/ 19 h 23"/>
                  <a:gd name="T40" fmla="*/ 13 w 14"/>
                  <a:gd name="T41" fmla="*/ 17 h 23"/>
                  <a:gd name="T42" fmla="*/ 13 w 14"/>
                  <a:gd name="T43" fmla="*/ 16 h 23"/>
                  <a:gd name="T44" fmla="*/ 13 w 14"/>
                  <a:gd name="T45" fmla="*/ 15 h 23"/>
                  <a:gd name="T46" fmla="*/ 13 w 14"/>
                  <a:gd name="T47" fmla="*/ 14 h 23"/>
                  <a:gd name="T48" fmla="*/ 13 w 14"/>
                  <a:gd name="T49" fmla="*/ 13 h 23"/>
                  <a:gd name="T50" fmla="*/ 13 w 14"/>
                  <a:gd name="T51" fmla="*/ 11 h 23"/>
                  <a:gd name="T52" fmla="*/ 13 w 14"/>
                  <a:gd name="T53" fmla="*/ 10 h 23"/>
                  <a:gd name="T54" fmla="*/ 14 w 14"/>
                  <a:gd name="T55" fmla="*/ 9 h 23"/>
                  <a:gd name="T56" fmla="*/ 13 w 14"/>
                  <a:gd name="T57" fmla="*/ 7 h 23"/>
                  <a:gd name="T58" fmla="*/ 13 w 14"/>
                  <a:gd name="T59" fmla="*/ 6 h 23"/>
                  <a:gd name="T60" fmla="*/ 13 w 14"/>
                  <a:gd name="T61" fmla="*/ 4 h 23"/>
                  <a:gd name="T62" fmla="*/ 12 w 14"/>
                  <a:gd name="T63" fmla="*/ 4 h 23"/>
                  <a:gd name="T64" fmla="*/ 12 w 14"/>
                  <a:gd name="T65" fmla="*/ 3 h 23"/>
                  <a:gd name="T66" fmla="*/ 11 w 14"/>
                  <a:gd name="T67" fmla="*/ 2 h 23"/>
                  <a:gd name="T68" fmla="*/ 9 w 14"/>
                  <a:gd name="T69" fmla="*/ 2 h 23"/>
                  <a:gd name="T70" fmla="*/ 9 w 14"/>
                  <a:gd name="T71" fmla="*/ 1 h 23"/>
                  <a:gd name="T72" fmla="*/ 8 w 14"/>
                  <a:gd name="T73" fmla="*/ 1 h 23"/>
                  <a:gd name="T74" fmla="*/ 7 w 14"/>
                  <a:gd name="T75" fmla="*/ 0 h 23"/>
                  <a:gd name="T76" fmla="*/ 6 w 14"/>
                  <a:gd name="T77" fmla="*/ 0 h 23"/>
                  <a:gd name="T78" fmla="*/ 5 w 14"/>
                  <a:gd name="T79" fmla="*/ 0 h 23"/>
                  <a:gd name="T80" fmla="*/ 3 w 14"/>
                  <a:gd name="T81" fmla="*/ 0 h 23"/>
                  <a:gd name="T82" fmla="*/ 3 w 14"/>
                  <a:gd name="T83" fmla="*/ 1 h 23"/>
                  <a:gd name="T84" fmla="*/ 2 w 14"/>
                  <a:gd name="T85" fmla="*/ 1 h 23"/>
                  <a:gd name="T86" fmla="*/ 1 w 14"/>
                  <a:gd name="T87" fmla="*/ 2 h 23"/>
                  <a:gd name="T88" fmla="*/ 1 w 14"/>
                  <a:gd name="T89" fmla="*/ 3 h 23"/>
                  <a:gd name="T90" fmla="*/ 1 w 14"/>
                  <a:gd name="T91" fmla="*/ 4 h 23"/>
                  <a:gd name="T92" fmla="*/ 0 w 14"/>
                  <a:gd name="T93" fmla="*/ 4 h 23"/>
                  <a:gd name="T94" fmla="*/ 0 w 14"/>
                  <a:gd name="T95" fmla="*/ 6 h 23"/>
                  <a:gd name="T96" fmla="*/ 0 w 14"/>
                  <a:gd name="T97" fmla="*/ 7 h 23"/>
                  <a:gd name="T98" fmla="*/ 0 w 14"/>
                  <a:gd name="T99" fmla="*/ 8 h 23"/>
                  <a:gd name="T100" fmla="*/ 0 w 14"/>
                  <a:gd name="T101" fmla="*/ 9 h 23"/>
                  <a:gd name="T102" fmla="*/ 0 w 14"/>
                  <a:gd name="T103" fmla="*/ 10 h 23"/>
                  <a:gd name="T104" fmla="*/ 0 w 14"/>
                  <a:gd name="T105" fmla="*/ 11 h 23"/>
                  <a:gd name="T106" fmla="*/ 0 w 14"/>
                  <a:gd name="T107" fmla="*/ 13 h 23"/>
                  <a:gd name="T108" fmla="*/ 0 w 14"/>
                  <a:gd name="T109"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 h="23">
                    <a:moveTo>
                      <a:pt x="0" y="15"/>
                    </a:moveTo>
                    <a:lnTo>
                      <a:pt x="0" y="16"/>
                    </a:lnTo>
                    <a:lnTo>
                      <a:pt x="0" y="17"/>
                    </a:lnTo>
                    <a:lnTo>
                      <a:pt x="0" y="19"/>
                    </a:lnTo>
                    <a:lnTo>
                      <a:pt x="1" y="19"/>
                    </a:lnTo>
                    <a:lnTo>
                      <a:pt x="1" y="20"/>
                    </a:lnTo>
                    <a:lnTo>
                      <a:pt x="2" y="21"/>
                    </a:lnTo>
                    <a:lnTo>
                      <a:pt x="3" y="21"/>
                    </a:lnTo>
                    <a:lnTo>
                      <a:pt x="3" y="22"/>
                    </a:lnTo>
                    <a:lnTo>
                      <a:pt x="5" y="22"/>
                    </a:lnTo>
                    <a:lnTo>
                      <a:pt x="6" y="23"/>
                    </a:lnTo>
                    <a:lnTo>
                      <a:pt x="7" y="23"/>
                    </a:lnTo>
                    <a:lnTo>
                      <a:pt x="8" y="23"/>
                    </a:lnTo>
                    <a:lnTo>
                      <a:pt x="9" y="23"/>
                    </a:lnTo>
                    <a:lnTo>
                      <a:pt x="11" y="23"/>
                    </a:lnTo>
                    <a:lnTo>
                      <a:pt x="11" y="22"/>
                    </a:lnTo>
                    <a:lnTo>
                      <a:pt x="12" y="21"/>
                    </a:lnTo>
                    <a:lnTo>
                      <a:pt x="12" y="20"/>
                    </a:lnTo>
                    <a:lnTo>
                      <a:pt x="12" y="19"/>
                    </a:lnTo>
                    <a:lnTo>
                      <a:pt x="13" y="19"/>
                    </a:lnTo>
                    <a:lnTo>
                      <a:pt x="13" y="17"/>
                    </a:lnTo>
                    <a:lnTo>
                      <a:pt x="13" y="16"/>
                    </a:lnTo>
                    <a:lnTo>
                      <a:pt x="13" y="15"/>
                    </a:lnTo>
                    <a:lnTo>
                      <a:pt x="13" y="14"/>
                    </a:lnTo>
                    <a:lnTo>
                      <a:pt x="13" y="13"/>
                    </a:lnTo>
                    <a:lnTo>
                      <a:pt x="13" y="11"/>
                    </a:lnTo>
                    <a:lnTo>
                      <a:pt x="13" y="10"/>
                    </a:lnTo>
                    <a:lnTo>
                      <a:pt x="14" y="9"/>
                    </a:lnTo>
                    <a:lnTo>
                      <a:pt x="13" y="7"/>
                    </a:lnTo>
                    <a:lnTo>
                      <a:pt x="13" y="6"/>
                    </a:lnTo>
                    <a:lnTo>
                      <a:pt x="13" y="4"/>
                    </a:lnTo>
                    <a:lnTo>
                      <a:pt x="12" y="4"/>
                    </a:lnTo>
                    <a:lnTo>
                      <a:pt x="12" y="3"/>
                    </a:lnTo>
                    <a:lnTo>
                      <a:pt x="11" y="2"/>
                    </a:lnTo>
                    <a:lnTo>
                      <a:pt x="9" y="2"/>
                    </a:lnTo>
                    <a:lnTo>
                      <a:pt x="9" y="1"/>
                    </a:lnTo>
                    <a:lnTo>
                      <a:pt x="8" y="1"/>
                    </a:lnTo>
                    <a:lnTo>
                      <a:pt x="7" y="0"/>
                    </a:lnTo>
                    <a:lnTo>
                      <a:pt x="6" y="0"/>
                    </a:lnTo>
                    <a:lnTo>
                      <a:pt x="5" y="0"/>
                    </a:lnTo>
                    <a:lnTo>
                      <a:pt x="3" y="0"/>
                    </a:lnTo>
                    <a:lnTo>
                      <a:pt x="3" y="1"/>
                    </a:lnTo>
                    <a:lnTo>
                      <a:pt x="2" y="1"/>
                    </a:lnTo>
                    <a:lnTo>
                      <a:pt x="1" y="2"/>
                    </a:lnTo>
                    <a:lnTo>
                      <a:pt x="1" y="3"/>
                    </a:lnTo>
                    <a:lnTo>
                      <a:pt x="1" y="4"/>
                    </a:lnTo>
                    <a:lnTo>
                      <a:pt x="0" y="4"/>
                    </a:lnTo>
                    <a:lnTo>
                      <a:pt x="0" y="6"/>
                    </a:lnTo>
                    <a:lnTo>
                      <a:pt x="0" y="7"/>
                    </a:lnTo>
                    <a:lnTo>
                      <a:pt x="0" y="8"/>
                    </a:lnTo>
                    <a:lnTo>
                      <a:pt x="0" y="9"/>
                    </a:lnTo>
                    <a:lnTo>
                      <a:pt x="0" y="10"/>
                    </a:lnTo>
                    <a:lnTo>
                      <a:pt x="0" y="11"/>
                    </a:lnTo>
                    <a:lnTo>
                      <a:pt x="0" y="13"/>
                    </a:lnTo>
                    <a:lnTo>
                      <a:pt x="0" y="15"/>
                    </a:lnTo>
                    <a:close/>
                  </a:path>
                </a:pathLst>
              </a:custGeom>
              <a:solidFill>
                <a:srgbClr val="BDBDBD"/>
              </a:solidFill>
              <a:ln w="0">
                <a:solidFill>
                  <a:srgbClr val="000000"/>
                </a:solidFill>
                <a:prstDash val="solid"/>
                <a:round/>
                <a:headEnd/>
                <a:tailEnd/>
              </a:ln>
            </p:spPr>
            <p:txBody>
              <a:bodyPr/>
              <a:lstStyle/>
              <a:p>
                <a:endParaRPr lang="en-GB"/>
              </a:p>
            </p:txBody>
          </p:sp>
          <p:sp>
            <p:nvSpPr>
              <p:cNvPr id="31771" name="Freeform 27">
                <a:extLst>
                  <a:ext uri="{FF2B5EF4-FFF2-40B4-BE49-F238E27FC236}">
                    <a16:creationId xmlns:a16="http://schemas.microsoft.com/office/drawing/2014/main" id="{427A8DD9-2D84-FD08-0EB1-12812D9629D9}"/>
                  </a:ext>
                </a:extLst>
              </p:cNvPr>
              <p:cNvSpPr>
                <a:spLocks/>
              </p:cNvSpPr>
              <p:nvPr/>
            </p:nvSpPr>
            <p:spPr bwMode="auto">
              <a:xfrm>
                <a:off x="-466" y="605"/>
                <a:ext cx="31" cy="393"/>
              </a:xfrm>
              <a:custGeom>
                <a:avLst/>
                <a:gdLst>
                  <a:gd name="T0" fmla="*/ 0 w 31"/>
                  <a:gd name="T1" fmla="*/ 24 h 393"/>
                  <a:gd name="T2" fmla="*/ 0 w 31"/>
                  <a:gd name="T3" fmla="*/ 393 h 393"/>
                  <a:gd name="T4" fmla="*/ 31 w 31"/>
                  <a:gd name="T5" fmla="*/ 365 h 393"/>
                  <a:gd name="T6" fmla="*/ 31 w 31"/>
                  <a:gd name="T7" fmla="*/ 0 h 393"/>
                  <a:gd name="T8" fmla="*/ 0 w 31"/>
                  <a:gd name="T9" fmla="*/ 24 h 393"/>
                </a:gdLst>
                <a:ahLst/>
                <a:cxnLst>
                  <a:cxn ang="0">
                    <a:pos x="T0" y="T1"/>
                  </a:cxn>
                  <a:cxn ang="0">
                    <a:pos x="T2" y="T3"/>
                  </a:cxn>
                  <a:cxn ang="0">
                    <a:pos x="T4" y="T5"/>
                  </a:cxn>
                  <a:cxn ang="0">
                    <a:pos x="T6" y="T7"/>
                  </a:cxn>
                  <a:cxn ang="0">
                    <a:pos x="T8" y="T9"/>
                  </a:cxn>
                </a:cxnLst>
                <a:rect l="0" t="0" r="r" b="b"/>
                <a:pathLst>
                  <a:path w="31" h="393">
                    <a:moveTo>
                      <a:pt x="0" y="24"/>
                    </a:moveTo>
                    <a:lnTo>
                      <a:pt x="0" y="393"/>
                    </a:lnTo>
                    <a:lnTo>
                      <a:pt x="31" y="365"/>
                    </a:lnTo>
                    <a:lnTo>
                      <a:pt x="31" y="0"/>
                    </a:lnTo>
                    <a:lnTo>
                      <a:pt x="0" y="24"/>
                    </a:lnTo>
                    <a:close/>
                  </a:path>
                </a:pathLst>
              </a:custGeom>
              <a:solidFill>
                <a:srgbClr val="B0D8F7"/>
              </a:solidFill>
              <a:ln w="0">
                <a:solidFill>
                  <a:srgbClr val="000000"/>
                </a:solidFill>
                <a:prstDash val="solid"/>
                <a:round/>
                <a:headEnd/>
                <a:tailEnd/>
              </a:ln>
            </p:spPr>
            <p:txBody>
              <a:bodyPr/>
              <a:lstStyle/>
              <a:p>
                <a:endParaRPr lang="en-GB"/>
              </a:p>
            </p:txBody>
          </p:sp>
          <p:sp>
            <p:nvSpPr>
              <p:cNvPr id="31772" name="Freeform 28">
                <a:extLst>
                  <a:ext uri="{FF2B5EF4-FFF2-40B4-BE49-F238E27FC236}">
                    <a16:creationId xmlns:a16="http://schemas.microsoft.com/office/drawing/2014/main" id="{B8383D37-06CA-6D52-A5DD-35A3BD2B8E95}"/>
                  </a:ext>
                </a:extLst>
              </p:cNvPr>
              <p:cNvSpPr>
                <a:spLocks/>
              </p:cNvSpPr>
              <p:nvPr/>
            </p:nvSpPr>
            <p:spPr bwMode="auto">
              <a:xfrm>
                <a:off x="-470" y="1074"/>
                <a:ext cx="37" cy="271"/>
              </a:xfrm>
              <a:custGeom>
                <a:avLst/>
                <a:gdLst>
                  <a:gd name="T0" fmla="*/ 0 w 37"/>
                  <a:gd name="T1" fmla="*/ 30 h 271"/>
                  <a:gd name="T2" fmla="*/ 0 w 37"/>
                  <a:gd name="T3" fmla="*/ 271 h 271"/>
                  <a:gd name="T4" fmla="*/ 37 w 37"/>
                  <a:gd name="T5" fmla="*/ 233 h 271"/>
                  <a:gd name="T6" fmla="*/ 36 w 37"/>
                  <a:gd name="T7" fmla="*/ 0 h 271"/>
                  <a:gd name="T8" fmla="*/ 0 w 37"/>
                  <a:gd name="T9" fmla="*/ 30 h 271"/>
                </a:gdLst>
                <a:ahLst/>
                <a:cxnLst>
                  <a:cxn ang="0">
                    <a:pos x="T0" y="T1"/>
                  </a:cxn>
                  <a:cxn ang="0">
                    <a:pos x="T2" y="T3"/>
                  </a:cxn>
                  <a:cxn ang="0">
                    <a:pos x="T4" y="T5"/>
                  </a:cxn>
                  <a:cxn ang="0">
                    <a:pos x="T6" y="T7"/>
                  </a:cxn>
                  <a:cxn ang="0">
                    <a:pos x="T8" y="T9"/>
                  </a:cxn>
                </a:cxnLst>
                <a:rect l="0" t="0" r="r" b="b"/>
                <a:pathLst>
                  <a:path w="37" h="271">
                    <a:moveTo>
                      <a:pt x="0" y="30"/>
                    </a:moveTo>
                    <a:lnTo>
                      <a:pt x="0" y="271"/>
                    </a:lnTo>
                    <a:lnTo>
                      <a:pt x="37" y="233"/>
                    </a:lnTo>
                    <a:lnTo>
                      <a:pt x="36" y="0"/>
                    </a:lnTo>
                    <a:lnTo>
                      <a:pt x="0" y="30"/>
                    </a:lnTo>
                    <a:close/>
                  </a:path>
                </a:pathLst>
              </a:custGeom>
              <a:solidFill>
                <a:srgbClr val="B0D8F7"/>
              </a:solidFill>
              <a:ln w="0">
                <a:solidFill>
                  <a:srgbClr val="000000"/>
                </a:solidFill>
                <a:prstDash val="solid"/>
                <a:round/>
                <a:headEnd/>
                <a:tailEnd/>
              </a:ln>
            </p:spPr>
            <p:txBody>
              <a:bodyPr/>
              <a:lstStyle/>
              <a:p>
                <a:endParaRPr lang="en-GB"/>
              </a:p>
            </p:txBody>
          </p:sp>
          <p:sp>
            <p:nvSpPr>
              <p:cNvPr id="31773" name="Freeform 29">
                <a:extLst>
                  <a:ext uri="{FF2B5EF4-FFF2-40B4-BE49-F238E27FC236}">
                    <a16:creationId xmlns:a16="http://schemas.microsoft.com/office/drawing/2014/main" id="{34F484D1-779E-2BBA-7E54-37B1C056FFCF}"/>
                  </a:ext>
                </a:extLst>
              </p:cNvPr>
              <p:cNvSpPr>
                <a:spLocks/>
              </p:cNvSpPr>
              <p:nvPr/>
            </p:nvSpPr>
            <p:spPr bwMode="auto">
              <a:xfrm>
                <a:off x="-411" y="1030"/>
                <a:ext cx="32" cy="264"/>
              </a:xfrm>
              <a:custGeom>
                <a:avLst/>
                <a:gdLst>
                  <a:gd name="T0" fmla="*/ 0 w 32"/>
                  <a:gd name="T1" fmla="*/ 29 h 264"/>
                  <a:gd name="T2" fmla="*/ 0 w 32"/>
                  <a:gd name="T3" fmla="*/ 264 h 264"/>
                  <a:gd name="T4" fmla="*/ 32 w 32"/>
                  <a:gd name="T5" fmla="*/ 234 h 264"/>
                  <a:gd name="T6" fmla="*/ 32 w 32"/>
                  <a:gd name="T7" fmla="*/ 0 h 264"/>
                  <a:gd name="T8" fmla="*/ 0 w 32"/>
                  <a:gd name="T9" fmla="*/ 29 h 264"/>
                </a:gdLst>
                <a:ahLst/>
                <a:cxnLst>
                  <a:cxn ang="0">
                    <a:pos x="T0" y="T1"/>
                  </a:cxn>
                  <a:cxn ang="0">
                    <a:pos x="T2" y="T3"/>
                  </a:cxn>
                  <a:cxn ang="0">
                    <a:pos x="T4" y="T5"/>
                  </a:cxn>
                  <a:cxn ang="0">
                    <a:pos x="T6" y="T7"/>
                  </a:cxn>
                  <a:cxn ang="0">
                    <a:pos x="T8" y="T9"/>
                  </a:cxn>
                </a:cxnLst>
                <a:rect l="0" t="0" r="r" b="b"/>
                <a:pathLst>
                  <a:path w="32" h="264">
                    <a:moveTo>
                      <a:pt x="0" y="29"/>
                    </a:moveTo>
                    <a:lnTo>
                      <a:pt x="0" y="264"/>
                    </a:lnTo>
                    <a:lnTo>
                      <a:pt x="32" y="234"/>
                    </a:lnTo>
                    <a:lnTo>
                      <a:pt x="32" y="0"/>
                    </a:lnTo>
                    <a:lnTo>
                      <a:pt x="0" y="29"/>
                    </a:lnTo>
                    <a:close/>
                  </a:path>
                </a:pathLst>
              </a:custGeom>
              <a:solidFill>
                <a:srgbClr val="B0D8F7"/>
              </a:solidFill>
              <a:ln w="0">
                <a:solidFill>
                  <a:srgbClr val="000000"/>
                </a:solidFill>
                <a:prstDash val="solid"/>
                <a:round/>
                <a:headEnd/>
                <a:tailEnd/>
              </a:ln>
            </p:spPr>
            <p:txBody>
              <a:bodyPr/>
              <a:lstStyle/>
              <a:p>
                <a:endParaRPr lang="en-GB"/>
              </a:p>
            </p:txBody>
          </p:sp>
        </p:grpSp>
        <p:sp>
          <p:nvSpPr>
            <p:cNvPr id="31774" name="Freeform 30">
              <a:extLst>
                <a:ext uri="{FF2B5EF4-FFF2-40B4-BE49-F238E27FC236}">
                  <a16:creationId xmlns:a16="http://schemas.microsoft.com/office/drawing/2014/main" id="{44D67905-BCFE-5F39-72CC-98E45CD85041}"/>
                </a:ext>
              </a:extLst>
            </p:cNvPr>
            <p:cNvSpPr>
              <a:spLocks noEditPoints="1"/>
            </p:cNvSpPr>
            <p:nvPr/>
          </p:nvSpPr>
          <p:spPr bwMode="auto">
            <a:xfrm>
              <a:off x="2183" y="2255"/>
              <a:ext cx="269" cy="1439"/>
            </a:xfrm>
            <a:custGeom>
              <a:avLst/>
              <a:gdLst>
                <a:gd name="T0" fmla="*/ 0 w 228"/>
                <a:gd name="T1" fmla="*/ 120 h 1222"/>
                <a:gd name="T2" fmla="*/ 0 w 228"/>
                <a:gd name="T3" fmla="*/ 1222 h 1222"/>
                <a:gd name="T4" fmla="*/ 228 w 228"/>
                <a:gd name="T5" fmla="*/ 1006 h 1222"/>
                <a:gd name="T6" fmla="*/ 228 w 228"/>
                <a:gd name="T7" fmla="*/ 0 h 1222"/>
                <a:gd name="T8" fmla="*/ 0 w 228"/>
                <a:gd name="T9" fmla="*/ 120 h 1222"/>
                <a:gd name="T10" fmla="*/ 52 w 228"/>
                <a:gd name="T11" fmla="*/ 251 h 1222"/>
                <a:gd name="T12" fmla="*/ 52 w 228"/>
                <a:gd name="T13" fmla="*/ 1164 h 1222"/>
                <a:gd name="T14" fmla="*/ 185 w 228"/>
                <a:gd name="T15" fmla="*/ 1039 h 1222"/>
                <a:gd name="T16" fmla="*/ 186 w 228"/>
                <a:gd name="T17" fmla="*/ 175 h 1222"/>
                <a:gd name="T18" fmla="*/ 52 w 228"/>
                <a:gd name="T19" fmla="*/ 251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1222">
                  <a:moveTo>
                    <a:pt x="0" y="120"/>
                  </a:moveTo>
                  <a:lnTo>
                    <a:pt x="0" y="1222"/>
                  </a:lnTo>
                  <a:lnTo>
                    <a:pt x="228" y="1006"/>
                  </a:lnTo>
                  <a:lnTo>
                    <a:pt x="228" y="0"/>
                  </a:lnTo>
                  <a:lnTo>
                    <a:pt x="0" y="120"/>
                  </a:lnTo>
                  <a:close/>
                  <a:moveTo>
                    <a:pt x="52" y="251"/>
                  </a:moveTo>
                  <a:lnTo>
                    <a:pt x="52" y="1164"/>
                  </a:lnTo>
                  <a:lnTo>
                    <a:pt x="185" y="1039"/>
                  </a:lnTo>
                  <a:lnTo>
                    <a:pt x="186" y="175"/>
                  </a:lnTo>
                  <a:lnTo>
                    <a:pt x="52" y="251"/>
                  </a:lnTo>
                  <a:close/>
                </a:path>
              </a:pathLst>
            </a:custGeom>
            <a:solidFill>
              <a:srgbClr val="D1E8FA"/>
            </a:solidFill>
            <a:ln w="0">
              <a:solidFill>
                <a:srgbClr val="000000"/>
              </a:solidFill>
              <a:prstDash val="solid"/>
              <a:round/>
              <a:headEnd/>
              <a:tailEnd/>
            </a:ln>
          </p:spPr>
          <p:txBody>
            <a:bodyPr/>
            <a:lstStyle/>
            <a:p>
              <a:endParaRPr lang="en-GB"/>
            </a:p>
          </p:txBody>
        </p:sp>
      </p:grpSp>
      <p:grpSp>
        <p:nvGrpSpPr>
          <p:cNvPr id="31775" name="Group 31">
            <a:extLst>
              <a:ext uri="{FF2B5EF4-FFF2-40B4-BE49-F238E27FC236}">
                <a16:creationId xmlns:a16="http://schemas.microsoft.com/office/drawing/2014/main" id="{A517EBD9-F902-C8A3-2B02-9B923D6FC860}"/>
              </a:ext>
            </a:extLst>
          </p:cNvPr>
          <p:cNvGrpSpPr>
            <a:grpSpLocks/>
          </p:cNvGrpSpPr>
          <p:nvPr/>
        </p:nvGrpSpPr>
        <p:grpSpPr bwMode="auto">
          <a:xfrm>
            <a:off x="1804988" y="1647825"/>
            <a:ext cx="563562" cy="1447800"/>
            <a:chOff x="-53" y="759"/>
            <a:chExt cx="336" cy="844"/>
          </a:xfrm>
        </p:grpSpPr>
        <p:sp>
          <p:nvSpPr>
            <p:cNvPr id="31776" name="Rectangle 32">
              <a:extLst>
                <a:ext uri="{FF2B5EF4-FFF2-40B4-BE49-F238E27FC236}">
                  <a16:creationId xmlns:a16="http://schemas.microsoft.com/office/drawing/2014/main" id="{FCBBFE56-6EDD-0445-2A95-20AEA6FA5660}"/>
                </a:ext>
              </a:extLst>
            </p:cNvPr>
            <p:cNvSpPr>
              <a:spLocks noChangeArrowheads="1"/>
            </p:cNvSpPr>
            <p:nvPr/>
          </p:nvSpPr>
          <p:spPr bwMode="auto">
            <a:xfrm>
              <a:off x="-53" y="759"/>
              <a:ext cx="336" cy="844"/>
            </a:xfrm>
            <a:prstGeom prst="rect">
              <a:avLst/>
            </a:prstGeom>
            <a:solidFill>
              <a:srgbClr val="B0D8F7"/>
            </a:solidFill>
            <a:ln w="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77" name="Rectangle 33">
              <a:extLst>
                <a:ext uri="{FF2B5EF4-FFF2-40B4-BE49-F238E27FC236}">
                  <a16:creationId xmlns:a16="http://schemas.microsoft.com/office/drawing/2014/main" id="{5DDEDBB1-9435-7B21-C15B-20DE90E70B72}"/>
                </a:ext>
              </a:extLst>
            </p:cNvPr>
            <p:cNvSpPr>
              <a:spLocks noChangeArrowheads="1"/>
            </p:cNvSpPr>
            <p:nvPr/>
          </p:nvSpPr>
          <p:spPr bwMode="auto">
            <a:xfrm>
              <a:off x="144" y="1284"/>
              <a:ext cx="76" cy="232"/>
            </a:xfrm>
            <a:prstGeom prst="rect">
              <a:avLst/>
            </a:prstGeom>
            <a:solidFill>
              <a:srgbClr val="B0D8F7"/>
            </a:solidFill>
            <a:ln w="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78" name="Rectangle 34">
              <a:extLst>
                <a:ext uri="{FF2B5EF4-FFF2-40B4-BE49-F238E27FC236}">
                  <a16:creationId xmlns:a16="http://schemas.microsoft.com/office/drawing/2014/main" id="{BCF54649-F526-CD8F-50B7-C8C8E8DDABEE}"/>
                </a:ext>
              </a:extLst>
            </p:cNvPr>
            <p:cNvSpPr>
              <a:spLocks noChangeArrowheads="1"/>
            </p:cNvSpPr>
            <p:nvPr/>
          </p:nvSpPr>
          <p:spPr bwMode="auto">
            <a:xfrm>
              <a:off x="4" y="1281"/>
              <a:ext cx="76" cy="233"/>
            </a:xfrm>
            <a:prstGeom prst="rect">
              <a:avLst/>
            </a:prstGeom>
            <a:solidFill>
              <a:srgbClr val="B0D8F7"/>
            </a:solidFill>
            <a:ln w="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79" name="Rectangle 35">
              <a:extLst>
                <a:ext uri="{FF2B5EF4-FFF2-40B4-BE49-F238E27FC236}">
                  <a16:creationId xmlns:a16="http://schemas.microsoft.com/office/drawing/2014/main" id="{E9AB6B59-1F3F-B91E-911A-43BD54B3AA2E}"/>
                </a:ext>
              </a:extLst>
            </p:cNvPr>
            <p:cNvSpPr>
              <a:spLocks noChangeArrowheads="1"/>
            </p:cNvSpPr>
            <p:nvPr/>
          </p:nvSpPr>
          <p:spPr bwMode="auto">
            <a:xfrm>
              <a:off x="144" y="838"/>
              <a:ext cx="76" cy="345"/>
            </a:xfrm>
            <a:prstGeom prst="rect">
              <a:avLst/>
            </a:prstGeom>
            <a:solidFill>
              <a:srgbClr val="B0D8F7"/>
            </a:solidFill>
            <a:ln w="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80" name="Rectangle 36">
              <a:extLst>
                <a:ext uri="{FF2B5EF4-FFF2-40B4-BE49-F238E27FC236}">
                  <a16:creationId xmlns:a16="http://schemas.microsoft.com/office/drawing/2014/main" id="{9D0203E6-EB2D-A306-51B7-75472BB4E236}"/>
                </a:ext>
              </a:extLst>
            </p:cNvPr>
            <p:cNvSpPr>
              <a:spLocks noChangeArrowheads="1"/>
            </p:cNvSpPr>
            <p:nvPr/>
          </p:nvSpPr>
          <p:spPr bwMode="auto">
            <a:xfrm>
              <a:off x="4" y="839"/>
              <a:ext cx="76" cy="347"/>
            </a:xfrm>
            <a:prstGeom prst="rect">
              <a:avLst/>
            </a:prstGeom>
            <a:solidFill>
              <a:srgbClr val="B0D8F7"/>
            </a:solidFill>
            <a:ln w="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781" name="Freeform 37">
              <a:extLst>
                <a:ext uri="{FF2B5EF4-FFF2-40B4-BE49-F238E27FC236}">
                  <a16:creationId xmlns:a16="http://schemas.microsoft.com/office/drawing/2014/main" id="{7F377DA0-2DCE-7A62-BE18-D246AAA58755}"/>
                </a:ext>
              </a:extLst>
            </p:cNvPr>
            <p:cNvSpPr>
              <a:spLocks/>
            </p:cNvSpPr>
            <p:nvPr/>
          </p:nvSpPr>
          <p:spPr bwMode="auto">
            <a:xfrm>
              <a:off x="-25" y="1214"/>
              <a:ext cx="29" cy="31"/>
            </a:xfrm>
            <a:custGeom>
              <a:avLst/>
              <a:gdLst>
                <a:gd name="T0" fmla="*/ 29 w 29"/>
                <a:gd name="T1" fmla="*/ 16 h 31"/>
                <a:gd name="T2" fmla="*/ 28 w 29"/>
                <a:gd name="T3" fmla="*/ 22 h 31"/>
                <a:gd name="T4" fmla="*/ 24 w 29"/>
                <a:gd name="T5" fmla="*/ 27 h 31"/>
                <a:gd name="T6" fmla="*/ 21 w 29"/>
                <a:gd name="T7" fmla="*/ 30 h 31"/>
                <a:gd name="T8" fmla="*/ 15 w 29"/>
                <a:gd name="T9" fmla="*/ 31 h 31"/>
                <a:gd name="T10" fmla="*/ 9 w 29"/>
                <a:gd name="T11" fmla="*/ 30 h 31"/>
                <a:gd name="T12" fmla="*/ 4 w 29"/>
                <a:gd name="T13" fmla="*/ 27 h 31"/>
                <a:gd name="T14" fmla="*/ 2 w 29"/>
                <a:gd name="T15" fmla="*/ 22 h 31"/>
                <a:gd name="T16" fmla="*/ 0 w 29"/>
                <a:gd name="T17" fmla="*/ 16 h 31"/>
                <a:gd name="T18" fmla="*/ 2 w 29"/>
                <a:gd name="T19" fmla="*/ 10 h 31"/>
                <a:gd name="T20" fmla="*/ 4 w 29"/>
                <a:gd name="T21" fmla="*/ 5 h 31"/>
                <a:gd name="T22" fmla="*/ 9 w 29"/>
                <a:gd name="T23" fmla="*/ 2 h 31"/>
                <a:gd name="T24" fmla="*/ 15 w 29"/>
                <a:gd name="T25" fmla="*/ 0 h 31"/>
                <a:gd name="T26" fmla="*/ 21 w 29"/>
                <a:gd name="T27" fmla="*/ 2 h 31"/>
                <a:gd name="T28" fmla="*/ 24 w 29"/>
                <a:gd name="T29" fmla="*/ 5 h 31"/>
                <a:gd name="T30" fmla="*/ 28 w 29"/>
                <a:gd name="T31" fmla="*/ 10 h 31"/>
                <a:gd name="T32" fmla="*/ 29 w 29"/>
                <a:gd name="T33" fmla="*/ 16 h 31"/>
                <a:gd name="T34" fmla="*/ 29 w 29"/>
                <a:gd name="T35"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 h="31">
                  <a:moveTo>
                    <a:pt x="29" y="16"/>
                  </a:moveTo>
                  <a:lnTo>
                    <a:pt x="28" y="22"/>
                  </a:lnTo>
                  <a:lnTo>
                    <a:pt x="24" y="27"/>
                  </a:lnTo>
                  <a:lnTo>
                    <a:pt x="21" y="30"/>
                  </a:lnTo>
                  <a:lnTo>
                    <a:pt x="15" y="31"/>
                  </a:lnTo>
                  <a:lnTo>
                    <a:pt x="9" y="30"/>
                  </a:lnTo>
                  <a:lnTo>
                    <a:pt x="4" y="27"/>
                  </a:lnTo>
                  <a:lnTo>
                    <a:pt x="2" y="22"/>
                  </a:lnTo>
                  <a:lnTo>
                    <a:pt x="0" y="16"/>
                  </a:lnTo>
                  <a:lnTo>
                    <a:pt x="2" y="10"/>
                  </a:lnTo>
                  <a:lnTo>
                    <a:pt x="4" y="5"/>
                  </a:lnTo>
                  <a:lnTo>
                    <a:pt x="9" y="2"/>
                  </a:lnTo>
                  <a:lnTo>
                    <a:pt x="15" y="0"/>
                  </a:lnTo>
                  <a:lnTo>
                    <a:pt x="21" y="2"/>
                  </a:lnTo>
                  <a:lnTo>
                    <a:pt x="24" y="5"/>
                  </a:lnTo>
                  <a:lnTo>
                    <a:pt x="28" y="10"/>
                  </a:lnTo>
                  <a:lnTo>
                    <a:pt x="29" y="16"/>
                  </a:lnTo>
                  <a:lnTo>
                    <a:pt x="29" y="16"/>
                  </a:lnTo>
                  <a:close/>
                </a:path>
              </a:pathLst>
            </a:custGeom>
            <a:solidFill>
              <a:srgbClr val="B0D8F7"/>
            </a:solidFill>
            <a:ln w="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31782" name="Group 38">
            <a:extLst>
              <a:ext uri="{FF2B5EF4-FFF2-40B4-BE49-F238E27FC236}">
                <a16:creationId xmlns:a16="http://schemas.microsoft.com/office/drawing/2014/main" id="{05AB4398-0F6B-173A-9FE1-370D6AF99707}"/>
              </a:ext>
            </a:extLst>
          </p:cNvPr>
          <p:cNvGrpSpPr>
            <a:grpSpLocks/>
          </p:cNvGrpSpPr>
          <p:nvPr/>
        </p:nvGrpSpPr>
        <p:grpSpPr bwMode="auto">
          <a:xfrm>
            <a:off x="3657600" y="5105400"/>
            <a:ext cx="233363" cy="1809750"/>
            <a:chOff x="-488" y="478"/>
            <a:chExt cx="125" cy="968"/>
          </a:xfrm>
        </p:grpSpPr>
        <p:sp>
          <p:nvSpPr>
            <p:cNvPr id="31783" name="Freeform 39">
              <a:extLst>
                <a:ext uri="{FF2B5EF4-FFF2-40B4-BE49-F238E27FC236}">
                  <a16:creationId xmlns:a16="http://schemas.microsoft.com/office/drawing/2014/main" id="{3C0B04D5-893C-B89B-22C1-5EF331843FBB}"/>
                </a:ext>
              </a:extLst>
            </p:cNvPr>
            <p:cNvSpPr>
              <a:spLocks/>
            </p:cNvSpPr>
            <p:nvPr/>
          </p:nvSpPr>
          <p:spPr bwMode="auto">
            <a:xfrm>
              <a:off x="-488" y="478"/>
              <a:ext cx="125" cy="968"/>
            </a:xfrm>
            <a:custGeom>
              <a:avLst/>
              <a:gdLst>
                <a:gd name="T0" fmla="*/ 0 w 125"/>
                <a:gd name="T1" fmla="*/ 74 h 968"/>
                <a:gd name="T2" fmla="*/ 0 w 125"/>
                <a:gd name="T3" fmla="*/ 968 h 968"/>
                <a:gd name="T4" fmla="*/ 125 w 125"/>
                <a:gd name="T5" fmla="*/ 850 h 968"/>
                <a:gd name="T6" fmla="*/ 125 w 125"/>
                <a:gd name="T7" fmla="*/ 0 h 968"/>
                <a:gd name="T8" fmla="*/ 0 w 125"/>
                <a:gd name="T9" fmla="*/ 74 h 968"/>
              </a:gdLst>
              <a:ahLst/>
              <a:cxnLst>
                <a:cxn ang="0">
                  <a:pos x="T0" y="T1"/>
                </a:cxn>
                <a:cxn ang="0">
                  <a:pos x="T2" y="T3"/>
                </a:cxn>
                <a:cxn ang="0">
                  <a:pos x="T4" y="T5"/>
                </a:cxn>
                <a:cxn ang="0">
                  <a:pos x="T6" y="T7"/>
                </a:cxn>
                <a:cxn ang="0">
                  <a:pos x="T8" y="T9"/>
                </a:cxn>
              </a:cxnLst>
              <a:rect l="0" t="0" r="r" b="b"/>
              <a:pathLst>
                <a:path w="125" h="968">
                  <a:moveTo>
                    <a:pt x="0" y="74"/>
                  </a:moveTo>
                  <a:lnTo>
                    <a:pt x="0" y="968"/>
                  </a:lnTo>
                  <a:lnTo>
                    <a:pt x="125" y="850"/>
                  </a:lnTo>
                  <a:lnTo>
                    <a:pt x="125" y="0"/>
                  </a:lnTo>
                  <a:lnTo>
                    <a:pt x="0" y="74"/>
                  </a:lnTo>
                  <a:close/>
                </a:path>
              </a:pathLst>
            </a:custGeom>
            <a:solidFill>
              <a:srgbClr val="B0D8F7"/>
            </a:solidFill>
            <a:ln w="0">
              <a:solidFill>
                <a:srgbClr val="000000"/>
              </a:solidFill>
              <a:prstDash val="solid"/>
              <a:round/>
              <a:headEnd/>
              <a:tailEnd/>
            </a:ln>
          </p:spPr>
          <p:txBody>
            <a:bodyPr/>
            <a:lstStyle/>
            <a:p>
              <a:endParaRPr lang="en-GB"/>
            </a:p>
          </p:txBody>
        </p:sp>
        <p:sp>
          <p:nvSpPr>
            <p:cNvPr id="31784" name="Freeform 40">
              <a:extLst>
                <a:ext uri="{FF2B5EF4-FFF2-40B4-BE49-F238E27FC236}">
                  <a16:creationId xmlns:a16="http://schemas.microsoft.com/office/drawing/2014/main" id="{220D9986-DD6F-076B-D677-28A9DC903289}"/>
                </a:ext>
              </a:extLst>
            </p:cNvPr>
            <p:cNvSpPr>
              <a:spLocks/>
            </p:cNvSpPr>
            <p:nvPr/>
          </p:nvSpPr>
          <p:spPr bwMode="auto">
            <a:xfrm>
              <a:off x="-411" y="566"/>
              <a:ext cx="30" cy="389"/>
            </a:xfrm>
            <a:custGeom>
              <a:avLst/>
              <a:gdLst>
                <a:gd name="T0" fmla="*/ 0 w 30"/>
                <a:gd name="T1" fmla="*/ 24 h 389"/>
                <a:gd name="T2" fmla="*/ 0 w 30"/>
                <a:gd name="T3" fmla="*/ 389 h 389"/>
                <a:gd name="T4" fmla="*/ 30 w 30"/>
                <a:gd name="T5" fmla="*/ 361 h 389"/>
                <a:gd name="T6" fmla="*/ 30 w 30"/>
                <a:gd name="T7" fmla="*/ 0 h 389"/>
                <a:gd name="T8" fmla="*/ 0 w 30"/>
                <a:gd name="T9" fmla="*/ 24 h 389"/>
              </a:gdLst>
              <a:ahLst/>
              <a:cxnLst>
                <a:cxn ang="0">
                  <a:pos x="T0" y="T1"/>
                </a:cxn>
                <a:cxn ang="0">
                  <a:pos x="T2" y="T3"/>
                </a:cxn>
                <a:cxn ang="0">
                  <a:pos x="T4" y="T5"/>
                </a:cxn>
                <a:cxn ang="0">
                  <a:pos x="T6" y="T7"/>
                </a:cxn>
                <a:cxn ang="0">
                  <a:pos x="T8" y="T9"/>
                </a:cxn>
              </a:cxnLst>
              <a:rect l="0" t="0" r="r" b="b"/>
              <a:pathLst>
                <a:path w="30" h="389">
                  <a:moveTo>
                    <a:pt x="0" y="24"/>
                  </a:moveTo>
                  <a:lnTo>
                    <a:pt x="0" y="389"/>
                  </a:lnTo>
                  <a:lnTo>
                    <a:pt x="30" y="361"/>
                  </a:lnTo>
                  <a:lnTo>
                    <a:pt x="30" y="0"/>
                  </a:lnTo>
                  <a:lnTo>
                    <a:pt x="0" y="24"/>
                  </a:lnTo>
                  <a:close/>
                </a:path>
              </a:pathLst>
            </a:custGeom>
            <a:solidFill>
              <a:srgbClr val="B0D8F7"/>
            </a:solidFill>
            <a:ln w="0">
              <a:solidFill>
                <a:srgbClr val="000000"/>
              </a:solidFill>
              <a:prstDash val="solid"/>
              <a:round/>
              <a:headEnd/>
              <a:tailEnd/>
            </a:ln>
          </p:spPr>
          <p:txBody>
            <a:bodyPr/>
            <a:lstStyle/>
            <a:p>
              <a:endParaRPr lang="en-GB"/>
            </a:p>
          </p:txBody>
        </p:sp>
        <p:sp>
          <p:nvSpPr>
            <p:cNvPr id="31785" name="Freeform 41">
              <a:extLst>
                <a:ext uri="{FF2B5EF4-FFF2-40B4-BE49-F238E27FC236}">
                  <a16:creationId xmlns:a16="http://schemas.microsoft.com/office/drawing/2014/main" id="{444DF270-0AD2-599D-0B11-459563025A19}"/>
                </a:ext>
              </a:extLst>
            </p:cNvPr>
            <p:cNvSpPr>
              <a:spLocks/>
            </p:cNvSpPr>
            <p:nvPr/>
          </p:nvSpPr>
          <p:spPr bwMode="auto">
            <a:xfrm>
              <a:off x="-477" y="1045"/>
              <a:ext cx="14" cy="23"/>
            </a:xfrm>
            <a:custGeom>
              <a:avLst/>
              <a:gdLst>
                <a:gd name="T0" fmla="*/ 0 w 14"/>
                <a:gd name="T1" fmla="*/ 15 h 23"/>
                <a:gd name="T2" fmla="*/ 0 w 14"/>
                <a:gd name="T3" fmla="*/ 16 h 23"/>
                <a:gd name="T4" fmla="*/ 0 w 14"/>
                <a:gd name="T5" fmla="*/ 17 h 23"/>
                <a:gd name="T6" fmla="*/ 0 w 14"/>
                <a:gd name="T7" fmla="*/ 19 h 23"/>
                <a:gd name="T8" fmla="*/ 1 w 14"/>
                <a:gd name="T9" fmla="*/ 19 h 23"/>
                <a:gd name="T10" fmla="*/ 1 w 14"/>
                <a:gd name="T11" fmla="*/ 20 h 23"/>
                <a:gd name="T12" fmla="*/ 2 w 14"/>
                <a:gd name="T13" fmla="*/ 21 h 23"/>
                <a:gd name="T14" fmla="*/ 3 w 14"/>
                <a:gd name="T15" fmla="*/ 21 h 23"/>
                <a:gd name="T16" fmla="*/ 3 w 14"/>
                <a:gd name="T17" fmla="*/ 22 h 23"/>
                <a:gd name="T18" fmla="*/ 5 w 14"/>
                <a:gd name="T19" fmla="*/ 22 h 23"/>
                <a:gd name="T20" fmla="*/ 6 w 14"/>
                <a:gd name="T21" fmla="*/ 23 h 23"/>
                <a:gd name="T22" fmla="*/ 7 w 14"/>
                <a:gd name="T23" fmla="*/ 23 h 23"/>
                <a:gd name="T24" fmla="*/ 8 w 14"/>
                <a:gd name="T25" fmla="*/ 23 h 23"/>
                <a:gd name="T26" fmla="*/ 9 w 14"/>
                <a:gd name="T27" fmla="*/ 23 h 23"/>
                <a:gd name="T28" fmla="*/ 11 w 14"/>
                <a:gd name="T29" fmla="*/ 23 h 23"/>
                <a:gd name="T30" fmla="*/ 11 w 14"/>
                <a:gd name="T31" fmla="*/ 22 h 23"/>
                <a:gd name="T32" fmla="*/ 12 w 14"/>
                <a:gd name="T33" fmla="*/ 21 h 23"/>
                <a:gd name="T34" fmla="*/ 12 w 14"/>
                <a:gd name="T35" fmla="*/ 20 h 23"/>
                <a:gd name="T36" fmla="*/ 12 w 14"/>
                <a:gd name="T37" fmla="*/ 19 h 23"/>
                <a:gd name="T38" fmla="*/ 13 w 14"/>
                <a:gd name="T39" fmla="*/ 19 h 23"/>
                <a:gd name="T40" fmla="*/ 13 w 14"/>
                <a:gd name="T41" fmla="*/ 17 h 23"/>
                <a:gd name="T42" fmla="*/ 13 w 14"/>
                <a:gd name="T43" fmla="*/ 16 h 23"/>
                <a:gd name="T44" fmla="*/ 13 w 14"/>
                <a:gd name="T45" fmla="*/ 15 h 23"/>
                <a:gd name="T46" fmla="*/ 13 w 14"/>
                <a:gd name="T47" fmla="*/ 14 h 23"/>
                <a:gd name="T48" fmla="*/ 13 w 14"/>
                <a:gd name="T49" fmla="*/ 13 h 23"/>
                <a:gd name="T50" fmla="*/ 13 w 14"/>
                <a:gd name="T51" fmla="*/ 11 h 23"/>
                <a:gd name="T52" fmla="*/ 13 w 14"/>
                <a:gd name="T53" fmla="*/ 10 h 23"/>
                <a:gd name="T54" fmla="*/ 14 w 14"/>
                <a:gd name="T55" fmla="*/ 9 h 23"/>
                <a:gd name="T56" fmla="*/ 13 w 14"/>
                <a:gd name="T57" fmla="*/ 7 h 23"/>
                <a:gd name="T58" fmla="*/ 13 w 14"/>
                <a:gd name="T59" fmla="*/ 6 h 23"/>
                <a:gd name="T60" fmla="*/ 13 w 14"/>
                <a:gd name="T61" fmla="*/ 4 h 23"/>
                <a:gd name="T62" fmla="*/ 12 w 14"/>
                <a:gd name="T63" fmla="*/ 4 h 23"/>
                <a:gd name="T64" fmla="*/ 12 w 14"/>
                <a:gd name="T65" fmla="*/ 3 h 23"/>
                <a:gd name="T66" fmla="*/ 11 w 14"/>
                <a:gd name="T67" fmla="*/ 2 h 23"/>
                <a:gd name="T68" fmla="*/ 9 w 14"/>
                <a:gd name="T69" fmla="*/ 2 h 23"/>
                <a:gd name="T70" fmla="*/ 9 w 14"/>
                <a:gd name="T71" fmla="*/ 1 h 23"/>
                <a:gd name="T72" fmla="*/ 8 w 14"/>
                <a:gd name="T73" fmla="*/ 1 h 23"/>
                <a:gd name="T74" fmla="*/ 7 w 14"/>
                <a:gd name="T75" fmla="*/ 0 h 23"/>
                <a:gd name="T76" fmla="*/ 6 w 14"/>
                <a:gd name="T77" fmla="*/ 0 h 23"/>
                <a:gd name="T78" fmla="*/ 5 w 14"/>
                <a:gd name="T79" fmla="*/ 0 h 23"/>
                <a:gd name="T80" fmla="*/ 3 w 14"/>
                <a:gd name="T81" fmla="*/ 0 h 23"/>
                <a:gd name="T82" fmla="*/ 3 w 14"/>
                <a:gd name="T83" fmla="*/ 1 h 23"/>
                <a:gd name="T84" fmla="*/ 2 w 14"/>
                <a:gd name="T85" fmla="*/ 1 h 23"/>
                <a:gd name="T86" fmla="*/ 1 w 14"/>
                <a:gd name="T87" fmla="*/ 2 h 23"/>
                <a:gd name="T88" fmla="*/ 1 w 14"/>
                <a:gd name="T89" fmla="*/ 3 h 23"/>
                <a:gd name="T90" fmla="*/ 1 w 14"/>
                <a:gd name="T91" fmla="*/ 4 h 23"/>
                <a:gd name="T92" fmla="*/ 0 w 14"/>
                <a:gd name="T93" fmla="*/ 4 h 23"/>
                <a:gd name="T94" fmla="*/ 0 w 14"/>
                <a:gd name="T95" fmla="*/ 6 h 23"/>
                <a:gd name="T96" fmla="*/ 0 w 14"/>
                <a:gd name="T97" fmla="*/ 7 h 23"/>
                <a:gd name="T98" fmla="*/ 0 w 14"/>
                <a:gd name="T99" fmla="*/ 8 h 23"/>
                <a:gd name="T100" fmla="*/ 0 w 14"/>
                <a:gd name="T101" fmla="*/ 9 h 23"/>
                <a:gd name="T102" fmla="*/ 0 w 14"/>
                <a:gd name="T103" fmla="*/ 10 h 23"/>
                <a:gd name="T104" fmla="*/ 0 w 14"/>
                <a:gd name="T105" fmla="*/ 11 h 23"/>
                <a:gd name="T106" fmla="*/ 0 w 14"/>
                <a:gd name="T107" fmla="*/ 13 h 23"/>
                <a:gd name="T108" fmla="*/ 0 w 14"/>
                <a:gd name="T109"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 h="23">
                  <a:moveTo>
                    <a:pt x="0" y="15"/>
                  </a:moveTo>
                  <a:lnTo>
                    <a:pt x="0" y="16"/>
                  </a:lnTo>
                  <a:lnTo>
                    <a:pt x="0" y="17"/>
                  </a:lnTo>
                  <a:lnTo>
                    <a:pt x="0" y="19"/>
                  </a:lnTo>
                  <a:lnTo>
                    <a:pt x="1" y="19"/>
                  </a:lnTo>
                  <a:lnTo>
                    <a:pt x="1" y="20"/>
                  </a:lnTo>
                  <a:lnTo>
                    <a:pt x="2" y="21"/>
                  </a:lnTo>
                  <a:lnTo>
                    <a:pt x="3" y="21"/>
                  </a:lnTo>
                  <a:lnTo>
                    <a:pt x="3" y="22"/>
                  </a:lnTo>
                  <a:lnTo>
                    <a:pt x="5" y="22"/>
                  </a:lnTo>
                  <a:lnTo>
                    <a:pt x="6" y="23"/>
                  </a:lnTo>
                  <a:lnTo>
                    <a:pt x="7" y="23"/>
                  </a:lnTo>
                  <a:lnTo>
                    <a:pt x="8" y="23"/>
                  </a:lnTo>
                  <a:lnTo>
                    <a:pt x="9" y="23"/>
                  </a:lnTo>
                  <a:lnTo>
                    <a:pt x="11" y="23"/>
                  </a:lnTo>
                  <a:lnTo>
                    <a:pt x="11" y="22"/>
                  </a:lnTo>
                  <a:lnTo>
                    <a:pt x="12" y="21"/>
                  </a:lnTo>
                  <a:lnTo>
                    <a:pt x="12" y="20"/>
                  </a:lnTo>
                  <a:lnTo>
                    <a:pt x="12" y="19"/>
                  </a:lnTo>
                  <a:lnTo>
                    <a:pt x="13" y="19"/>
                  </a:lnTo>
                  <a:lnTo>
                    <a:pt x="13" y="17"/>
                  </a:lnTo>
                  <a:lnTo>
                    <a:pt x="13" y="16"/>
                  </a:lnTo>
                  <a:lnTo>
                    <a:pt x="13" y="15"/>
                  </a:lnTo>
                  <a:lnTo>
                    <a:pt x="13" y="14"/>
                  </a:lnTo>
                  <a:lnTo>
                    <a:pt x="13" y="13"/>
                  </a:lnTo>
                  <a:lnTo>
                    <a:pt x="13" y="11"/>
                  </a:lnTo>
                  <a:lnTo>
                    <a:pt x="13" y="10"/>
                  </a:lnTo>
                  <a:lnTo>
                    <a:pt x="14" y="9"/>
                  </a:lnTo>
                  <a:lnTo>
                    <a:pt x="13" y="7"/>
                  </a:lnTo>
                  <a:lnTo>
                    <a:pt x="13" y="6"/>
                  </a:lnTo>
                  <a:lnTo>
                    <a:pt x="13" y="4"/>
                  </a:lnTo>
                  <a:lnTo>
                    <a:pt x="12" y="4"/>
                  </a:lnTo>
                  <a:lnTo>
                    <a:pt x="12" y="3"/>
                  </a:lnTo>
                  <a:lnTo>
                    <a:pt x="11" y="2"/>
                  </a:lnTo>
                  <a:lnTo>
                    <a:pt x="9" y="2"/>
                  </a:lnTo>
                  <a:lnTo>
                    <a:pt x="9" y="1"/>
                  </a:lnTo>
                  <a:lnTo>
                    <a:pt x="8" y="1"/>
                  </a:lnTo>
                  <a:lnTo>
                    <a:pt x="7" y="0"/>
                  </a:lnTo>
                  <a:lnTo>
                    <a:pt x="6" y="0"/>
                  </a:lnTo>
                  <a:lnTo>
                    <a:pt x="5" y="0"/>
                  </a:lnTo>
                  <a:lnTo>
                    <a:pt x="3" y="0"/>
                  </a:lnTo>
                  <a:lnTo>
                    <a:pt x="3" y="1"/>
                  </a:lnTo>
                  <a:lnTo>
                    <a:pt x="2" y="1"/>
                  </a:lnTo>
                  <a:lnTo>
                    <a:pt x="1" y="2"/>
                  </a:lnTo>
                  <a:lnTo>
                    <a:pt x="1" y="3"/>
                  </a:lnTo>
                  <a:lnTo>
                    <a:pt x="1" y="4"/>
                  </a:lnTo>
                  <a:lnTo>
                    <a:pt x="0" y="4"/>
                  </a:lnTo>
                  <a:lnTo>
                    <a:pt x="0" y="6"/>
                  </a:lnTo>
                  <a:lnTo>
                    <a:pt x="0" y="7"/>
                  </a:lnTo>
                  <a:lnTo>
                    <a:pt x="0" y="8"/>
                  </a:lnTo>
                  <a:lnTo>
                    <a:pt x="0" y="9"/>
                  </a:lnTo>
                  <a:lnTo>
                    <a:pt x="0" y="10"/>
                  </a:lnTo>
                  <a:lnTo>
                    <a:pt x="0" y="11"/>
                  </a:lnTo>
                  <a:lnTo>
                    <a:pt x="0" y="13"/>
                  </a:lnTo>
                  <a:lnTo>
                    <a:pt x="0" y="15"/>
                  </a:lnTo>
                  <a:close/>
                </a:path>
              </a:pathLst>
            </a:custGeom>
            <a:solidFill>
              <a:srgbClr val="BDBDBD"/>
            </a:solidFill>
            <a:ln w="0">
              <a:solidFill>
                <a:srgbClr val="000000"/>
              </a:solidFill>
              <a:prstDash val="solid"/>
              <a:round/>
              <a:headEnd/>
              <a:tailEnd/>
            </a:ln>
          </p:spPr>
          <p:txBody>
            <a:bodyPr/>
            <a:lstStyle/>
            <a:p>
              <a:endParaRPr lang="en-GB"/>
            </a:p>
          </p:txBody>
        </p:sp>
        <p:sp>
          <p:nvSpPr>
            <p:cNvPr id="31786" name="Freeform 42">
              <a:extLst>
                <a:ext uri="{FF2B5EF4-FFF2-40B4-BE49-F238E27FC236}">
                  <a16:creationId xmlns:a16="http://schemas.microsoft.com/office/drawing/2014/main" id="{742E3E49-1F90-7E79-98B1-942B1D2C5B25}"/>
                </a:ext>
              </a:extLst>
            </p:cNvPr>
            <p:cNvSpPr>
              <a:spLocks/>
            </p:cNvSpPr>
            <p:nvPr/>
          </p:nvSpPr>
          <p:spPr bwMode="auto">
            <a:xfrm>
              <a:off x="-466" y="605"/>
              <a:ext cx="31" cy="393"/>
            </a:xfrm>
            <a:custGeom>
              <a:avLst/>
              <a:gdLst>
                <a:gd name="T0" fmla="*/ 0 w 31"/>
                <a:gd name="T1" fmla="*/ 24 h 393"/>
                <a:gd name="T2" fmla="*/ 0 w 31"/>
                <a:gd name="T3" fmla="*/ 393 h 393"/>
                <a:gd name="T4" fmla="*/ 31 w 31"/>
                <a:gd name="T5" fmla="*/ 365 h 393"/>
                <a:gd name="T6" fmla="*/ 31 w 31"/>
                <a:gd name="T7" fmla="*/ 0 h 393"/>
                <a:gd name="T8" fmla="*/ 0 w 31"/>
                <a:gd name="T9" fmla="*/ 24 h 393"/>
              </a:gdLst>
              <a:ahLst/>
              <a:cxnLst>
                <a:cxn ang="0">
                  <a:pos x="T0" y="T1"/>
                </a:cxn>
                <a:cxn ang="0">
                  <a:pos x="T2" y="T3"/>
                </a:cxn>
                <a:cxn ang="0">
                  <a:pos x="T4" y="T5"/>
                </a:cxn>
                <a:cxn ang="0">
                  <a:pos x="T6" y="T7"/>
                </a:cxn>
                <a:cxn ang="0">
                  <a:pos x="T8" y="T9"/>
                </a:cxn>
              </a:cxnLst>
              <a:rect l="0" t="0" r="r" b="b"/>
              <a:pathLst>
                <a:path w="31" h="393">
                  <a:moveTo>
                    <a:pt x="0" y="24"/>
                  </a:moveTo>
                  <a:lnTo>
                    <a:pt x="0" y="393"/>
                  </a:lnTo>
                  <a:lnTo>
                    <a:pt x="31" y="365"/>
                  </a:lnTo>
                  <a:lnTo>
                    <a:pt x="31" y="0"/>
                  </a:lnTo>
                  <a:lnTo>
                    <a:pt x="0" y="24"/>
                  </a:lnTo>
                  <a:close/>
                </a:path>
              </a:pathLst>
            </a:custGeom>
            <a:solidFill>
              <a:srgbClr val="B0D8F7"/>
            </a:solidFill>
            <a:ln w="0">
              <a:solidFill>
                <a:srgbClr val="000000"/>
              </a:solidFill>
              <a:prstDash val="solid"/>
              <a:round/>
              <a:headEnd/>
              <a:tailEnd/>
            </a:ln>
          </p:spPr>
          <p:txBody>
            <a:bodyPr/>
            <a:lstStyle/>
            <a:p>
              <a:endParaRPr lang="en-GB"/>
            </a:p>
          </p:txBody>
        </p:sp>
        <p:sp>
          <p:nvSpPr>
            <p:cNvPr id="31787" name="Freeform 43">
              <a:extLst>
                <a:ext uri="{FF2B5EF4-FFF2-40B4-BE49-F238E27FC236}">
                  <a16:creationId xmlns:a16="http://schemas.microsoft.com/office/drawing/2014/main" id="{B94AA050-A5DF-9EF3-4043-D2808D063BC4}"/>
                </a:ext>
              </a:extLst>
            </p:cNvPr>
            <p:cNvSpPr>
              <a:spLocks/>
            </p:cNvSpPr>
            <p:nvPr/>
          </p:nvSpPr>
          <p:spPr bwMode="auto">
            <a:xfrm>
              <a:off x="-470" y="1074"/>
              <a:ext cx="37" cy="271"/>
            </a:xfrm>
            <a:custGeom>
              <a:avLst/>
              <a:gdLst>
                <a:gd name="T0" fmla="*/ 0 w 37"/>
                <a:gd name="T1" fmla="*/ 30 h 271"/>
                <a:gd name="T2" fmla="*/ 0 w 37"/>
                <a:gd name="T3" fmla="*/ 271 h 271"/>
                <a:gd name="T4" fmla="*/ 37 w 37"/>
                <a:gd name="T5" fmla="*/ 233 h 271"/>
                <a:gd name="T6" fmla="*/ 36 w 37"/>
                <a:gd name="T7" fmla="*/ 0 h 271"/>
                <a:gd name="T8" fmla="*/ 0 w 37"/>
                <a:gd name="T9" fmla="*/ 30 h 271"/>
              </a:gdLst>
              <a:ahLst/>
              <a:cxnLst>
                <a:cxn ang="0">
                  <a:pos x="T0" y="T1"/>
                </a:cxn>
                <a:cxn ang="0">
                  <a:pos x="T2" y="T3"/>
                </a:cxn>
                <a:cxn ang="0">
                  <a:pos x="T4" y="T5"/>
                </a:cxn>
                <a:cxn ang="0">
                  <a:pos x="T6" y="T7"/>
                </a:cxn>
                <a:cxn ang="0">
                  <a:pos x="T8" y="T9"/>
                </a:cxn>
              </a:cxnLst>
              <a:rect l="0" t="0" r="r" b="b"/>
              <a:pathLst>
                <a:path w="37" h="271">
                  <a:moveTo>
                    <a:pt x="0" y="30"/>
                  </a:moveTo>
                  <a:lnTo>
                    <a:pt x="0" y="271"/>
                  </a:lnTo>
                  <a:lnTo>
                    <a:pt x="37" y="233"/>
                  </a:lnTo>
                  <a:lnTo>
                    <a:pt x="36" y="0"/>
                  </a:lnTo>
                  <a:lnTo>
                    <a:pt x="0" y="30"/>
                  </a:lnTo>
                  <a:close/>
                </a:path>
              </a:pathLst>
            </a:custGeom>
            <a:solidFill>
              <a:srgbClr val="B0D8F7"/>
            </a:solidFill>
            <a:ln w="0">
              <a:solidFill>
                <a:srgbClr val="000000"/>
              </a:solidFill>
              <a:prstDash val="solid"/>
              <a:round/>
              <a:headEnd/>
              <a:tailEnd/>
            </a:ln>
          </p:spPr>
          <p:txBody>
            <a:bodyPr/>
            <a:lstStyle/>
            <a:p>
              <a:endParaRPr lang="en-GB"/>
            </a:p>
          </p:txBody>
        </p:sp>
        <p:sp>
          <p:nvSpPr>
            <p:cNvPr id="31788" name="Freeform 44">
              <a:extLst>
                <a:ext uri="{FF2B5EF4-FFF2-40B4-BE49-F238E27FC236}">
                  <a16:creationId xmlns:a16="http://schemas.microsoft.com/office/drawing/2014/main" id="{336AC9B9-C4C7-4D75-E9E2-0A12B6AC3C27}"/>
                </a:ext>
              </a:extLst>
            </p:cNvPr>
            <p:cNvSpPr>
              <a:spLocks/>
            </p:cNvSpPr>
            <p:nvPr/>
          </p:nvSpPr>
          <p:spPr bwMode="auto">
            <a:xfrm>
              <a:off x="-411" y="1030"/>
              <a:ext cx="32" cy="264"/>
            </a:xfrm>
            <a:custGeom>
              <a:avLst/>
              <a:gdLst>
                <a:gd name="T0" fmla="*/ 0 w 32"/>
                <a:gd name="T1" fmla="*/ 29 h 264"/>
                <a:gd name="T2" fmla="*/ 0 w 32"/>
                <a:gd name="T3" fmla="*/ 264 h 264"/>
                <a:gd name="T4" fmla="*/ 32 w 32"/>
                <a:gd name="T5" fmla="*/ 234 h 264"/>
                <a:gd name="T6" fmla="*/ 32 w 32"/>
                <a:gd name="T7" fmla="*/ 0 h 264"/>
                <a:gd name="T8" fmla="*/ 0 w 32"/>
                <a:gd name="T9" fmla="*/ 29 h 264"/>
              </a:gdLst>
              <a:ahLst/>
              <a:cxnLst>
                <a:cxn ang="0">
                  <a:pos x="T0" y="T1"/>
                </a:cxn>
                <a:cxn ang="0">
                  <a:pos x="T2" y="T3"/>
                </a:cxn>
                <a:cxn ang="0">
                  <a:pos x="T4" y="T5"/>
                </a:cxn>
                <a:cxn ang="0">
                  <a:pos x="T6" y="T7"/>
                </a:cxn>
                <a:cxn ang="0">
                  <a:pos x="T8" y="T9"/>
                </a:cxn>
              </a:cxnLst>
              <a:rect l="0" t="0" r="r" b="b"/>
              <a:pathLst>
                <a:path w="32" h="264">
                  <a:moveTo>
                    <a:pt x="0" y="29"/>
                  </a:moveTo>
                  <a:lnTo>
                    <a:pt x="0" y="264"/>
                  </a:lnTo>
                  <a:lnTo>
                    <a:pt x="32" y="234"/>
                  </a:lnTo>
                  <a:lnTo>
                    <a:pt x="32" y="0"/>
                  </a:lnTo>
                  <a:lnTo>
                    <a:pt x="0" y="29"/>
                  </a:lnTo>
                  <a:close/>
                </a:path>
              </a:pathLst>
            </a:custGeom>
            <a:solidFill>
              <a:srgbClr val="B0D8F7"/>
            </a:solidFill>
            <a:ln w="0">
              <a:solidFill>
                <a:srgbClr val="000000"/>
              </a:solidFill>
              <a:prstDash val="solid"/>
              <a:round/>
              <a:headEnd/>
              <a:tailEnd/>
            </a:ln>
          </p:spPr>
          <p:txBody>
            <a:bodyPr/>
            <a:lstStyle/>
            <a:p>
              <a:endParaRPr lang="en-GB"/>
            </a:p>
          </p:txBody>
        </p:sp>
      </p:grpSp>
      <p:grpSp>
        <p:nvGrpSpPr>
          <p:cNvPr id="31789" name="Group 45">
            <a:extLst>
              <a:ext uri="{FF2B5EF4-FFF2-40B4-BE49-F238E27FC236}">
                <a16:creationId xmlns:a16="http://schemas.microsoft.com/office/drawing/2014/main" id="{9DE35CBE-4487-039D-1BCE-EBD6D9BEE9A9}"/>
              </a:ext>
            </a:extLst>
          </p:cNvPr>
          <p:cNvGrpSpPr>
            <a:grpSpLocks/>
          </p:cNvGrpSpPr>
          <p:nvPr/>
        </p:nvGrpSpPr>
        <p:grpSpPr bwMode="auto">
          <a:xfrm>
            <a:off x="4191000" y="5105400"/>
            <a:ext cx="630238" cy="1585913"/>
            <a:chOff x="1200" y="2400"/>
            <a:chExt cx="397" cy="999"/>
          </a:xfrm>
        </p:grpSpPr>
        <p:sp>
          <p:nvSpPr>
            <p:cNvPr id="31790" name="Rectangle 46">
              <a:extLst>
                <a:ext uri="{FF2B5EF4-FFF2-40B4-BE49-F238E27FC236}">
                  <a16:creationId xmlns:a16="http://schemas.microsoft.com/office/drawing/2014/main" id="{64274D06-426A-324F-2E1A-9E4C896B99B9}"/>
                </a:ext>
              </a:extLst>
            </p:cNvPr>
            <p:cNvSpPr>
              <a:spLocks noChangeArrowheads="1"/>
            </p:cNvSpPr>
            <p:nvPr/>
          </p:nvSpPr>
          <p:spPr bwMode="auto">
            <a:xfrm>
              <a:off x="1200" y="2400"/>
              <a:ext cx="397" cy="999"/>
            </a:xfrm>
            <a:prstGeom prst="rect">
              <a:avLst/>
            </a:prstGeom>
            <a:solidFill>
              <a:srgbClr val="B0D8F7"/>
            </a:solidFill>
            <a:ln w="0">
              <a:solidFill>
                <a:srgbClr val="000000"/>
              </a:solidFill>
              <a:miter lim="800000"/>
              <a:headEnd/>
              <a:tailEnd/>
            </a:ln>
          </p:spPr>
          <p:txBody>
            <a:bodyPr/>
            <a:lstStyle/>
            <a:p>
              <a:endParaRPr lang="en-GB"/>
            </a:p>
          </p:txBody>
        </p:sp>
        <p:sp>
          <p:nvSpPr>
            <p:cNvPr id="31791" name="Rectangle 47">
              <a:extLst>
                <a:ext uri="{FF2B5EF4-FFF2-40B4-BE49-F238E27FC236}">
                  <a16:creationId xmlns:a16="http://schemas.microsoft.com/office/drawing/2014/main" id="{662D1B24-9C58-63F4-1A61-E8FD786AA30C}"/>
                </a:ext>
              </a:extLst>
            </p:cNvPr>
            <p:cNvSpPr>
              <a:spLocks noChangeArrowheads="1"/>
            </p:cNvSpPr>
            <p:nvPr/>
          </p:nvSpPr>
          <p:spPr bwMode="auto">
            <a:xfrm>
              <a:off x="1433" y="3021"/>
              <a:ext cx="90" cy="275"/>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92" name="Rectangle 48">
              <a:extLst>
                <a:ext uri="{FF2B5EF4-FFF2-40B4-BE49-F238E27FC236}">
                  <a16:creationId xmlns:a16="http://schemas.microsoft.com/office/drawing/2014/main" id="{83144713-29D5-C00A-1D3D-593C03F85C9D}"/>
                </a:ext>
              </a:extLst>
            </p:cNvPr>
            <p:cNvSpPr>
              <a:spLocks noChangeArrowheads="1"/>
            </p:cNvSpPr>
            <p:nvPr/>
          </p:nvSpPr>
          <p:spPr bwMode="auto">
            <a:xfrm>
              <a:off x="1267" y="3018"/>
              <a:ext cx="90" cy="276"/>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93" name="Rectangle 49">
              <a:extLst>
                <a:ext uri="{FF2B5EF4-FFF2-40B4-BE49-F238E27FC236}">
                  <a16:creationId xmlns:a16="http://schemas.microsoft.com/office/drawing/2014/main" id="{23382384-0115-4DF4-2EE5-7FCA8ADD64F1}"/>
                </a:ext>
              </a:extLst>
            </p:cNvPr>
            <p:cNvSpPr>
              <a:spLocks noChangeArrowheads="1"/>
            </p:cNvSpPr>
            <p:nvPr/>
          </p:nvSpPr>
          <p:spPr bwMode="auto">
            <a:xfrm>
              <a:off x="1433" y="2494"/>
              <a:ext cx="90" cy="408"/>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94" name="Rectangle 50">
              <a:extLst>
                <a:ext uri="{FF2B5EF4-FFF2-40B4-BE49-F238E27FC236}">
                  <a16:creationId xmlns:a16="http://schemas.microsoft.com/office/drawing/2014/main" id="{E6D0FAB1-AB5D-0D3B-1336-E98C188ABB2D}"/>
                </a:ext>
              </a:extLst>
            </p:cNvPr>
            <p:cNvSpPr>
              <a:spLocks noChangeArrowheads="1"/>
            </p:cNvSpPr>
            <p:nvPr/>
          </p:nvSpPr>
          <p:spPr bwMode="auto">
            <a:xfrm>
              <a:off x="1267" y="2495"/>
              <a:ext cx="90" cy="41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795" name="Freeform 51">
              <a:extLst>
                <a:ext uri="{FF2B5EF4-FFF2-40B4-BE49-F238E27FC236}">
                  <a16:creationId xmlns:a16="http://schemas.microsoft.com/office/drawing/2014/main" id="{76E4AF11-2370-E208-4F75-6C2122F196BF}"/>
                </a:ext>
              </a:extLst>
            </p:cNvPr>
            <p:cNvSpPr>
              <a:spLocks/>
            </p:cNvSpPr>
            <p:nvPr/>
          </p:nvSpPr>
          <p:spPr bwMode="auto">
            <a:xfrm>
              <a:off x="1233" y="2939"/>
              <a:ext cx="34" cy="36"/>
            </a:xfrm>
            <a:custGeom>
              <a:avLst/>
              <a:gdLst>
                <a:gd name="T0" fmla="*/ 29 w 29"/>
                <a:gd name="T1" fmla="*/ 16 h 31"/>
                <a:gd name="T2" fmla="*/ 28 w 29"/>
                <a:gd name="T3" fmla="*/ 22 h 31"/>
                <a:gd name="T4" fmla="*/ 24 w 29"/>
                <a:gd name="T5" fmla="*/ 27 h 31"/>
                <a:gd name="T6" fmla="*/ 21 w 29"/>
                <a:gd name="T7" fmla="*/ 30 h 31"/>
                <a:gd name="T8" fmla="*/ 15 w 29"/>
                <a:gd name="T9" fmla="*/ 31 h 31"/>
                <a:gd name="T10" fmla="*/ 9 w 29"/>
                <a:gd name="T11" fmla="*/ 30 h 31"/>
                <a:gd name="T12" fmla="*/ 4 w 29"/>
                <a:gd name="T13" fmla="*/ 27 h 31"/>
                <a:gd name="T14" fmla="*/ 2 w 29"/>
                <a:gd name="T15" fmla="*/ 22 h 31"/>
                <a:gd name="T16" fmla="*/ 0 w 29"/>
                <a:gd name="T17" fmla="*/ 16 h 31"/>
                <a:gd name="T18" fmla="*/ 2 w 29"/>
                <a:gd name="T19" fmla="*/ 10 h 31"/>
                <a:gd name="T20" fmla="*/ 4 w 29"/>
                <a:gd name="T21" fmla="*/ 5 h 31"/>
                <a:gd name="T22" fmla="*/ 9 w 29"/>
                <a:gd name="T23" fmla="*/ 2 h 31"/>
                <a:gd name="T24" fmla="*/ 15 w 29"/>
                <a:gd name="T25" fmla="*/ 0 h 31"/>
                <a:gd name="T26" fmla="*/ 21 w 29"/>
                <a:gd name="T27" fmla="*/ 2 h 31"/>
                <a:gd name="T28" fmla="*/ 24 w 29"/>
                <a:gd name="T29" fmla="*/ 5 h 31"/>
                <a:gd name="T30" fmla="*/ 28 w 29"/>
                <a:gd name="T31" fmla="*/ 10 h 31"/>
                <a:gd name="T32" fmla="*/ 29 w 29"/>
                <a:gd name="T33" fmla="*/ 16 h 31"/>
                <a:gd name="T34" fmla="*/ 29 w 29"/>
                <a:gd name="T35"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 h="31">
                  <a:moveTo>
                    <a:pt x="29" y="16"/>
                  </a:moveTo>
                  <a:lnTo>
                    <a:pt x="28" y="22"/>
                  </a:lnTo>
                  <a:lnTo>
                    <a:pt x="24" y="27"/>
                  </a:lnTo>
                  <a:lnTo>
                    <a:pt x="21" y="30"/>
                  </a:lnTo>
                  <a:lnTo>
                    <a:pt x="15" y="31"/>
                  </a:lnTo>
                  <a:lnTo>
                    <a:pt x="9" y="30"/>
                  </a:lnTo>
                  <a:lnTo>
                    <a:pt x="4" y="27"/>
                  </a:lnTo>
                  <a:lnTo>
                    <a:pt x="2" y="22"/>
                  </a:lnTo>
                  <a:lnTo>
                    <a:pt x="0" y="16"/>
                  </a:lnTo>
                  <a:lnTo>
                    <a:pt x="2" y="10"/>
                  </a:lnTo>
                  <a:lnTo>
                    <a:pt x="4" y="5"/>
                  </a:lnTo>
                  <a:lnTo>
                    <a:pt x="9" y="2"/>
                  </a:lnTo>
                  <a:lnTo>
                    <a:pt x="15" y="0"/>
                  </a:lnTo>
                  <a:lnTo>
                    <a:pt x="21" y="2"/>
                  </a:lnTo>
                  <a:lnTo>
                    <a:pt x="24" y="5"/>
                  </a:lnTo>
                  <a:lnTo>
                    <a:pt x="28" y="10"/>
                  </a:lnTo>
                  <a:lnTo>
                    <a:pt x="29" y="16"/>
                  </a:lnTo>
                  <a:lnTo>
                    <a:pt x="29" y="16"/>
                  </a:lnTo>
                  <a:close/>
                </a:path>
              </a:pathLst>
            </a:custGeom>
            <a:solidFill>
              <a:srgbClr val="BDBDBD"/>
            </a:solidFill>
            <a:ln w="0">
              <a:solidFill>
                <a:srgbClr val="000000"/>
              </a:solidFill>
              <a:prstDash val="solid"/>
              <a:round/>
              <a:headEnd/>
              <a:tailEnd/>
            </a:ln>
          </p:spPr>
          <p:txBody>
            <a:bodyPr/>
            <a:lstStyle/>
            <a:p>
              <a:endParaRPr lang="en-GB"/>
            </a:p>
          </p:txBody>
        </p:sp>
      </p:grpSp>
      <p:grpSp>
        <p:nvGrpSpPr>
          <p:cNvPr id="31796" name="Group 52">
            <a:extLst>
              <a:ext uri="{FF2B5EF4-FFF2-40B4-BE49-F238E27FC236}">
                <a16:creationId xmlns:a16="http://schemas.microsoft.com/office/drawing/2014/main" id="{00120D40-796A-2622-D7B4-0E069E056BFA}"/>
              </a:ext>
            </a:extLst>
          </p:cNvPr>
          <p:cNvGrpSpPr>
            <a:grpSpLocks/>
          </p:cNvGrpSpPr>
          <p:nvPr/>
        </p:nvGrpSpPr>
        <p:grpSpPr bwMode="auto">
          <a:xfrm>
            <a:off x="1162050" y="1700213"/>
            <a:ext cx="333375" cy="1695450"/>
            <a:chOff x="732" y="1071"/>
            <a:chExt cx="210" cy="1068"/>
          </a:xfrm>
        </p:grpSpPr>
        <p:sp>
          <p:nvSpPr>
            <p:cNvPr id="31797" name="Freeform 53">
              <a:extLst>
                <a:ext uri="{FF2B5EF4-FFF2-40B4-BE49-F238E27FC236}">
                  <a16:creationId xmlns:a16="http://schemas.microsoft.com/office/drawing/2014/main" id="{5E4D4104-4931-8E8A-E84E-CE2B71C64381}"/>
                </a:ext>
              </a:extLst>
            </p:cNvPr>
            <p:cNvSpPr>
              <a:spLocks/>
            </p:cNvSpPr>
            <p:nvPr/>
          </p:nvSpPr>
          <p:spPr bwMode="auto">
            <a:xfrm>
              <a:off x="732" y="1071"/>
              <a:ext cx="210" cy="1068"/>
            </a:xfrm>
            <a:custGeom>
              <a:avLst/>
              <a:gdLst>
                <a:gd name="T0" fmla="*/ 0 w 210"/>
                <a:gd name="T1" fmla="*/ 57 h 1068"/>
                <a:gd name="T2" fmla="*/ 0 w 210"/>
                <a:gd name="T3" fmla="*/ 1068 h 1068"/>
                <a:gd name="T4" fmla="*/ 210 w 210"/>
                <a:gd name="T5" fmla="*/ 906 h 1068"/>
                <a:gd name="T6" fmla="*/ 210 w 210"/>
                <a:gd name="T7" fmla="*/ 0 h 1068"/>
                <a:gd name="T8" fmla="*/ 0 w 210"/>
                <a:gd name="T9" fmla="*/ 57 h 1068"/>
              </a:gdLst>
              <a:ahLst/>
              <a:cxnLst>
                <a:cxn ang="0">
                  <a:pos x="T0" y="T1"/>
                </a:cxn>
                <a:cxn ang="0">
                  <a:pos x="T2" y="T3"/>
                </a:cxn>
                <a:cxn ang="0">
                  <a:pos x="T4" y="T5"/>
                </a:cxn>
                <a:cxn ang="0">
                  <a:pos x="T6" y="T7"/>
                </a:cxn>
                <a:cxn ang="0">
                  <a:pos x="T8" y="T9"/>
                </a:cxn>
              </a:cxnLst>
              <a:rect l="0" t="0" r="r" b="b"/>
              <a:pathLst>
                <a:path w="210" h="1068">
                  <a:moveTo>
                    <a:pt x="0" y="57"/>
                  </a:moveTo>
                  <a:lnTo>
                    <a:pt x="0" y="1068"/>
                  </a:lnTo>
                  <a:lnTo>
                    <a:pt x="210" y="906"/>
                  </a:lnTo>
                  <a:lnTo>
                    <a:pt x="210" y="0"/>
                  </a:lnTo>
                  <a:lnTo>
                    <a:pt x="0" y="57"/>
                  </a:lnTo>
                  <a:close/>
                </a:path>
              </a:pathLst>
            </a:custGeom>
            <a:solidFill>
              <a:srgbClr val="B0D8F7"/>
            </a:solidFill>
            <a:ln w="0">
              <a:solidFill>
                <a:srgbClr val="000000"/>
              </a:solidFill>
              <a:prstDash val="solid"/>
              <a:round/>
              <a:headEnd/>
              <a:tailEnd/>
            </a:ln>
          </p:spPr>
          <p:txBody>
            <a:bodyPr/>
            <a:lstStyle/>
            <a:p>
              <a:endParaRPr lang="en-GB"/>
            </a:p>
          </p:txBody>
        </p:sp>
        <p:sp>
          <p:nvSpPr>
            <p:cNvPr id="31798" name="Freeform 54">
              <a:extLst>
                <a:ext uri="{FF2B5EF4-FFF2-40B4-BE49-F238E27FC236}">
                  <a16:creationId xmlns:a16="http://schemas.microsoft.com/office/drawing/2014/main" id="{77B183B5-5C2A-F61D-E0E5-7E1677BBB8FC}"/>
                </a:ext>
              </a:extLst>
            </p:cNvPr>
            <p:cNvSpPr>
              <a:spLocks/>
            </p:cNvSpPr>
            <p:nvPr/>
          </p:nvSpPr>
          <p:spPr bwMode="auto">
            <a:xfrm>
              <a:off x="864" y="1140"/>
              <a:ext cx="48" cy="444"/>
            </a:xfrm>
            <a:custGeom>
              <a:avLst/>
              <a:gdLst>
                <a:gd name="T0" fmla="*/ 0 w 48"/>
                <a:gd name="T1" fmla="*/ 15 h 444"/>
                <a:gd name="T2" fmla="*/ 0 w 48"/>
                <a:gd name="T3" fmla="*/ 444 h 444"/>
                <a:gd name="T4" fmla="*/ 48 w 48"/>
                <a:gd name="T5" fmla="*/ 426 h 444"/>
                <a:gd name="T6" fmla="*/ 48 w 48"/>
                <a:gd name="T7" fmla="*/ 0 h 444"/>
                <a:gd name="T8" fmla="*/ 0 w 48"/>
                <a:gd name="T9" fmla="*/ 15 h 444"/>
              </a:gdLst>
              <a:ahLst/>
              <a:cxnLst>
                <a:cxn ang="0">
                  <a:pos x="T0" y="T1"/>
                </a:cxn>
                <a:cxn ang="0">
                  <a:pos x="T2" y="T3"/>
                </a:cxn>
                <a:cxn ang="0">
                  <a:pos x="T4" y="T5"/>
                </a:cxn>
                <a:cxn ang="0">
                  <a:pos x="T6" y="T7"/>
                </a:cxn>
                <a:cxn ang="0">
                  <a:pos x="T8" y="T9"/>
                </a:cxn>
              </a:cxnLst>
              <a:rect l="0" t="0" r="r" b="b"/>
              <a:pathLst>
                <a:path w="48" h="444">
                  <a:moveTo>
                    <a:pt x="0" y="15"/>
                  </a:moveTo>
                  <a:lnTo>
                    <a:pt x="0" y="444"/>
                  </a:lnTo>
                  <a:lnTo>
                    <a:pt x="48" y="426"/>
                  </a:lnTo>
                  <a:lnTo>
                    <a:pt x="48" y="0"/>
                  </a:lnTo>
                  <a:lnTo>
                    <a:pt x="0" y="15"/>
                  </a:lnTo>
                  <a:close/>
                </a:path>
              </a:pathLst>
            </a:custGeom>
            <a:solidFill>
              <a:srgbClr val="B0D8F7"/>
            </a:solidFill>
            <a:ln w="0">
              <a:solidFill>
                <a:srgbClr val="000000"/>
              </a:solidFill>
              <a:prstDash val="solid"/>
              <a:round/>
              <a:headEnd/>
              <a:tailEnd/>
            </a:ln>
          </p:spPr>
          <p:txBody>
            <a:bodyPr/>
            <a:lstStyle/>
            <a:p>
              <a:endParaRPr lang="en-GB"/>
            </a:p>
          </p:txBody>
        </p:sp>
        <p:sp>
          <p:nvSpPr>
            <p:cNvPr id="31799" name="Freeform 55">
              <a:extLst>
                <a:ext uri="{FF2B5EF4-FFF2-40B4-BE49-F238E27FC236}">
                  <a16:creationId xmlns:a16="http://schemas.microsoft.com/office/drawing/2014/main" id="{F36F5A39-6054-4637-50DE-86A40D362661}"/>
                </a:ext>
              </a:extLst>
            </p:cNvPr>
            <p:cNvSpPr>
              <a:spLocks/>
            </p:cNvSpPr>
            <p:nvPr/>
          </p:nvSpPr>
          <p:spPr bwMode="auto">
            <a:xfrm>
              <a:off x="772" y="1658"/>
              <a:ext cx="16" cy="27"/>
            </a:xfrm>
            <a:custGeom>
              <a:avLst/>
              <a:gdLst>
                <a:gd name="T0" fmla="*/ 0 w 14"/>
                <a:gd name="T1" fmla="*/ 15 h 23"/>
                <a:gd name="T2" fmla="*/ 0 w 14"/>
                <a:gd name="T3" fmla="*/ 16 h 23"/>
                <a:gd name="T4" fmla="*/ 0 w 14"/>
                <a:gd name="T5" fmla="*/ 17 h 23"/>
                <a:gd name="T6" fmla="*/ 0 w 14"/>
                <a:gd name="T7" fmla="*/ 19 h 23"/>
                <a:gd name="T8" fmla="*/ 1 w 14"/>
                <a:gd name="T9" fmla="*/ 19 h 23"/>
                <a:gd name="T10" fmla="*/ 1 w 14"/>
                <a:gd name="T11" fmla="*/ 20 h 23"/>
                <a:gd name="T12" fmla="*/ 2 w 14"/>
                <a:gd name="T13" fmla="*/ 21 h 23"/>
                <a:gd name="T14" fmla="*/ 3 w 14"/>
                <a:gd name="T15" fmla="*/ 21 h 23"/>
                <a:gd name="T16" fmla="*/ 3 w 14"/>
                <a:gd name="T17" fmla="*/ 22 h 23"/>
                <a:gd name="T18" fmla="*/ 5 w 14"/>
                <a:gd name="T19" fmla="*/ 22 h 23"/>
                <a:gd name="T20" fmla="*/ 6 w 14"/>
                <a:gd name="T21" fmla="*/ 23 h 23"/>
                <a:gd name="T22" fmla="*/ 7 w 14"/>
                <a:gd name="T23" fmla="*/ 23 h 23"/>
                <a:gd name="T24" fmla="*/ 8 w 14"/>
                <a:gd name="T25" fmla="*/ 23 h 23"/>
                <a:gd name="T26" fmla="*/ 9 w 14"/>
                <a:gd name="T27" fmla="*/ 23 h 23"/>
                <a:gd name="T28" fmla="*/ 11 w 14"/>
                <a:gd name="T29" fmla="*/ 23 h 23"/>
                <a:gd name="T30" fmla="*/ 11 w 14"/>
                <a:gd name="T31" fmla="*/ 22 h 23"/>
                <a:gd name="T32" fmla="*/ 12 w 14"/>
                <a:gd name="T33" fmla="*/ 21 h 23"/>
                <a:gd name="T34" fmla="*/ 12 w 14"/>
                <a:gd name="T35" fmla="*/ 20 h 23"/>
                <a:gd name="T36" fmla="*/ 12 w 14"/>
                <a:gd name="T37" fmla="*/ 19 h 23"/>
                <a:gd name="T38" fmla="*/ 13 w 14"/>
                <a:gd name="T39" fmla="*/ 19 h 23"/>
                <a:gd name="T40" fmla="*/ 13 w 14"/>
                <a:gd name="T41" fmla="*/ 17 h 23"/>
                <a:gd name="T42" fmla="*/ 13 w 14"/>
                <a:gd name="T43" fmla="*/ 16 h 23"/>
                <a:gd name="T44" fmla="*/ 13 w 14"/>
                <a:gd name="T45" fmla="*/ 15 h 23"/>
                <a:gd name="T46" fmla="*/ 13 w 14"/>
                <a:gd name="T47" fmla="*/ 14 h 23"/>
                <a:gd name="T48" fmla="*/ 13 w 14"/>
                <a:gd name="T49" fmla="*/ 13 h 23"/>
                <a:gd name="T50" fmla="*/ 13 w 14"/>
                <a:gd name="T51" fmla="*/ 11 h 23"/>
                <a:gd name="T52" fmla="*/ 13 w 14"/>
                <a:gd name="T53" fmla="*/ 10 h 23"/>
                <a:gd name="T54" fmla="*/ 14 w 14"/>
                <a:gd name="T55" fmla="*/ 9 h 23"/>
                <a:gd name="T56" fmla="*/ 13 w 14"/>
                <a:gd name="T57" fmla="*/ 7 h 23"/>
                <a:gd name="T58" fmla="*/ 13 w 14"/>
                <a:gd name="T59" fmla="*/ 6 h 23"/>
                <a:gd name="T60" fmla="*/ 13 w 14"/>
                <a:gd name="T61" fmla="*/ 4 h 23"/>
                <a:gd name="T62" fmla="*/ 12 w 14"/>
                <a:gd name="T63" fmla="*/ 4 h 23"/>
                <a:gd name="T64" fmla="*/ 12 w 14"/>
                <a:gd name="T65" fmla="*/ 3 h 23"/>
                <a:gd name="T66" fmla="*/ 11 w 14"/>
                <a:gd name="T67" fmla="*/ 2 h 23"/>
                <a:gd name="T68" fmla="*/ 9 w 14"/>
                <a:gd name="T69" fmla="*/ 2 h 23"/>
                <a:gd name="T70" fmla="*/ 9 w 14"/>
                <a:gd name="T71" fmla="*/ 1 h 23"/>
                <a:gd name="T72" fmla="*/ 8 w 14"/>
                <a:gd name="T73" fmla="*/ 1 h 23"/>
                <a:gd name="T74" fmla="*/ 7 w 14"/>
                <a:gd name="T75" fmla="*/ 0 h 23"/>
                <a:gd name="T76" fmla="*/ 6 w 14"/>
                <a:gd name="T77" fmla="*/ 0 h 23"/>
                <a:gd name="T78" fmla="*/ 5 w 14"/>
                <a:gd name="T79" fmla="*/ 0 h 23"/>
                <a:gd name="T80" fmla="*/ 3 w 14"/>
                <a:gd name="T81" fmla="*/ 0 h 23"/>
                <a:gd name="T82" fmla="*/ 3 w 14"/>
                <a:gd name="T83" fmla="*/ 1 h 23"/>
                <a:gd name="T84" fmla="*/ 2 w 14"/>
                <a:gd name="T85" fmla="*/ 1 h 23"/>
                <a:gd name="T86" fmla="*/ 1 w 14"/>
                <a:gd name="T87" fmla="*/ 2 h 23"/>
                <a:gd name="T88" fmla="*/ 1 w 14"/>
                <a:gd name="T89" fmla="*/ 3 h 23"/>
                <a:gd name="T90" fmla="*/ 1 w 14"/>
                <a:gd name="T91" fmla="*/ 4 h 23"/>
                <a:gd name="T92" fmla="*/ 0 w 14"/>
                <a:gd name="T93" fmla="*/ 4 h 23"/>
                <a:gd name="T94" fmla="*/ 0 w 14"/>
                <a:gd name="T95" fmla="*/ 6 h 23"/>
                <a:gd name="T96" fmla="*/ 0 w 14"/>
                <a:gd name="T97" fmla="*/ 7 h 23"/>
                <a:gd name="T98" fmla="*/ 0 w 14"/>
                <a:gd name="T99" fmla="*/ 8 h 23"/>
                <a:gd name="T100" fmla="*/ 0 w 14"/>
                <a:gd name="T101" fmla="*/ 9 h 23"/>
                <a:gd name="T102" fmla="*/ 0 w 14"/>
                <a:gd name="T103" fmla="*/ 10 h 23"/>
                <a:gd name="T104" fmla="*/ 0 w 14"/>
                <a:gd name="T105" fmla="*/ 11 h 23"/>
                <a:gd name="T106" fmla="*/ 0 w 14"/>
                <a:gd name="T107" fmla="*/ 13 h 23"/>
                <a:gd name="T108" fmla="*/ 0 w 14"/>
                <a:gd name="T109"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 h="23">
                  <a:moveTo>
                    <a:pt x="0" y="15"/>
                  </a:moveTo>
                  <a:lnTo>
                    <a:pt x="0" y="16"/>
                  </a:lnTo>
                  <a:lnTo>
                    <a:pt x="0" y="17"/>
                  </a:lnTo>
                  <a:lnTo>
                    <a:pt x="0" y="19"/>
                  </a:lnTo>
                  <a:lnTo>
                    <a:pt x="1" y="19"/>
                  </a:lnTo>
                  <a:lnTo>
                    <a:pt x="1" y="20"/>
                  </a:lnTo>
                  <a:lnTo>
                    <a:pt x="2" y="21"/>
                  </a:lnTo>
                  <a:lnTo>
                    <a:pt x="3" y="21"/>
                  </a:lnTo>
                  <a:lnTo>
                    <a:pt x="3" y="22"/>
                  </a:lnTo>
                  <a:lnTo>
                    <a:pt x="5" y="22"/>
                  </a:lnTo>
                  <a:lnTo>
                    <a:pt x="6" y="23"/>
                  </a:lnTo>
                  <a:lnTo>
                    <a:pt x="7" y="23"/>
                  </a:lnTo>
                  <a:lnTo>
                    <a:pt x="8" y="23"/>
                  </a:lnTo>
                  <a:lnTo>
                    <a:pt x="9" y="23"/>
                  </a:lnTo>
                  <a:lnTo>
                    <a:pt x="11" y="23"/>
                  </a:lnTo>
                  <a:lnTo>
                    <a:pt x="11" y="22"/>
                  </a:lnTo>
                  <a:lnTo>
                    <a:pt x="12" y="21"/>
                  </a:lnTo>
                  <a:lnTo>
                    <a:pt x="12" y="20"/>
                  </a:lnTo>
                  <a:lnTo>
                    <a:pt x="12" y="19"/>
                  </a:lnTo>
                  <a:lnTo>
                    <a:pt x="13" y="19"/>
                  </a:lnTo>
                  <a:lnTo>
                    <a:pt x="13" y="17"/>
                  </a:lnTo>
                  <a:lnTo>
                    <a:pt x="13" y="16"/>
                  </a:lnTo>
                  <a:lnTo>
                    <a:pt x="13" y="15"/>
                  </a:lnTo>
                  <a:lnTo>
                    <a:pt x="13" y="14"/>
                  </a:lnTo>
                  <a:lnTo>
                    <a:pt x="13" y="13"/>
                  </a:lnTo>
                  <a:lnTo>
                    <a:pt x="13" y="11"/>
                  </a:lnTo>
                  <a:lnTo>
                    <a:pt x="13" y="10"/>
                  </a:lnTo>
                  <a:lnTo>
                    <a:pt x="14" y="9"/>
                  </a:lnTo>
                  <a:lnTo>
                    <a:pt x="13" y="7"/>
                  </a:lnTo>
                  <a:lnTo>
                    <a:pt x="13" y="6"/>
                  </a:lnTo>
                  <a:lnTo>
                    <a:pt x="13" y="4"/>
                  </a:lnTo>
                  <a:lnTo>
                    <a:pt x="12" y="4"/>
                  </a:lnTo>
                  <a:lnTo>
                    <a:pt x="12" y="3"/>
                  </a:lnTo>
                  <a:lnTo>
                    <a:pt x="11" y="2"/>
                  </a:lnTo>
                  <a:lnTo>
                    <a:pt x="9" y="2"/>
                  </a:lnTo>
                  <a:lnTo>
                    <a:pt x="9" y="1"/>
                  </a:lnTo>
                  <a:lnTo>
                    <a:pt x="8" y="1"/>
                  </a:lnTo>
                  <a:lnTo>
                    <a:pt x="7" y="0"/>
                  </a:lnTo>
                  <a:lnTo>
                    <a:pt x="6" y="0"/>
                  </a:lnTo>
                  <a:lnTo>
                    <a:pt x="5" y="0"/>
                  </a:lnTo>
                  <a:lnTo>
                    <a:pt x="3" y="0"/>
                  </a:lnTo>
                  <a:lnTo>
                    <a:pt x="3" y="1"/>
                  </a:lnTo>
                  <a:lnTo>
                    <a:pt x="2" y="1"/>
                  </a:lnTo>
                  <a:lnTo>
                    <a:pt x="1" y="2"/>
                  </a:lnTo>
                  <a:lnTo>
                    <a:pt x="1" y="3"/>
                  </a:lnTo>
                  <a:lnTo>
                    <a:pt x="1" y="4"/>
                  </a:lnTo>
                  <a:lnTo>
                    <a:pt x="0" y="4"/>
                  </a:lnTo>
                  <a:lnTo>
                    <a:pt x="0" y="6"/>
                  </a:lnTo>
                  <a:lnTo>
                    <a:pt x="0" y="7"/>
                  </a:lnTo>
                  <a:lnTo>
                    <a:pt x="0" y="8"/>
                  </a:lnTo>
                  <a:lnTo>
                    <a:pt x="0" y="9"/>
                  </a:lnTo>
                  <a:lnTo>
                    <a:pt x="0" y="10"/>
                  </a:lnTo>
                  <a:lnTo>
                    <a:pt x="0" y="11"/>
                  </a:lnTo>
                  <a:lnTo>
                    <a:pt x="0" y="13"/>
                  </a:lnTo>
                  <a:lnTo>
                    <a:pt x="0" y="15"/>
                  </a:lnTo>
                  <a:close/>
                </a:path>
              </a:pathLst>
            </a:custGeom>
            <a:solidFill>
              <a:srgbClr val="BDBDBD"/>
            </a:solidFill>
            <a:ln w="0">
              <a:solidFill>
                <a:srgbClr val="000000"/>
              </a:solidFill>
              <a:prstDash val="solid"/>
              <a:round/>
              <a:headEnd/>
              <a:tailEnd/>
            </a:ln>
          </p:spPr>
          <p:txBody>
            <a:bodyPr/>
            <a:lstStyle/>
            <a:p>
              <a:endParaRPr lang="en-GB"/>
            </a:p>
          </p:txBody>
        </p:sp>
        <p:sp>
          <p:nvSpPr>
            <p:cNvPr id="31800" name="Freeform 56">
              <a:extLst>
                <a:ext uri="{FF2B5EF4-FFF2-40B4-BE49-F238E27FC236}">
                  <a16:creationId xmlns:a16="http://schemas.microsoft.com/office/drawing/2014/main" id="{929AE4A6-1F3B-970B-07D3-D30189375BA6}"/>
                </a:ext>
              </a:extLst>
            </p:cNvPr>
            <p:cNvSpPr>
              <a:spLocks/>
            </p:cNvSpPr>
            <p:nvPr/>
          </p:nvSpPr>
          <p:spPr bwMode="auto">
            <a:xfrm>
              <a:off x="777" y="1164"/>
              <a:ext cx="57" cy="450"/>
            </a:xfrm>
            <a:custGeom>
              <a:avLst/>
              <a:gdLst>
                <a:gd name="T0" fmla="*/ 0 w 57"/>
                <a:gd name="T1" fmla="*/ 18 h 450"/>
                <a:gd name="T2" fmla="*/ 0 w 57"/>
                <a:gd name="T3" fmla="*/ 450 h 450"/>
                <a:gd name="T4" fmla="*/ 57 w 57"/>
                <a:gd name="T5" fmla="*/ 429 h 450"/>
                <a:gd name="T6" fmla="*/ 57 w 57"/>
                <a:gd name="T7" fmla="*/ 0 h 450"/>
                <a:gd name="T8" fmla="*/ 0 w 57"/>
                <a:gd name="T9" fmla="*/ 18 h 450"/>
              </a:gdLst>
              <a:ahLst/>
              <a:cxnLst>
                <a:cxn ang="0">
                  <a:pos x="T0" y="T1"/>
                </a:cxn>
                <a:cxn ang="0">
                  <a:pos x="T2" y="T3"/>
                </a:cxn>
                <a:cxn ang="0">
                  <a:pos x="T4" y="T5"/>
                </a:cxn>
                <a:cxn ang="0">
                  <a:pos x="T6" y="T7"/>
                </a:cxn>
                <a:cxn ang="0">
                  <a:pos x="T8" y="T9"/>
                </a:cxn>
              </a:cxnLst>
              <a:rect l="0" t="0" r="r" b="b"/>
              <a:pathLst>
                <a:path w="57" h="450">
                  <a:moveTo>
                    <a:pt x="0" y="18"/>
                  </a:moveTo>
                  <a:lnTo>
                    <a:pt x="0" y="450"/>
                  </a:lnTo>
                  <a:lnTo>
                    <a:pt x="57" y="429"/>
                  </a:lnTo>
                  <a:lnTo>
                    <a:pt x="57" y="0"/>
                  </a:lnTo>
                  <a:lnTo>
                    <a:pt x="0" y="18"/>
                  </a:lnTo>
                  <a:close/>
                </a:path>
              </a:pathLst>
            </a:custGeom>
            <a:solidFill>
              <a:srgbClr val="B0D8F7"/>
            </a:solidFill>
            <a:ln w="0">
              <a:solidFill>
                <a:srgbClr val="000000"/>
              </a:solidFill>
              <a:prstDash val="solid"/>
              <a:round/>
              <a:headEnd/>
              <a:tailEnd/>
            </a:ln>
          </p:spPr>
          <p:txBody>
            <a:bodyPr/>
            <a:lstStyle/>
            <a:p>
              <a:endParaRPr lang="en-GB"/>
            </a:p>
          </p:txBody>
        </p:sp>
        <p:sp>
          <p:nvSpPr>
            <p:cNvPr id="31801" name="Freeform 57">
              <a:extLst>
                <a:ext uri="{FF2B5EF4-FFF2-40B4-BE49-F238E27FC236}">
                  <a16:creationId xmlns:a16="http://schemas.microsoft.com/office/drawing/2014/main" id="{8E52A55A-669A-FDB0-9E92-820838D0C3F9}"/>
                </a:ext>
              </a:extLst>
            </p:cNvPr>
            <p:cNvSpPr>
              <a:spLocks/>
            </p:cNvSpPr>
            <p:nvPr/>
          </p:nvSpPr>
          <p:spPr bwMode="auto">
            <a:xfrm>
              <a:off x="780" y="1704"/>
              <a:ext cx="54" cy="306"/>
            </a:xfrm>
            <a:custGeom>
              <a:avLst/>
              <a:gdLst>
                <a:gd name="T0" fmla="*/ 0 w 54"/>
                <a:gd name="T1" fmla="*/ 29 h 306"/>
                <a:gd name="T2" fmla="*/ 0 w 54"/>
                <a:gd name="T3" fmla="*/ 306 h 306"/>
                <a:gd name="T4" fmla="*/ 54 w 54"/>
                <a:gd name="T5" fmla="*/ 264 h 306"/>
                <a:gd name="T6" fmla="*/ 54 w 54"/>
                <a:gd name="T7" fmla="*/ 0 h 306"/>
                <a:gd name="T8" fmla="*/ 0 w 54"/>
                <a:gd name="T9" fmla="*/ 29 h 306"/>
              </a:gdLst>
              <a:ahLst/>
              <a:cxnLst>
                <a:cxn ang="0">
                  <a:pos x="T0" y="T1"/>
                </a:cxn>
                <a:cxn ang="0">
                  <a:pos x="T2" y="T3"/>
                </a:cxn>
                <a:cxn ang="0">
                  <a:pos x="T4" y="T5"/>
                </a:cxn>
                <a:cxn ang="0">
                  <a:pos x="T6" y="T7"/>
                </a:cxn>
                <a:cxn ang="0">
                  <a:pos x="T8" y="T9"/>
                </a:cxn>
              </a:cxnLst>
              <a:rect l="0" t="0" r="r" b="b"/>
              <a:pathLst>
                <a:path w="54" h="306">
                  <a:moveTo>
                    <a:pt x="0" y="29"/>
                  </a:moveTo>
                  <a:lnTo>
                    <a:pt x="0" y="306"/>
                  </a:lnTo>
                  <a:lnTo>
                    <a:pt x="54" y="264"/>
                  </a:lnTo>
                  <a:lnTo>
                    <a:pt x="54" y="0"/>
                  </a:lnTo>
                  <a:lnTo>
                    <a:pt x="0" y="29"/>
                  </a:lnTo>
                  <a:close/>
                </a:path>
              </a:pathLst>
            </a:custGeom>
            <a:solidFill>
              <a:srgbClr val="B0D8F7"/>
            </a:solidFill>
            <a:ln w="0">
              <a:solidFill>
                <a:srgbClr val="000000"/>
              </a:solidFill>
              <a:prstDash val="solid"/>
              <a:round/>
              <a:headEnd/>
              <a:tailEnd/>
            </a:ln>
          </p:spPr>
          <p:txBody>
            <a:bodyPr/>
            <a:lstStyle/>
            <a:p>
              <a:endParaRPr lang="en-GB"/>
            </a:p>
          </p:txBody>
        </p:sp>
        <p:sp>
          <p:nvSpPr>
            <p:cNvPr id="31802" name="Freeform 58">
              <a:extLst>
                <a:ext uri="{FF2B5EF4-FFF2-40B4-BE49-F238E27FC236}">
                  <a16:creationId xmlns:a16="http://schemas.microsoft.com/office/drawing/2014/main" id="{C14106D7-6B32-59A5-A4E6-066DB2B82839}"/>
                </a:ext>
              </a:extLst>
            </p:cNvPr>
            <p:cNvSpPr>
              <a:spLocks/>
            </p:cNvSpPr>
            <p:nvPr/>
          </p:nvSpPr>
          <p:spPr bwMode="auto">
            <a:xfrm>
              <a:off x="867" y="1656"/>
              <a:ext cx="48" cy="294"/>
            </a:xfrm>
            <a:custGeom>
              <a:avLst/>
              <a:gdLst>
                <a:gd name="T0" fmla="*/ 0 w 48"/>
                <a:gd name="T1" fmla="*/ 27 h 294"/>
                <a:gd name="T2" fmla="*/ 0 w 48"/>
                <a:gd name="T3" fmla="*/ 294 h 294"/>
                <a:gd name="T4" fmla="*/ 48 w 48"/>
                <a:gd name="T5" fmla="*/ 258 h 294"/>
                <a:gd name="T6" fmla="*/ 48 w 48"/>
                <a:gd name="T7" fmla="*/ 0 h 294"/>
                <a:gd name="T8" fmla="*/ 0 w 48"/>
                <a:gd name="T9" fmla="*/ 27 h 294"/>
              </a:gdLst>
              <a:ahLst/>
              <a:cxnLst>
                <a:cxn ang="0">
                  <a:pos x="T0" y="T1"/>
                </a:cxn>
                <a:cxn ang="0">
                  <a:pos x="T2" y="T3"/>
                </a:cxn>
                <a:cxn ang="0">
                  <a:pos x="T4" y="T5"/>
                </a:cxn>
                <a:cxn ang="0">
                  <a:pos x="T6" y="T7"/>
                </a:cxn>
                <a:cxn ang="0">
                  <a:pos x="T8" y="T9"/>
                </a:cxn>
              </a:cxnLst>
              <a:rect l="0" t="0" r="r" b="b"/>
              <a:pathLst>
                <a:path w="48" h="294">
                  <a:moveTo>
                    <a:pt x="0" y="27"/>
                  </a:moveTo>
                  <a:lnTo>
                    <a:pt x="0" y="294"/>
                  </a:lnTo>
                  <a:lnTo>
                    <a:pt x="48" y="258"/>
                  </a:lnTo>
                  <a:lnTo>
                    <a:pt x="48" y="0"/>
                  </a:lnTo>
                  <a:lnTo>
                    <a:pt x="0" y="27"/>
                  </a:lnTo>
                  <a:close/>
                </a:path>
              </a:pathLst>
            </a:custGeom>
            <a:solidFill>
              <a:srgbClr val="B0D8F7"/>
            </a:solidFill>
            <a:ln w="0">
              <a:solidFill>
                <a:srgbClr val="000000"/>
              </a:solidFill>
              <a:prstDash val="solid"/>
              <a:round/>
              <a:headEnd/>
              <a:tailEnd/>
            </a:ln>
          </p:spPr>
          <p:txBody>
            <a:bodyPr/>
            <a:lstStyle/>
            <a:p>
              <a:endParaRPr lang="en-GB"/>
            </a:p>
          </p:txBody>
        </p:sp>
      </p:grpSp>
      <p:grpSp>
        <p:nvGrpSpPr>
          <p:cNvPr id="31803" name="Group 59">
            <a:extLst>
              <a:ext uri="{FF2B5EF4-FFF2-40B4-BE49-F238E27FC236}">
                <a16:creationId xmlns:a16="http://schemas.microsoft.com/office/drawing/2014/main" id="{C8009FF1-2E96-9982-0286-4DA755B2A9A0}"/>
              </a:ext>
            </a:extLst>
          </p:cNvPr>
          <p:cNvGrpSpPr>
            <a:grpSpLocks/>
          </p:cNvGrpSpPr>
          <p:nvPr/>
        </p:nvGrpSpPr>
        <p:grpSpPr bwMode="auto">
          <a:xfrm>
            <a:off x="5105400" y="5029200"/>
            <a:ext cx="333375" cy="1695450"/>
            <a:chOff x="732" y="1071"/>
            <a:chExt cx="210" cy="1068"/>
          </a:xfrm>
        </p:grpSpPr>
        <p:sp>
          <p:nvSpPr>
            <p:cNvPr id="31804" name="Freeform 60">
              <a:extLst>
                <a:ext uri="{FF2B5EF4-FFF2-40B4-BE49-F238E27FC236}">
                  <a16:creationId xmlns:a16="http://schemas.microsoft.com/office/drawing/2014/main" id="{26DC41DA-6B08-F8B1-C971-1EB55DE5E6E6}"/>
                </a:ext>
              </a:extLst>
            </p:cNvPr>
            <p:cNvSpPr>
              <a:spLocks/>
            </p:cNvSpPr>
            <p:nvPr/>
          </p:nvSpPr>
          <p:spPr bwMode="auto">
            <a:xfrm>
              <a:off x="732" y="1071"/>
              <a:ext cx="210" cy="1068"/>
            </a:xfrm>
            <a:custGeom>
              <a:avLst/>
              <a:gdLst>
                <a:gd name="T0" fmla="*/ 0 w 210"/>
                <a:gd name="T1" fmla="*/ 57 h 1068"/>
                <a:gd name="T2" fmla="*/ 0 w 210"/>
                <a:gd name="T3" fmla="*/ 1068 h 1068"/>
                <a:gd name="T4" fmla="*/ 210 w 210"/>
                <a:gd name="T5" fmla="*/ 906 h 1068"/>
                <a:gd name="T6" fmla="*/ 210 w 210"/>
                <a:gd name="T7" fmla="*/ 0 h 1068"/>
                <a:gd name="T8" fmla="*/ 0 w 210"/>
                <a:gd name="T9" fmla="*/ 57 h 1068"/>
              </a:gdLst>
              <a:ahLst/>
              <a:cxnLst>
                <a:cxn ang="0">
                  <a:pos x="T0" y="T1"/>
                </a:cxn>
                <a:cxn ang="0">
                  <a:pos x="T2" y="T3"/>
                </a:cxn>
                <a:cxn ang="0">
                  <a:pos x="T4" y="T5"/>
                </a:cxn>
                <a:cxn ang="0">
                  <a:pos x="T6" y="T7"/>
                </a:cxn>
                <a:cxn ang="0">
                  <a:pos x="T8" y="T9"/>
                </a:cxn>
              </a:cxnLst>
              <a:rect l="0" t="0" r="r" b="b"/>
              <a:pathLst>
                <a:path w="210" h="1068">
                  <a:moveTo>
                    <a:pt x="0" y="57"/>
                  </a:moveTo>
                  <a:lnTo>
                    <a:pt x="0" y="1068"/>
                  </a:lnTo>
                  <a:lnTo>
                    <a:pt x="210" y="906"/>
                  </a:lnTo>
                  <a:lnTo>
                    <a:pt x="210" y="0"/>
                  </a:lnTo>
                  <a:lnTo>
                    <a:pt x="0" y="57"/>
                  </a:lnTo>
                  <a:close/>
                </a:path>
              </a:pathLst>
            </a:custGeom>
            <a:solidFill>
              <a:srgbClr val="B0D8F7"/>
            </a:solidFill>
            <a:ln w="0">
              <a:solidFill>
                <a:srgbClr val="000000"/>
              </a:solidFill>
              <a:prstDash val="solid"/>
              <a:round/>
              <a:headEnd/>
              <a:tailEnd/>
            </a:ln>
          </p:spPr>
          <p:txBody>
            <a:bodyPr/>
            <a:lstStyle/>
            <a:p>
              <a:endParaRPr lang="en-GB"/>
            </a:p>
          </p:txBody>
        </p:sp>
        <p:sp>
          <p:nvSpPr>
            <p:cNvPr id="31805" name="Freeform 61">
              <a:extLst>
                <a:ext uri="{FF2B5EF4-FFF2-40B4-BE49-F238E27FC236}">
                  <a16:creationId xmlns:a16="http://schemas.microsoft.com/office/drawing/2014/main" id="{DAC02654-1233-D341-AEFC-D3CE5068922B}"/>
                </a:ext>
              </a:extLst>
            </p:cNvPr>
            <p:cNvSpPr>
              <a:spLocks/>
            </p:cNvSpPr>
            <p:nvPr/>
          </p:nvSpPr>
          <p:spPr bwMode="auto">
            <a:xfrm>
              <a:off x="864" y="1140"/>
              <a:ext cx="48" cy="444"/>
            </a:xfrm>
            <a:custGeom>
              <a:avLst/>
              <a:gdLst>
                <a:gd name="T0" fmla="*/ 0 w 48"/>
                <a:gd name="T1" fmla="*/ 15 h 444"/>
                <a:gd name="T2" fmla="*/ 0 w 48"/>
                <a:gd name="T3" fmla="*/ 444 h 444"/>
                <a:gd name="T4" fmla="*/ 48 w 48"/>
                <a:gd name="T5" fmla="*/ 426 h 444"/>
                <a:gd name="T6" fmla="*/ 48 w 48"/>
                <a:gd name="T7" fmla="*/ 0 h 444"/>
                <a:gd name="T8" fmla="*/ 0 w 48"/>
                <a:gd name="T9" fmla="*/ 15 h 444"/>
              </a:gdLst>
              <a:ahLst/>
              <a:cxnLst>
                <a:cxn ang="0">
                  <a:pos x="T0" y="T1"/>
                </a:cxn>
                <a:cxn ang="0">
                  <a:pos x="T2" y="T3"/>
                </a:cxn>
                <a:cxn ang="0">
                  <a:pos x="T4" y="T5"/>
                </a:cxn>
                <a:cxn ang="0">
                  <a:pos x="T6" y="T7"/>
                </a:cxn>
                <a:cxn ang="0">
                  <a:pos x="T8" y="T9"/>
                </a:cxn>
              </a:cxnLst>
              <a:rect l="0" t="0" r="r" b="b"/>
              <a:pathLst>
                <a:path w="48" h="444">
                  <a:moveTo>
                    <a:pt x="0" y="15"/>
                  </a:moveTo>
                  <a:lnTo>
                    <a:pt x="0" y="444"/>
                  </a:lnTo>
                  <a:lnTo>
                    <a:pt x="48" y="426"/>
                  </a:lnTo>
                  <a:lnTo>
                    <a:pt x="48" y="0"/>
                  </a:lnTo>
                  <a:lnTo>
                    <a:pt x="0" y="15"/>
                  </a:lnTo>
                  <a:close/>
                </a:path>
              </a:pathLst>
            </a:custGeom>
            <a:solidFill>
              <a:srgbClr val="B0D8F7"/>
            </a:solidFill>
            <a:ln w="0">
              <a:solidFill>
                <a:srgbClr val="000000"/>
              </a:solidFill>
              <a:prstDash val="solid"/>
              <a:round/>
              <a:headEnd/>
              <a:tailEnd/>
            </a:ln>
          </p:spPr>
          <p:txBody>
            <a:bodyPr/>
            <a:lstStyle/>
            <a:p>
              <a:endParaRPr lang="en-GB"/>
            </a:p>
          </p:txBody>
        </p:sp>
        <p:sp>
          <p:nvSpPr>
            <p:cNvPr id="31806" name="Freeform 62">
              <a:extLst>
                <a:ext uri="{FF2B5EF4-FFF2-40B4-BE49-F238E27FC236}">
                  <a16:creationId xmlns:a16="http://schemas.microsoft.com/office/drawing/2014/main" id="{576DD793-9266-EF6C-4BA8-1EC5A02CA13F}"/>
                </a:ext>
              </a:extLst>
            </p:cNvPr>
            <p:cNvSpPr>
              <a:spLocks/>
            </p:cNvSpPr>
            <p:nvPr/>
          </p:nvSpPr>
          <p:spPr bwMode="auto">
            <a:xfrm>
              <a:off x="772" y="1658"/>
              <a:ext cx="16" cy="27"/>
            </a:xfrm>
            <a:custGeom>
              <a:avLst/>
              <a:gdLst>
                <a:gd name="T0" fmla="*/ 0 w 14"/>
                <a:gd name="T1" fmla="*/ 15 h 23"/>
                <a:gd name="T2" fmla="*/ 0 w 14"/>
                <a:gd name="T3" fmla="*/ 16 h 23"/>
                <a:gd name="T4" fmla="*/ 0 w 14"/>
                <a:gd name="T5" fmla="*/ 17 h 23"/>
                <a:gd name="T6" fmla="*/ 0 w 14"/>
                <a:gd name="T7" fmla="*/ 19 h 23"/>
                <a:gd name="T8" fmla="*/ 1 w 14"/>
                <a:gd name="T9" fmla="*/ 19 h 23"/>
                <a:gd name="T10" fmla="*/ 1 w 14"/>
                <a:gd name="T11" fmla="*/ 20 h 23"/>
                <a:gd name="T12" fmla="*/ 2 w 14"/>
                <a:gd name="T13" fmla="*/ 21 h 23"/>
                <a:gd name="T14" fmla="*/ 3 w 14"/>
                <a:gd name="T15" fmla="*/ 21 h 23"/>
                <a:gd name="T16" fmla="*/ 3 w 14"/>
                <a:gd name="T17" fmla="*/ 22 h 23"/>
                <a:gd name="T18" fmla="*/ 5 w 14"/>
                <a:gd name="T19" fmla="*/ 22 h 23"/>
                <a:gd name="T20" fmla="*/ 6 w 14"/>
                <a:gd name="T21" fmla="*/ 23 h 23"/>
                <a:gd name="T22" fmla="*/ 7 w 14"/>
                <a:gd name="T23" fmla="*/ 23 h 23"/>
                <a:gd name="T24" fmla="*/ 8 w 14"/>
                <a:gd name="T25" fmla="*/ 23 h 23"/>
                <a:gd name="T26" fmla="*/ 9 w 14"/>
                <a:gd name="T27" fmla="*/ 23 h 23"/>
                <a:gd name="T28" fmla="*/ 11 w 14"/>
                <a:gd name="T29" fmla="*/ 23 h 23"/>
                <a:gd name="T30" fmla="*/ 11 w 14"/>
                <a:gd name="T31" fmla="*/ 22 h 23"/>
                <a:gd name="T32" fmla="*/ 12 w 14"/>
                <a:gd name="T33" fmla="*/ 21 h 23"/>
                <a:gd name="T34" fmla="*/ 12 w 14"/>
                <a:gd name="T35" fmla="*/ 20 h 23"/>
                <a:gd name="T36" fmla="*/ 12 w 14"/>
                <a:gd name="T37" fmla="*/ 19 h 23"/>
                <a:gd name="T38" fmla="*/ 13 w 14"/>
                <a:gd name="T39" fmla="*/ 19 h 23"/>
                <a:gd name="T40" fmla="*/ 13 w 14"/>
                <a:gd name="T41" fmla="*/ 17 h 23"/>
                <a:gd name="T42" fmla="*/ 13 w 14"/>
                <a:gd name="T43" fmla="*/ 16 h 23"/>
                <a:gd name="T44" fmla="*/ 13 w 14"/>
                <a:gd name="T45" fmla="*/ 15 h 23"/>
                <a:gd name="T46" fmla="*/ 13 w 14"/>
                <a:gd name="T47" fmla="*/ 14 h 23"/>
                <a:gd name="T48" fmla="*/ 13 w 14"/>
                <a:gd name="T49" fmla="*/ 13 h 23"/>
                <a:gd name="T50" fmla="*/ 13 w 14"/>
                <a:gd name="T51" fmla="*/ 11 h 23"/>
                <a:gd name="T52" fmla="*/ 13 w 14"/>
                <a:gd name="T53" fmla="*/ 10 h 23"/>
                <a:gd name="T54" fmla="*/ 14 w 14"/>
                <a:gd name="T55" fmla="*/ 9 h 23"/>
                <a:gd name="T56" fmla="*/ 13 w 14"/>
                <a:gd name="T57" fmla="*/ 7 h 23"/>
                <a:gd name="T58" fmla="*/ 13 w 14"/>
                <a:gd name="T59" fmla="*/ 6 h 23"/>
                <a:gd name="T60" fmla="*/ 13 w 14"/>
                <a:gd name="T61" fmla="*/ 4 h 23"/>
                <a:gd name="T62" fmla="*/ 12 w 14"/>
                <a:gd name="T63" fmla="*/ 4 h 23"/>
                <a:gd name="T64" fmla="*/ 12 w 14"/>
                <a:gd name="T65" fmla="*/ 3 h 23"/>
                <a:gd name="T66" fmla="*/ 11 w 14"/>
                <a:gd name="T67" fmla="*/ 2 h 23"/>
                <a:gd name="T68" fmla="*/ 9 w 14"/>
                <a:gd name="T69" fmla="*/ 2 h 23"/>
                <a:gd name="T70" fmla="*/ 9 w 14"/>
                <a:gd name="T71" fmla="*/ 1 h 23"/>
                <a:gd name="T72" fmla="*/ 8 w 14"/>
                <a:gd name="T73" fmla="*/ 1 h 23"/>
                <a:gd name="T74" fmla="*/ 7 w 14"/>
                <a:gd name="T75" fmla="*/ 0 h 23"/>
                <a:gd name="T76" fmla="*/ 6 w 14"/>
                <a:gd name="T77" fmla="*/ 0 h 23"/>
                <a:gd name="T78" fmla="*/ 5 w 14"/>
                <a:gd name="T79" fmla="*/ 0 h 23"/>
                <a:gd name="T80" fmla="*/ 3 w 14"/>
                <a:gd name="T81" fmla="*/ 0 h 23"/>
                <a:gd name="T82" fmla="*/ 3 w 14"/>
                <a:gd name="T83" fmla="*/ 1 h 23"/>
                <a:gd name="T84" fmla="*/ 2 w 14"/>
                <a:gd name="T85" fmla="*/ 1 h 23"/>
                <a:gd name="T86" fmla="*/ 1 w 14"/>
                <a:gd name="T87" fmla="*/ 2 h 23"/>
                <a:gd name="T88" fmla="*/ 1 w 14"/>
                <a:gd name="T89" fmla="*/ 3 h 23"/>
                <a:gd name="T90" fmla="*/ 1 w 14"/>
                <a:gd name="T91" fmla="*/ 4 h 23"/>
                <a:gd name="T92" fmla="*/ 0 w 14"/>
                <a:gd name="T93" fmla="*/ 4 h 23"/>
                <a:gd name="T94" fmla="*/ 0 w 14"/>
                <a:gd name="T95" fmla="*/ 6 h 23"/>
                <a:gd name="T96" fmla="*/ 0 w 14"/>
                <a:gd name="T97" fmla="*/ 7 h 23"/>
                <a:gd name="T98" fmla="*/ 0 w 14"/>
                <a:gd name="T99" fmla="*/ 8 h 23"/>
                <a:gd name="T100" fmla="*/ 0 w 14"/>
                <a:gd name="T101" fmla="*/ 9 h 23"/>
                <a:gd name="T102" fmla="*/ 0 w 14"/>
                <a:gd name="T103" fmla="*/ 10 h 23"/>
                <a:gd name="T104" fmla="*/ 0 w 14"/>
                <a:gd name="T105" fmla="*/ 11 h 23"/>
                <a:gd name="T106" fmla="*/ 0 w 14"/>
                <a:gd name="T107" fmla="*/ 13 h 23"/>
                <a:gd name="T108" fmla="*/ 0 w 14"/>
                <a:gd name="T109"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 h="23">
                  <a:moveTo>
                    <a:pt x="0" y="15"/>
                  </a:moveTo>
                  <a:lnTo>
                    <a:pt x="0" y="16"/>
                  </a:lnTo>
                  <a:lnTo>
                    <a:pt x="0" y="17"/>
                  </a:lnTo>
                  <a:lnTo>
                    <a:pt x="0" y="19"/>
                  </a:lnTo>
                  <a:lnTo>
                    <a:pt x="1" y="19"/>
                  </a:lnTo>
                  <a:lnTo>
                    <a:pt x="1" y="20"/>
                  </a:lnTo>
                  <a:lnTo>
                    <a:pt x="2" y="21"/>
                  </a:lnTo>
                  <a:lnTo>
                    <a:pt x="3" y="21"/>
                  </a:lnTo>
                  <a:lnTo>
                    <a:pt x="3" y="22"/>
                  </a:lnTo>
                  <a:lnTo>
                    <a:pt x="5" y="22"/>
                  </a:lnTo>
                  <a:lnTo>
                    <a:pt x="6" y="23"/>
                  </a:lnTo>
                  <a:lnTo>
                    <a:pt x="7" y="23"/>
                  </a:lnTo>
                  <a:lnTo>
                    <a:pt x="8" y="23"/>
                  </a:lnTo>
                  <a:lnTo>
                    <a:pt x="9" y="23"/>
                  </a:lnTo>
                  <a:lnTo>
                    <a:pt x="11" y="23"/>
                  </a:lnTo>
                  <a:lnTo>
                    <a:pt x="11" y="22"/>
                  </a:lnTo>
                  <a:lnTo>
                    <a:pt x="12" y="21"/>
                  </a:lnTo>
                  <a:lnTo>
                    <a:pt x="12" y="20"/>
                  </a:lnTo>
                  <a:lnTo>
                    <a:pt x="12" y="19"/>
                  </a:lnTo>
                  <a:lnTo>
                    <a:pt x="13" y="19"/>
                  </a:lnTo>
                  <a:lnTo>
                    <a:pt x="13" y="17"/>
                  </a:lnTo>
                  <a:lnTo>
                    <a:pt x="13" y="16"/>
                  </a:lnTo>
                  <a:lnTo>
                    <a:pt x="13" y="15"/>
                  </a:lnTo>
                  <a:lnTo>
                    <a:pt x="13" y="14"/>
                  </a:lnTo>
                  <a:lnTo>
                    <a:pt x="13" y="13"/>
                  </a:lnTo>
                  <a:lnTo>
                    <a:pt x="13" y="11"/>
                  </a:lnTo>
                  <a:lnTo>
                    <a:pt x="13" y="10"/>
                  </a:lnTo>
                  <a:lnTo>
                    <a:pt x="14" y="9"/>
                  </a:lnTo>
                  <a:lnTo>
                    <a:pt x="13" y="7"/>
                  </a:lnTo>
                  <a:lnTo>
                    <a:pt x="13" y="6"/>
                  </a:lnTo>
                  <a:lnTo>
                    <a:pt x="13" y="4"/>
                  </a:lnTo>
                  <a:lnTo>
                    <a:pt x="12" y="4"/>
                  </a:lnTo>
                  <a:lnTo>
                    <a:pt x="12" y="3"/>
                  </a:lnTo>
                  <a:lnTo>
                    <a:pt x="11" y="2"/>
                  </a:lnTo>
                  <a:lnTo>
                    <a:pt x="9" y="2"/>
                  </a:lnTo>
                  <a:lnTo>
                    <a:pt x="9" y="1"/>
                  </a:lnTo>
                  <a:lnTo>
                    <a:pt x="8" y="1"/>
                  </a:lnTo>
                  <a:lnTo>
                    <a:pt x="7" y="0"/>
                  </a:lnTo>
                  <a:lnTo>
                    <a:pt x="6" y="0"/>
                  </a:lnTo>
                  <a:lnTo>
                    <a:pt x="5" y="0"/>
                  </a:lnTo>
                  <a:lnTo>
                    <a:pt x="3" y="0"/>
                  </a:lnTo>
                  <a:lnTo>
                    <a:pt x="3" y="1"/>
                  </a:lnTo>
                  <a:lnTo>
                    <a:pt x="2" y="1"/>
                  </a:lnTo>
                  <a:lnTo>
                    <a:pt x="1" y="2"/>
                  </a:lnTo>
                  <a:lnTo>
                    <a:pt x="1" y="3"/>
                  </a:lnTo>
                  <a:lnTo>
                    <a:pt x="1" y="4"/>
                  </a:lnTo>
                  <a:lnTo>
                    <a:pt x="0" y="4"/>
                  </a:lnTo>
                  <a:lnTo>
                    <a:pt x="0" y="6"/>
                  </a:lnTo>
                  <a:lnTo>
                    <a:pt x="0" y="7"/>
                  </a:lnTo>
                  <a:lnTo>
                    <a:pt x="0" y="8"/>
                  </a:lnTo>
                  <a:lnTo>
                    <a:pt x="0" y="9"/>
                  </a:lnTo>
                  <a:lnTo>
                    <a:pt x="0" y="10"/>
                  </a:lnTo>
                  <a:lnTo>
                    <a:pt x="0" y="11"/>
                  </a:lnTo>
                  <a:lnTo>
                    <a:pt x="0" y="13"/>
                  </a:lnTo>
                  <a:lnTo>
                    <a:pt x="0" y="15"/>
                  </a:lnTo>
                  <a:close/>
                </a:path>
              </a:pathLst>
            </a:custGeom>
            <a:solidFill>
              <a:srgbClr val="BDBDBD"/>
            </a:solidFill>
            <a:ln w="0">
              <a:solidFill>
                <a:srgbClr val="000000"/>
              </a:solidFill>
              <a:prstDash val="solid"/>
              <a:round/>
              <a:headEnd/>
              <a:tailEnd/>
            </a:ln>
          </p:spPr>
          <p:txBody>
            <a:bodyPr/>
            <a:lstStyle/>
            <a:p>
              <a:endParaRPr lang="en-GB"/>
            </a:p>
          </p:txBody>
        </p:sp>
        <p:sp>
          <p:nvSpPr>
            <p:cNvPr id="31807" name="Freeform 63">
              <a:extLst>
                <a:ext uri="{FF2B5EF4-FFF2-40B4-BE49-F238E27FC236}">
                  <a16:creationId xmlns:a16="http://schemas.microsoft.com/office/drawing/2014/main" id="{A4B853AB-90DC-772E-253A-0DCB2186E8AA}"/>
                </a:ext>
              </a:extLst>
            </p:cNvPr>
            <p:cNvSpPr>
              <a:spLocks/>
            </p:cNvSpPr>
            <p:nvPr/>
          </p:nvSpPr>
          <p:spPr bwMode="auto">
            <a:xfrm>
              <a:off x="777" y="1164"/>
              <a:ext cx="57" cy="450"/>
            </a:xfrm>
            <a:custGeom>
              <a:avLst/>
              <a:gdLst>
                <a:gd name="T0" fmla="*/ 0 w 57"/>
                <a:gd name="T1" fmla="*/ 18 h 450"/>
                <a:gd name="T2" fmla="*/ 0 w 57"/>
                <a:gd name="T3" fmla="*/ 450 h 450"/>
                <a:gd name="T4" fmla="*/ 57 w 57"/>
                <a:gd name="T5" fmla="*/ 429 h 450"/>
                <a:gd name="T6" fmla="*/ 57 w 57"/>
                <a:gd name="T7" fmla="*/ 0 h 450"/>
                <a:gd name="T8" fmla="*/ 0 w 57"/>
                <a:gd name="T9" fmla="*/ 18 h 450"/>
              </a:gdLst>
              <a:ahLst/>
              <a:cxnLst>
                <a:cxn ang="0">
                  <a:pos x="T0" y="T1"/>
                </a:cxn>
                <a:cxn ang="0">
                  <a:pos x="T2" y="T3"/>
                </a:cxn>
                <a:cxn ang="0">
                  <a:pos x="T4" y="T5"/>
                </a:cxn>
                <a:cxn ang="0">
                  <a:pos x="T6" y="T7"/>
                </a:cxn>
                <a:cxn ang="0">
                  <a:pos x="T8" y="T9"/>
                </a:cxn>
              </a:cxnLst>
              <a:rect l="0" t="0" r="r" b="b"/>
              <a:pathLst>
                <a:path w="57" h="450">
                  <a:moveTo>
                    <a:pt x="0" y="18"/>
                  </a:moveTo>
                  <a:lnTo>
                    <a:pt x="0" y="450"/>
                  </a:lnTo>
                  <a:lnTo>
                    <a:pt x="57" y="429"/>
                  </a:lnTo>
                  <a:lnTo>
                    <a:pt x="57" y="0"/>
                  </a:lnTo>
                  <a:lnTo>
                    <a:pt x="0" y="18"/>
                  </a:lnTo>
                  <a:close/>
                </a:path>
              </a:pathLst>
            </a:custGeom>
            <a:solidFill>
              <a:srgbClr val="B0D8F7"/>
            </a:solidFill>
            <a:ln w="0">
              <a:solidFill>
                <a:srgbClr val="000000"/>
              </a:solidFill>
              <a:prstDash val="solid"/>
              <a:round/>
              <a:headEnd/>
              <a:tailEnd/>
            </a:ln>
          </p:spPr>
          <p:txBody>
            <a:bodyPr/>
            <a:lstStyle/>
            <a:p>
              <a:endParaRPr lang="en-GB"/>
            </a:p>
          </p:txBody>
        </p:sp>
        <p:sp>
          <p:nvSpPr>
            <p:cNvPr id="31808" name="Freeform 64">
              <a:extLst>
                <a:ext uri="{FF2B5EF4-FFF2-40B4-BE49-F238E27FC236}">
                  <a16:creationId xmlns:a16="http://schemas.microsoft.com/office/drawing/2014/main" id="{C716F400-5F1E-223E-A63C-7D081C4CAD65}"/>
                </a:ext>
              </a:extLst>
            </p:cNvPr>
            <p:cNvSpPr>
              <a:spLocks/>
            </p:cNvSpPr>
            <p:nvPr/>
          </p:nvSpPr>
          <p:spPr bwMode="auto">
            <a:xfrm>
              <a:off x="780" y="1704"/>
              <a:ext cx="54" cy="306"/>
            </a:xfrm>
            <a:custGeom>
              <a:avLst/>
              <a:gdLst>
                <a:gd name="T0" fmla="*/ 0 w 54"/>
                <a:gd name="T1" fmla="*/ 29 h 306"/>
                <a:gd name="T2" fmla="*/ 0 w 54"/>
                <a:gd name="T3" fmla="*/ 306 h 306"/>
                <a:gd name="T4" fmla="*/ 54 w 54"/>
                <a:gd name="T5" fmla="*/ 264 h 306"/>
                <a:gd name="T6" fmla="*/ 54 w 54"/>
                <a:gd name="T7" fmla="*/ 0 h 306"/>
                <a:gd name="T8" fmla="*/ 0 w 54"/>
                <a:gd name="T9" fmla="*/ 29 h 306"/>
              </a:gdLst>
              <a:ahLst/>
              <a:cxnLst>
                <a:cxn ang="0">
                  <a:pos x="T0" y="T1"/>
                </a:cxn>
                <a:cxn ang="0">
                  <a:pos x="T2" y="T3"/>
                </a:cxn>
                <a:cxn ang="0">
                  <a:pos x="T4" y="T5"/>
                </a:cxn>
                <a:cxn ang="0">
                  <a:pos x="T6" y="T7"/>
                </a:cxn>
                <a:cxn ang="0">
                  <a:pos x="T8" y="T9"/>
                </a:cxn>
              </a:cxnLst>
              <a:rect l="0" t="0" r="r" b="b"/>
              <a:pathLst>
                <a:path w="54" h="306">
                  <a:moveTo>
                    <a:pt x="0" y="29"/>
                  </a:moveTo>
                  <a:lnTo>
                    <a:pt x="0" y="306"/>
                  </a:lnTo>
                  <a:lnTo>
                    <a:pt x="54" y="264"/>
                  </a:lnTo>
                  <a:lnTo>
                    <a:pt x="54" y="0"/>
                  </a:lnTo>
                  <a:lnTo>
                    <a:pt x="0" y="29"/>
                  </a:lnTo>
                  <a:close/>
                </a:path>
              </a:pathLst>
            </a:custGeom>
            <a:solidFill>
              <a:srgbClr val="B0D8F7"/>
            </a:solidFill>
            <a:ln w="0">
              <a:solidFill>
                <a:srgbClr val="000000"/>
              </a:solidFill>
              <a:prstDash val="solid"/>
              <a:round/>
              <a:headEnd/>
              <a:tailEnd/>
            </a:ln>
          </p:spPr>
          <p:txBody>
            <a:bodyPr/>
            <a:lstStyle/>
            <a:p>
              <a:endParaRPr lang="en-GB"/>
            </a:p>
          </p:txBody>
        </p:sp>
        <p:sp>
          <p:nvSpPr>
            <p:cNvPr id="31809" name="Freeform 65">
              <a:extLst>
                <a:ext uri="{FF2B5EF4-FFF2-40B4-BE49-F238E27FC236}">
                  <a16:creationId xmlns:a16="http://schemas.microsoft.com/office/drawing/2014/main" id="{CE2F3D10-8754-784D-E356-65AF34DE4E7D}"/>
                </a:ext>
              </a:extLst>
            </p:cNvPr>
            <p:cNvSpPr>
              <a:spLocks/>
            </p:cNvSpPr>
            <p:nvPr/>
          </p:nvSpPr>
          <p:spPr bwMode="auto">
            <a:xfrm>
              <a:off x="867" y="1656"/>
              <a:ext cx="48" cy="294"/>
            </a:xfrm>
            <a:custGeom>
              <a:avLst/>
              <a:gdLst>
                <a:gd name="T0" fmla="*/ 0 w 48"/>
                <a:gd name="T1" fmla="*/ 27 h 294"/>
                <a:gd name="T2" fmla="*/ 0 w 48"/>
                <a:gd name="T3" fmla="*/ 294 h 294"/>
                <a:gd name="T4" fmla="*/ 48 w 48"/>
                <a:gd name="T5" fmla="*/ 258 h 294"/>
                <a:gd name="T6" fmla="*/ 48 w 48"/>
                <a:gd name="T7" fmla="*/ 0 h 294"/>
                <a:gd name="T8" fmla="*/ 0 w 48"/>
                <a:gd name="T9" fmla="*/ 27 h 294"/>
              </a:gdLst>
              <a:ahLst/>
              <a:cxnLst>
                <a:cxn ang="0">
                  <a:pos x="T0" y="T1"/>
                </a:cxn>
                <a:cxn ang="0">
                  <a:pos x="T2" y="T3"/>
                </a:cxn>
                <a:cxn ang="0">
                  <a:pos x="T4" y="T5"/>
                </a:cxn>
                <a:cxn ang="0">
                  <a:pos x="T6" y="T7"/>
                </a:cxn>
                <a:cxn ang="0">
                  <a:pos x="T8" y="T9"/>
                </a:cxn>
              </a:cxnLst>
              <a:rect l="0" t="0" r="r" b="b"/>
              <a:pathLst>
                <a:path w="48" h="294">
                  <a:moveTo>
                    <a:pt x="0" y="27"/>
                  </a:moveTo>
                  <a:lnTo>
                    <a:pt x="0" y="294"/>
                  </a:lnTo>
                  <a:lnTo>
                    <a:pt x="48" y="258"/>
                  </a:lnTo>
                  <a:lnTo>
                    <a:pt x="48" y="0"/>
                  </a:lnTo>
                  <a:lnTo>
                    <a:pt x="0" y="27"/>
                  </a:lnTo>
                  <a:close/>
                </a:path>
              </a:pathLst>
            </a:custGeom>
            <a:solidFill>
              <a:srgbClr val="B0D8F7"/>
            </a:solidFill>
            <a:ln w="0">
              <a:solidFill>
                <a:srgbClr val="000000"/>
              </a:solidFill>
              <a:prstDash val="solid"/>
              <a:round/>
              <a:headEnd/>
              <a:tailEnd/>
            </a:ln>
          </p:spPr>
          <p:txBody>
            <a:bodyPr/>
            <a:lstStyle/>
            <a:p>
              <a:endParaRPr lang="en-GB"/>
            </a:p>
          </p:txBody>
        </p:sp>
      </p:grpSp>
      <p:sp>
        <p:nvSpPr>
          <p:cNvPr id="31810" name="Freeform 66">
            <a:extLst>
              <a:ext uri="{FF2B5EF4-FFF2-40B4-BE49-F238E27FC236}">
                <a16:creationId xmlns:a16="http://schemas.microsoft.com/office/drawing/2014/main" id="{4756524C-8511-7804-3D1B-4D697E3BEF19}"/>
              </a:ext>
            </a:extLst>
          </p:cNvPr>
          <p:cNvSpPr>
            <a:spLocks/>
          </p:cNvSpPr>
          <p:nvPr/>
        </p:nvSpPr>
        <p:spPr bwMode="auto">
          <a:xfrm>
            <a:off x="3581400" y="3276600"/>
            <a:ext cx="882650" cy="1174750"/>
          </a:xfrm>
          <a:custGeom>
            <a:avLst/>
            <a:gdLst>
              <a:gd name="T0" fmla="*/ 0 w 556"/>
              <a:gd name="T1" fmla="*/ 0 h 520"/>
              <a:gd name="T2" fmla="*/ 556 w 556"/>
              <a:gd name="T3" fmla="*/ 0 h 520"/>
              <a:gd name="T4" fmla="*/ 556 w 556"/>
              <a:gd name="T5" fmla="*/ 520 h 520"/>
              <a:gd name="T6" fmla="*/ 0 w 556"/>
              <a:gd name="T7" fmla="*/ 520 h 520"/>
              <a:gd name="T8" fmla="*/ 0 w 556"/>
              <a:gd name="T9" fmla="*/ 0 h 520"/>
            </a:gdLst>
            <a:ahLst/>
            <a:cxnLst>
              <a:cxn ang="0">
                <a:pos x="T0" y="T1"/>
              </a:cxn>
              <a:cxn ang="0">
                <a:pos x="T2" y="T3"/>
              </a:cxn>
              <a:cxn ang="0">
                <a:pos x="T4" y="T5"/>
              </a:cxn>
              <a:cxn ang="0">
                <a:pos x="T6" y="T7"/>
              </a:cxn>
              <a:cxn ang="0">
                <a:pos x="T8" y="T9"/>
              </a:cxn>
            </a:cxnLst>
            <a:rect l="0" t="0" r="r" b="b"/>
            <a:pathLst>
              <a:path w="556" h="520">
                <a:moveTo>
                  <a:pt x="0" y="0"/>
                </a:moveTo>
                <a:lnTo>
                  <a:pt x="556" y="0"/>
                </a:lnTo>
                <a:lnTo>
                  <a:pt x="556" y="520"/>
                </a:lnTo>
                <a:lnTo>
                  <a:pt x="0" y="520"/>
                </a:lnTo>
                <a:lnTo>
                  <a:pt x="0" y="0"/>
                </a:lnTo>
                <a:close/>
              </a:path>
            </a:pathLst>
          </a:custGeom>
          <a:solidFill>
            <a:srgbClr val="D1E8FA"/>
          </a:solidFill>
          <a:ln w="0" cap="flat" cmpd="sng">
            <a:solidFill>
              <a:srgbClr val="D1E8F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31811" name="Text Box 67">
            <a:extLst>
              <a:ext uri="{FF2B5EF4-FFF2-40B4-BE49-F238E27FC236}">
                <a16:creationId xmlns:a16="http://schemas.microsoft.com/office/drawing/2014/main" id="{28ED505D-70B9-D2F9-A384-1476C427061C}"/>
              </a:ext>
            </a:extLst>
          </p:cNvPr>
          <p:cNvSpPr txBox="1">
            <a:spLocks noChangeArrowheads="1"/>
          </p:cNvSpPr>
          <p:nvPr/>
        </p:nvSpPr>
        <p:spPr bwMode="auto">
          <a:xfrm>
            <a:off x="3124200" y="4724400"/>
            <a:ext cx="3810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t>Doors- copy and paste these to make a door wall.</a:t>
            </a:r>
          </a:p>
        </p:txBody>
      </p:sp>
      <p:sp>
        <p:nvSpPr>
          <p:cNvPr id="31812" name="Text Box 68">
            <a:extLst>
              <a:ext uri="{FF2B5EF4-FFF2-40B4-BE49-F238E27FC236}">
                <a16:creationId xmlns:a16="http://schemas.microsoft.com/office/drawing/2014/main" id="{81390F78-E092-5D68-B54A-C4B8D994BD4E}"/>
              </a:ext>
            </a:extLst>
          </p:cNvPr>
          <p:cNvSpPr txBox="1">
            <a:spLocks noChangeArrowheads="1"/>
          </p:cNvSpPr>
          <p:nvPr/>
        </p:nvSpPr>
        <p:spPr bwMode="auto">
          <a:xfrm>
            <a:off x="4953000" y="3429000"/>
            <a:ext cx="16764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00" b="1"/>
              <a:t>Copy and paste, resize or edit points of this panel to cover or change a see thru doorway.</a:t>
            </a:r>
          </a:p>
        </p:txBody>
      </p:sp>
      <p:sp>
        <p:nvSpPr>
          <p:cNvPr id="31813" name="Line 69">
            <a:extLst>
              <a:ext uri="{FF2B5EF4-FFF2-40B4-BE49-F238E27FC236}">
                <a16:creationId xmlns:a16="http://schemas.microsoft.com/office/drawing/2014/main" id="{049DD2EE-1360-3A35-3B02-E26C0D1EC121}"/>
              </a:ext>
            </a:extLst>
          </p:cNvPr>
          <p:cNvSpPr>
            <a:spLocks noChangeShapeType="1"/>
          </p:cNvSpPr>
          <p:nvPr/>
        </p:nvSpPr>
        <p:spPr bwMode="auto">
          <a:xfrm flipH="1">
            <a:off x="4495800" y="37338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2">
            <a:extLst>
              <a:ext uri="{FF2B5EF4-FFF2-40B4-BE49-F238E27FC236}">
                <a16:creationId xmlns:a16="http://schemas.microsoft.com/office/drawing/2014/main" id="{4DC1B10F-9150-C8F7-E0F6-904168E40059}"/>
              </a:ext>
            </a:extLst>
          </p:cNvPr>
          <p:cNvGrpSpPr>
            <a:grpSpLocks/>
          </p:cNvGrpSpPr>
          <p:nvPr/>
        </p:nvGrpSpPr>
        <p:grpSpPr bwMode="auto">
          <a:xfrm>
            <a:off x="533400" y="3276600"/>
            <a:ext cx="6078538" cy="304800"/>
            <a:chOff x="153" y="657"/>
            <a:chExt cx="3829" cy="192"/>
          </a:xfrm>
        </p:grpSpPr>
        <p:sp>
          <p:nvSpPr>
            <p:cNvPr id="19459" name="Line 3">
              <a:extLst>
                <a:ext uri="{FF2B5EF4-FFF2-40B4-BE49-F238E27FC236}">
                  <a16:creationId xmlns:a16="http://schemas.microsoft.com/office/drawing/2014/main" id="{F2C8E6E0-4107-ED30-EE1F-7B127FB5BB3F}"/>
                </a:ext>
              </a:extLst>
            </p:cNvPr>
            <p:cNvSpPr>
              <a:spLocks noChangeShapeType="1"/>
            </p:cNvSpPr>
            <p:nvPr/>
          </p:nvSpPr>
          <p:spPr bwMode="auto">
            <a:xfrm>
              <a:off x="153" y="657"/>
              <a:ext cx="1" cy="192"/>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0" name="Line 4">
              <a:extLst>
                <a:ext uri="{FF2B5EF4-FFF2-40B4-BE49-F238E27FC236}">
                  <a16:creationId xmlns:a16="http://schemas.microsoft.com/office/drawing/2014/main" id="{08541CAD-5703-599E-D3F8-FD7FC35525C4}"/>
                </a:ext>
              </a:extLst>
            </p:cNvPr>
            <p:cNvSpPr>
              <a:spLocks noChangeShapeType="1"/>
            </p:cNvSpPr>
            <p:nvPr/>
          </p:nvSpPr>
          <p:spPr bwMode="auto">
            <a:xfrm>
              <a:off x="24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1" name="Line 5">
              <a:extLst>
                <a:ext uri="{FF2B5EF4-FFF2-40B4-BE49-F238E27FC236}">
                  <a16:creationId xmlns:a16="http://schemas.microsoft.com/office/drawing/2014/main" id="{C6B53B48-9F35-2CA8-1DE0-AAAE4B4C4E01}"/>
                </a:ext>
              </a:extLst>
            </p:cNvPr>
            <p:cNvSpPr>
              <a:spLocks noChangeShapeType="1"/>
            </p:cNvSpPr>
            <p:nvPr/>
          </p:nvSpPr>
          <p:spPr bwMode="auto">
            <a:xfrm>
              <a:off x="34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2" name="Line 6">
              <a:extLst>
                <a:ext uri="{FF2B5EF4-FFF2-40B4-BE49-F238E27FC236}">
                  <a16:creationId xmlns:a16="http://schemas.microsoft.com/office/drawing/2014/main" id="{702C894F-CDAF-E9F3-C067-D0A6147B3CC4}"/>
                </a:ext>
              </a:extLst>
            </p:cNvPr>
            <p:cNvSpPr>
              <a:spLocks noChangeShapeType="1"/>
            </p:cNvSpPr>
            <p:nvPr/>
          </p:nvSpPr>
          <p:spPr bwMode="auto">
            <a:xfrm>
              <a:off x="44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3" name="Line 7">
              <a:extLst>
                <a:ext uri="{FF2B5EF4-FFF2-40B4-BE49-F238E27FC236}">
                  <a16:creationId xmlns:a16="http://schemas.microsoft.com/office/drawing/2014/main" id="{56D5CB66-DAA3-B74F-DCB8-9D1B253F9216}"/>
                </a:ext>
              </a:extLst>
            </p:cNvPr>
            <p:cNvSpPr>
              <a:spLocks noChangeShapeType="1"/>
            </p:cNvSpPr>
            <p:nvPr/>
          </p:nvSpPr>
          <p:spPr bwMode="auto">
            <a:xfrm>
              <a:off x="53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4" name="Line 8">
              <a:extLst>
                <a:ext uri="{FF2B5EF4-FFF2-40B4-BE49-F238E27FC236}">
                  <a16:creationId xmlns:a16="http://schemas.microsoft.com/office/drawing/2014/main" id="{B6B09C05-0BED-295B-0E9D-FA242E4B1333}"/>
                </a:ext>
              </a:extLst>
            </p:cNvPr>
            <p:cNvSpPr>
              <a:spLocks noChangeShapeType="1"/>
            </p:cNvSpPr>
            <p:nvPr/>
          </p:nvSpPr>
          <p:spPr bwMode="auto">
            <a:xfrm>
              <a:off x="631"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5" name="Line 9">
              <a:extLst>
                <a:ext uri="{FF2B5EF4-FFF2-40B4-BE49-F238E27FC236}">
                  <a16:creationId xmlns:a16="http://schemas.microsoft.com/office/drawing/2014/main" id="{70DD7073-3FEE-02F1-31E0-DD4AFA0F8A5B}"/>
                </a:ext>
              </a:extLst>
            </p:cNvPr>
            <p:cNvSpPr>
              <a:spLocks noChangeShapeType="1"/>
            </p:cNvSpPr>
            <p:nvPr/>
          </p:nvSpPr>
          <p:spPr bwMode="auto">
            <a:xfrm>
              <a:off x="72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6" name="Line 10">
              <a:extLst>
                <a:ext uri="{FF2B5EF4-FFF2-40B4-BE49-F238E27FC236}">
                  <a16:creationId xmlns:a16="http://schemas.microsoft.com/office/drawing/2014/main" id="{3B47795F-AA7C-C660-DCA0-AB3AD21C5035}"/>
                </a:ext>
              </a:extLst>
            </p:cNvPr>
            <p:cNvSpPr>
              <a:spLocks noChangeShapeType="1"/>
            </p:cNvSpPr>
            <p:nvPr/>
          </p:nvSpPr>
          <p:spPr bwMode="auto">
            <a:xfrm>
              <a:off x="82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7" name="Line 11">
              <a:extLst>
                <a:ext uri="{FF2B5EF4-FFF2-40B4-BE49-F238E27FC236}">
                  <a16:creationId xmlns:a16="http://schemas.microsoft.com/office/drawing/2014/main" id="{9C8FBAB6-B39E-6C98-FFB6-A04A448F903A}"/>
                </a:ext>
              </a:extLst>
            </p:cNvPr>
            <p:cNvSpPr>
              <a:spLocks noChangeShapeType="1"/>
            </p:cNvSpPr>
            <p:nvPr/>
          </p:nvSpPr>
          <p:spPr bwMode="auto">
            <a:xfrm>
              <a:off x="91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8" name="Line 12">
              <a:extLst>
                <a:ext uri="{FF2B5EF4-FFF2-40B4-BE49-F238E27FC236}">
                  <a16:creationId xmlns:a16="http://schemas.microsoft.com/office/drawing/2014/main" id="{D1D78283-7DE6-3345-BB1E-75462022D2E3}"/>
                </a:ext>
              </a:extLst>
            </p:cNvPr>
            <p:cNvSpPr>
              <a:spLocks noChangeShapeType="1"/>
            </p:cNvSpPr>
            <p:nvPr/>
          </p:nvSpPr>
          <p:spPr bwMode="auto">
            <a:xfrm>
              <a:off x="101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69" name="Line 13">
              <a:extLst>
                <a:ext uri="{FF2B5EF4-FFF2-40B4-BE49-F238E27FC236}">
                  <a16:creationId xmlns:a16="http://schemas.microsoft.com/office/drawing/2014/main" id="{FC3F041A-97E9-1029-94E2-52CBAA2B1A8E}"/>
                </a:ext>
              </a:extLst>
            </p:cNvPr>
            <p:cNvSpPr>
              <a:spLocks noChangeShapeType="1"/>
            </p:cNvSpPr>
            <p:nvPr/>
          </p:nvSpPr>
          <p:spPr bwMode="auto">
            <a:xfrm>
              <a:off x="1110"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0" name="Line 14">
              <a:extLst>
                <a:ext uri="{FF2B5EF4-FFF2-40B4-BE49-F238E27FC236}">
                  <a16:creationId xmlns:a16="http://schemas.microsoft.com/office/drawing/2014/main" id="{126F39E7-B982-3261-FCE1-03EA14BC1B76}"/>
                </a:ext>
              </a:extLst>
            </p:cNvPr>
            <p:cNvSpPr>
              <a:spLocks noChangeShapeType="1"/>
            </p:cNvSpPr>
            <p:nvPr/>
          </p:nvSpPr>
          <p:spPr bwMode="auto">
            <a:xfrm>
              <a:off x="120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1" name="Line 15">
              <a:extLst>
                <a:ext uri="{FF2B5EF4-FFF2-40B4-BE49-F238E27FC236}">
                  <a16:creationId xmlns:a16="http://schemas.microsoft.com/office/drawing/2014/main" id="{8840EC6F-EF85-4019-6CC1-D651F6311621}"/>
                </a:ext>
              </a:extLst>
            </p:cNvPr>
            <p:cNvSpPr>
              <a:spLocks noChangeShapeType="1"/>
            </p:cNvSpPr>
            <p:nvPr/>
          </p:nvSpPr>
          <p:spPr bwMode="auto">
            <a:xfrm>
              <a:off x="130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2" name="Line 16">
              <a:extLst>
                <a:ext uri="{FF2B5EF4-FFF2-40B4-BE49-F238E27FC236}">
                  <a16:creationId xmlns:a16="http://schemas.microsoft.com/office/drawing/2014/main" id="{653167E9-1F4E-4E0F-68D9-116F1182E99E}"/>
                </a:ext>
              </a:extLst>
            </p:cNvPr>
            <p:cNvSpPr>
              <a:spLocks noChangeShapeType="1"/>
            </p:cNvSpPr>
            <p:nvPr/>
          </p:nvSpPr>
          <p:spPr bwMode="auto">
            <a:xfrm>
              <a:off x="139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3" name="Line 17">
              <a:extLst>
                <a:ext uri="{FF2B5EF4-FFF2-40B4-BE49-F238E27FC236}">
                  <a16:creationId xmlns:a16="http://schemas.microsoft.com/office/drawing/2014/main" id="{64972C7C-E3C5-D83A-B39B-954A20888130}"/>
                </a:ext>
              </a:extLst>
            </p:cNvPr>
            <p:cNvSpPr>
              <a:spLocks noChangeShapeType="1"/>
            </p:cNvSpPr>
            <p:nvPr/>
          </p:nvSpPr>
          <p:spPr bwMode="auto">
            <a:xfrm>
              <a:off x="149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4" name="Line 18">
              <a:extLst>
                <a:ext uri="{FF2B5EF4-FFF2-40B4-BE49-F238E27FC236}">
                  <a16:creationId xmlns:a16="http://schemas.microsoft.com/office/drawing/2014/main" id="{B70BE041-9EA1-FFEF-F498-FC1642139B0B}"/>
                </a:ext>
              </a:extLst>
            </p:cNvPr>
            <p:cNvSpPr>
              <a:spLocks noChangeShapeType="1"/>
            </p:cNvSpPr>
            <p:nvPr/>
          </p:nvSpPr>
          <p:spPr bwMode="auto">
            <a:xfrm>
              <a:off x="1589"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5" name="Line 19">
              <a:extLst>
                <a:ext uri="{FF2B5EF4-FFF2-40B4-BE49-F238E27FC236}">
                  <a16:creationId xmlns:a16="http://schemas.microsoft.com/office/drawing/2014/main" id="{6F61BA0C-CDC0-4EFE-C0E8-6CBC774A8ED8}"/>
                </a:ext>
              </a:extLst>
            </p:cNvPr>
            <p:cNvSpPr>
              <a:spLocks noChangeShapeType="1"/>
            </p:cNvSpPr>
            <p:nvPr/>
          </p:nvSpPr>
          <p:spPr bwMode="auto">
            <a:xfrm>
              <a:off x="168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6" name="Line 20">
              <a:extLst>
                <a:ext uri="{FF2B5EF4-FFF2-40B4-BE49-F238E27FC236}">
                  <a16:creationId xmlns:a16="http://schemas.microsoft.com/office/drawing/2014/main" id="{30C7016C-0875-29C5-AD58-D1E3138D6B5A}"/>
                </a:ext>
              </a:extLst>
            </p:cNvPr>
            <p:cNvSpPr>
              <a:spLocks noChangeShapeType="1"/>
            </p:cNvSpPr>
            <p:nvPr/>
          </p:nvSpPr>
          <p:spPr bwMode="auto">
            <a:xfrm>
              <a:off x="178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7" name="Line 21">
              <a:extLst>
                <a:ext uri="{FF2B5EF4-FFF2-40B4-BE49-F238E27FC236}">
                  <a16:creationId xmlns:a16="http://schemas.microsoft.com/office/drawing/2014/main" id="{AC2B3056-CAA4-01A4-924B-324B3F9B4A18}"/>
                </a:ext>
              </a:extLst>
            </p:cNvPr>
            <p:cNvSpPr>
              <a:spLocks noChangeShapeType="1"/>
            </p:cNvSpPr>
            <p:nvPr/>
          </p:nvSpPr>
          <p:spPr bwMode="auto">
            <a:xfrm>
              <a:off x="187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8" name="Line 22">
              <a:extLst>
                <a:ext uri="{FF2B5EF4-FFF2-40B4-BE49-F238E27FC236}">
                  <a16:creationId xmlns:a16="http://schemas.microsoft.com/office/drawing/2014/main" id="{A37BC186-56CE-D26D-624D-F28E37F62910}"/>
                </a:ext>
              </a:extLst>
            </p:cNvPr>
            <p:cNvSpPr>
              <a:spLocks noChangeShapeType="1"/>
            </p:cNvSpPr>
            <p:nvPr/>
          </p:nvSpPr>
          <p:spPr bwMode="auto">
            <a:xfrm>
              <a:off x="197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79" name="Line 23">
              <a:extLst>
                <a:ext uri="{FF2B5EF4-FFF2-40B4-BE49-F238E27FC236}">
                  <a16:creationId xmlns:a16="http://schemas.microsoft.com/office/drawing/2014/main" id="{BE164F59-8D8A-5B73-D22B-611F48EBD64D}"/>
                </a:ext>
              </a:extLst>
            </p:cNvPr>
            <p:cNvSpPr>
              <a:spLocks noChangeShapeType="1"/>
            </p:cNvSpPr>
            <p:nvPr/>
          </p:nvSpPr>
          <p:spPr bwMode="auto">
            <a:xfrm>
              <a:off x="2068"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0" name="Line 24">
              <a:extLst>
                <a:ext uri="{FF2B5EF4-FFF2-40B4-BE49-F238E27FC236}">
                  <a16:creationId xmlns:a16="http://schemas.microsoft.com/office/drawing/2014/main" id="{33B97435-EC32-76F0-51DA-2CD433EF712A}"/>
                </a:ext>
              </a:extLst>
            </p:cNvPr>
            <p:cNvSpPr>
              <a:spLocks noChangeShapeType="1"/>
            </p:cNvSpPr>
            <p:nvPr/>
          </p:nvSpPr>
          <p:spPr bwMode="auto">
            <a:xfrm>
              <a:off x="216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1" name="Line 25">
              <a:extLst>
                <a:ext uri="{FF2B5EF4-FFF2-40B4-BE49-F238E27FC236}">
                  <a16:creationId xmlns:a16="http://schemas.microsoft.com/office/drawing/2014/main" id="{9CEAE743-6977-37BA-BE8F-59D41AD71FB5}"/>
                </a:ext>
              </a:extLst>
            </p:cNvPr>
            <p:cNvSpPr>
              <a:spLocks noChangeShapeType="1"/>
            </p:cNvSpPr>
            <p:nvPr/>
          </p:nvSpPr>
          <p:spPr bwMode="auto">
            <a:xfrm>
              <a:off x="225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2" name="Line 26">
              <a:extLst>
                <a:ext uri="{FF2B5EF4-FFF2-40B4-BE49-F238E27FC236}">
                  <a16:creationId xmlns:a16="http://schemas.microsoft.com/office/drawing/2014/main" id="{6531C5F2-B8A5-AF04-9D4F-6D1261FDED35}"/>
                </a:ext>
              </a:extLst>
            </p:cNvPr>
            <p:cNvSpPr>
              <a:spLocks noChangeShapeType="1"/>
            </p:cNvSpPr>
            <p:nvPr/>
          </p:nvSpPr>
          <p:spPr bwMode="auto">
            <a:xfrm>
              <a:off x="235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3" name="Line 27">
              <a:extLst>
                <a:ext uri="{FF2B5EF4-FFF2-40B4-BE49-F238E27FC236}">
                  <a16:creationId xmlns:a16="http://schemas.microsoft.com/office/drawing/2014/main" id="{FC2CEA83-11B7-08D4-7DAA-0FACC103FA29}"/>
                </a:ext>
              </a:extLst>
            </p:cNvPr>
            <p:cNvSpPr>
              <a:spLocks noChangeShapeType="1"/>
            </p:cNvSpPr>
            <p:nvPr/>
          </p:nvSpPr>
          <p:spPr bwMode="auto">
            <a:xfrm>
              <a:off x="245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4" name="Line 28">
              <a:extLst>
                <a:ext uri="{FF2B5EF4-FFF2-40B4-BE49-F238E27FC236}">
                  <a16:creationId xmlns:a16="http://schemas.microsoft.com/office/drawing/2014/main" id="{8F07BF3A-C241-C0B4-A4F5-863951BEEFB4}"/>
                </a:ext>
              </a:extLst>
            </p:cNvPr>
            <p:cNvSpPr>
              <a:spLocks noChangeShapeType="1"/>
            </p:cNvSpPr>
            <p:nvPr/>
          </p:nvSpPr>
          <p:spPr bwMode="auto">
            <a:xfrm>
              <a:off x="2545"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5" name="Line 29">
              <a:extLst>
                <a:ext uri="{FF2B5EF4-FFF2-40B4-BE49-F238E27FC236}">
                  <a16:creationId xmlns:a16="http://schemas.microsoft.com/office/drawing/2014/main" id="{EC71960C-26F8-6673-F667-A404ECA97984}"/>
                </a:ext>
              </a:extLst>
            </p:cNvPr>
            <p:cNvSpPr>
              <a:spLocks noChangeShapeType="1"/>
            </p:cNvSpPr>
            <p:nvPr/>
          </p:nvSpPr>
          <p:spPr bwMode="auto">
            <a:xfrm>
              <a:off x="264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6" name="Line 30">
              <a:extLst>
                <a:ext uri="{FF2B5EF4-FFF2-40B4-BE49-F238E27FC236}">
                  <a16:creationId xmlns:a16="http://schemas.microsoft.com/office/drawing/2014/main" id="{F3F3B95A-7137-DD8B-3F2C-78DC1209D063}"/>
                </a:ext>
              </a:extLst>
            </p:cNvPr>
            <p:cNvSpPr>
              <a:spLocks noChangeShapeType="1"/>
            </p:cNvSpPr>
            <p:nvPr/>
          </p:nvSpPr>
          <p:spPr bwMode="auto">
            <a:xfrm>
              <a:off x="273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7" name="Line 31">
              <a:extLst>
                <a:ext uri="{FF2B5EF4-FFF2-40B4-BE49-F238E27FC236}">
                  <a16:creationId xmlns:a16="http://schemas.microsoft.com/office/drawing/2014/main" id="{F278F483-ED74-9322-2980-12558CB59200}"/>
                </a:ext>
              </a:extLst>
            </p:cNvPr>
            <p:cNvSpPr>
              <a:spLocks noChangeShapeType="1"/>
            </p:cNvSpPr>
            <p:nvPr/>
          </p:nvSpPr>
          <p:spPr bwMode="auto">
            <a:xfrm>
              <a:off x="283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8" name="Line 32">
              <a:extLst>
                <a:ext uri="{FF2B5EF4-FFF2-40B4-BE49-F238E27FC236}">
                  <a16:creationId xmlns:a16="http://schemas.microsoft.com/office/drawing/2014/main" id="{CA32975A-8509-E1A0-EA18-B34A69635012}"/>
                </a:ext>
              </a:extLst>
            </p:cNvPr>
            <p:cNvSpPr>
              <a:spLocks noChangeShapeType="1"/>
            </p:cNvSpPr>
            <p:nvPr/>
          </p:nvSpPr>
          <p:spPr bwMode="auto">
            <a:xfrm>
              <a:off x="292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89" name="Line 33">
              <a:extLst>
                <a:ext uri="{FF2B5EF4-FFF2-40B4-BE49-F238E27FC236}">
                  <a16:creationId xmlns:a16="http://schemas.microsoft.com/office/drawing/2014/main" id="{18A09BCC-90EF-72A8-DC4B-13C6E3456116}"/>
                </a:ext>
              </a:extLst>
            </p:cNvPr>
            <p:cNvSpPr>
              <a:spLocks noChangeShapeType="1"/>
            </p:cNvSpPr>
            <p:nvPr/>
          </p:nvSpPr>
          <p:spPr bwMode="auto">
            <a:xfrm>
              <a:off x="3024"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0" name="Line 34">
              <a:extLst>
                <a:ext uri="{FF2B5EF4-FFF2-40B4-BE49-F238E27FC236}">
                  <a16:creationId xmlns:a16="http://schemas.microsoft.com/office/drawing/2014/main" id="{B5BC54DC-A5D2-9E37-75CD-D3A7F7CC4A26}"/>
                </a:ext>
              </a:extLst>
            </p:cNvPr>
            <p:cNvSpPr>
              <a:spLocks noChangeShapeType="1"/>
            </p:cNvSpPr>
            <p:nvPr/>
          </p:nvSpPr>
          <p:spPr bwMode="auto">
            <a:xfrm>
              <a:off x="312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1" name="Line 35">
              <a:extLst>
                <a:ext uri="{FF2B5EF4-FFF2-40B4-BE49-F238E27FC236}">
                  <a16:creationId xmlns:a16="http://schemas.microsoft.com/office/drawing/2014/main" id="{7F39CE77-BCB6-C13E-F355-8C80E7B5E1CE}"/>
                </a:ext>
              </a:extLst>
            </p:cNvPr>
            <p:cNvSpPr>
              <a:spLocks noChangeShapeType="1"/>
            </p:cNvSpPr>
            <p:nvPr/>
          </p:nvSpPr>
          <p:spPr bwMode="auto">
            <a:xfrm>
              <a:off x="321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2" name="Line 36">
              <a:extLst>
                <a:ext uri="{FF2B5EF4-FFF2-40B4-BE49-F238E27FC236}">
                  <a16:creationId xmlns:a16="http://schemas.microsoft.com/office/drawing/2014/main" id="{E37A3237-E11A-D865-F9E9-2CD7C9188E3D}"/>
                </a:ext>
              </a:extLst>
            </p:cNvPr>
            <p:cNvSpPr>
              <a:spLocks noChangeShapeType="1"/>
            </p:cNvSpPr>
            <p:nvPr/>
          </p:nvSpPr>
          <p:spPr bwMode="auto">
            <a:xfrm>
              <a:off x="3311" y="753"/>
              <a:ext cx="1" cy="96"/>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3" name="Line 37">
              <a:extLst>
                <a:ext uri="{FF2B5EF4-FFF2-40B4-BE49-F238E27FC236}">
                  <a16:creationId xmlns:a16="http://schemas.microsoft.com/office/drawing/2014/main" id="{B218B6D7-C0EE-C46E-C033-B046738559F7}"/>
                </a:ext>
              </a:extLst>
            </p:cNvPr>
            <p:cNvSpPr>
              <a:spLocks noChangeShapeType="1"/>
            </p:cNvSpPr>
            <p:nvPr/>
          </p:nvSpPr>
          <p:spPr bwMode="auto">
            <a:xfrm>
              <a:off x="340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4" name="Line 38">
              <a:extLst>
                <a:ext uri="{FF2B5EF4-FFF2-40B4-BE49-F238E27FC236}">
                  <a16:creationId xmlns:a16="http://schemas.microsoft.com/office/drawing/2014/main" id="{5A6B8717-8FA1-187C-911A-F74A751946B4}"/>
                </a:ext>
              </a:extLst>
            </p:cNvPr>
            <p:cNvSpPr>
              <a:spLocks noChangeShapeType="1"/>
            </p:cNvSpPr>
            <p:nvPr/>
          </p:nvSpPr>
          <p:spPr bwMode="auto">
            <a:xfrm>
              <a:off x="3503"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5" name="Line 39">
              <a:extLst>
                <a:ext uri="{FF2B5EF4-FFF2-40B4-BE49-F238E27FC236}">
                  <a16:creationId xmlns:a16="http://schemas.microsoft.com/office/drawing/2014/main" id="{72190F0F-188B-B9B3-1946-D68A7D74D7C4}"/>
                </a:ext>
              </a:extLst>
            </p:cNvPr>
            <p:cNvSpPr>
              <a:spLocks noChangeShapeType="1"/>
            </p:cNvSpPr>
            <p:nvPr/>
          </p:nvSpPr>
          <p:spPr bwMode="auto">
            <a:xfrm>
              <a:off x="359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6" name="Line 40">
              <a:extLst>
                <a:ext uri="{FF2B5EF4-FFF2-40B4-BE49-F238E27FC236}">
                  <a16:creationId xmlns:a16="http://schemas.microsoft.com/office/drawing/2014/main" id="{D43207EC-106E-FD66-FAD2-66130FE4ACFD}"/>
                </a:ext>
              </a:extLst>
            </p:cNvPr>
            <p:cNvSpPr>
              <a:spLocks noChangeShapeType="1"/>
            </p:cNvSpPr>
            <p:nvPr/>
          </p:nvSpPr>
          <p:spPr bwMode="auto">
            <a:xfrm>
              <a:off x="369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7" name="Line 41">
              <a:extLst>
                <a:ext uri="{FF2B5EF4-FFF2-40B4-BE49-F238E27FC236}">
                  <a16:creationId xmlns:a16="http://schemas.microsoft.com/office/drawing/2014/main" id="{A044DB3A-756F-FE26-B674-072AE0CF17CF}"/>
                </a:ext>
              </a:extLst>
            </p:cNvPr>
            <p:cNvSpPr>
              <a:spLocks noChangeShapeType="1"/>
            </p:cNvSpPr>
            <p:nvPr/>
          </p:nvSpPr>
          <p:spPr bwMode="auto">
            <a:xfrm>
              <a:off x="379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8" name="Line 42">
              <a:extLst>
                <a:ext uri="{FF2B5EF4-FFF2-40B4-BE49-F238E27FC236}">
                  <a16:creationId xmlns:a16="http://schemas.microsoft.com/office/drawing/2014/main" id="{EF79AE8F-80F7-6B95-C7E8-16CDE002D0D7}"/>
                </a:ext>
              </a:extLst>
            </p:cNvPr>
            <p:cNvSpPr>
              <a:spLocks noChangeShapeType="1"/>
            </p:cNvSpPr>
            <p:nvPr/>
          </p:nvSpPr>
          <p:spPr bwMode="auto">
            <a:xfrm>
              <a:off x="388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499" name="Line 43">
              <a:extLst>
                <a:ext uri="{FF2B5EF4-FFF2-40B4-BE49-F238E27FC236}">
                  <a16:creationId xmlns:a16="http://schemas.microsoft.com/office/drawing/2014/main" id="{C16B7B60-8AB6-D29C-D69E-E7C75CD9CBF0}"/>
                </a:ext>
              </a:extLst>
            </p:cNvPr>
            <p:cNvSpPr>
              <a:spLocks noChangeShapeType="1"/>
            </p:cNvSpPr>
            <p:nvPr/>
          </p:nvSpPr>
          <p:spPr bwMode="auto">
            <a:xfrm>
              <a:off x="3981"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19500" name="Group 44">
            <a:extLst>
              <a:ext uri="{FF2B5EF4-FFF2-40B4-BE49-F238E27FC236}">
                <a16:creationId xmlns:a16="http://schemas.microsoft.com/office/drawing/2014/main" id="{905ACE8B-8953-E474-5B57-DEE4FD1C9955}"/>
              </a:ext>
            </a:extLst>
          </p:cNvPr>
          <p:cNvGrpSpPr>
            <a:grpSpLocks/>
          </p:cNvGrpSpPr>
          <p:nvPr/>
        </p:nvGrpSpPr>
        <p:grpSpPr bwMode="auto">
          <a:xfrm>
            <a:off x="1905000" y="1828800"/>
            <a:ext cx="3038475" cy="228600"/>
            <a:chOff x="866" y="5606"/>
            <a:chExt cx="1914" cy="144"/>
          </a:xfrm>
        </p:grpSpPr>
        <p:sp>
          <p:nvSpPr>
            <p:cNvPr id="19501" name="Line 45">
              <a:extLst>
                <a:ext uri="{FF2B5EF4-FFF2-40B4-BE49-F238E27FC236}">
                  <a16:creationId xmlns:a16="http://schemas.microsoft.com/office/drawing/2014/main" id="{2F04C626-D031-8C92-1760-F83F8E94CD33}"/>
                </a:ext>
              </a:extLst>
            </p:cNvPr>
            <p:cNvSpPr>
              <a:spLocks noChangeShapeType="1"/>
            </p:cNvSpPr>
            <p:nvPr/>
          </p:nvSpPr>
          <p:spPr bwMode="auto">
            <a:xfrm>
              <a:off x="866" y="5606"/>
              <a:ext cx="1" cy="144"/>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2" name="Line 46">
              <a:extLst>
                <a:ext uri="{FF2B5EF4-FFF2-40B4-BE49-F238E27FC236}">
                  <a16:creationId xmlns:a16="http://schemas.microsoft.com/office/drawing/2014/main" id="{395C9A64-D600-8580-EB22-6ABD48D68FBC}"/>
                </a:ext>
              </a:extLst>
            </p:cNvPr>
            <p:cNvSpPr>
              <a:spLocks noChangeShapeType="1"/>
            </p:cNvSpPr>
            <p:nvPr/>
          </p:nvSpPr>
          <p:spPr bwMode="auto">
            <a:xfrm>
              <a:off x="100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3" name="Line 47">
              <a:extLst>
                <a:ext uri="{FF2B5EF4-FFF2-40B4-BE49-F238E27FC236}">
                  <a16:creationId xmlns:a16="http://schemas.microsoft.com/office/drawing/2014/main" id="{90CDD0D6-7882-A189-10E1-74E57805BCCF}"/>
                </a:ext>
              </a:extLst>
            </p:cNvPr>
            <p:cNvSpPr>
              <a:spLocks noChangeShapeType="1"/>
            </p:cNvSpPr>
            <p:nvPr/>
          </p:nvSpPr>
          <p:spPr bwMode="auto">
            <a:xfrm>
              <a:off x="96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4" name="Line 48">
              <a:extLst>
                <a:ext uri="{FF2B5EF4-FFF2-40B4-BE49-F238E27FC236}">
                  <a16:creationId xmlns:a16="http://schemas.microsoft.com/office/drawing/2014/main" id="{27030479-1DEE-3C6C-3219-FD6D173D3D54}"/>
                </a:ext>
              </a:extLst>
            </p:cNvPr>
            <p:cNvSpPr>
              <a:spLocks noChangeShapeType="1"/>
            </p:cNvSpPr>
            <p:nvPr/>
          </p:nvSpPr>
          <p:spPr bwMode="auto">
            <a:xfrm>
              <a:off x="913"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5" name="Line 49">
              <a:extLst>
                <a:ext uri="{FF2B5EF4-FFF2-40B4-BE49-F238E27FC236}">
                  <a16:creationId xmlns:a16="http://schemas.microsoft.com/office/drawing/2014/main" id="{79BF294E-C17C-67BB-4938-7CEBB35B2378}"/>
                </a:ext>
              </a:extLst>
            </p:cNvPr>
            <p:cNvSpPr>
              <a:spLocks noChangeShapeType="1"/>
            </p:cNvSpPr>
            <p:nvPr/>
          </p:nvSpPr>
          <p:spPr bwMode="auto">
            <a:xfrm>
              <a:off x="105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6" name="Line 50">
              <a:extLst>
                <a:ext uri="{FF2B5EF4-FFF2-40B4-BE49-F238E27FC236}">
                  <a16:creationId xmlns:a16="http://schemas.microsoft.com/office/drawing/2014/main" id="{5EADCEF5-5F6B-53F7-710C-28EF54C25FE9}"/>
                </a:ext>
              </a:extLst>
            </p:cNvPr>
            <p:cNvSpPr>
              <a:spLocks noChangeShapeType="1"/>
            </p:cNvSpPr>
            <p:nvPr/>
          </p:nvSpPr>
          <p:spPr bwMode="auto">
            <a:xfrm>
              <a:off x="1105"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7" name="Line 51">
              <a:extLst>
                <a:ext uri="{FF2B5EF4-FFF2-40B4-BE49-F238E27FC236}">
                  <a16:creationId xmlns:a16="http://schemas.microsoft.com/office/drawing/2014/main" id="{3C9F7A4B-0C17-DDE9-94BE-E7FA4EDE4D4D}"/>
                </a:ext>
              </a:extLst>
            </p:cNvPr>
            <p:cNvSpPr>
              <a:spLocks noChangeShapeType="1"/>
            </p:cNvSpPr>
            <p:nvPr/>
          </p:nvSpPr>
          <p:spPr bwMode="auto">
            <a:xfrm>
              <a:off x="1153"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8" name="Line 52">
              <a:extLst>
                <a:ext uri="{FF2B5EF4-FFF2-40B4-BE49-F238E27FC236}">
                  <a16:creationId xmlns:a16="http://schemas.microsoft.com/office/drawing/2014/main" id="{76DA4A40-C59A-AF24-E5DB-C68C02D0B808}"/>
                </a:ext>
              </a:extLst>
            </p:cNvPr>
            <p:cNvSpPr>
              <a:spLocks noChangeShapeType="1"/>
            </p:cNvSpPr>
            <p:nvPr/>
          </p:nvSpPr>
          <p:spPr bwMode="auto">
            <a:xfrm>
              <a:off x="120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09" name="Line 53">
              <a:extLst>
                <a:ext uri="{FF2B5EF4-FFF2-40B4-BE49-F238E27FC236}">
                  <a16:creationId xmlns:a16="http://schemas.microsoft.com/office/drawing/2014/main" id="{6E8BF159-5CFE-A849-164A-B6627ADC1C81}"/>
                </a:ext>
              </a:extLst>
            </p:cNvPr>
            <p:cNvSpPr>
              <a:spLocks noChangeShapeType="1"/>
            </p:cNvSpPr>
            <p:nvPr/>
          </p:nvSpPr>
          <p:spPr bwMode="auto">
            <a:xfrm>
              <a:off x="124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0" name="Line 54">
              <a:extLst>
                <a:ext uri="{FF2B5EF4-FFF2-40B4-BE49-F238E27FC236}">
                  <a16:creationId xmlns:a16="http://schemas.microsoft.com/office/drawing/2014/main" id="{7CDFD0CC-6E82-760A-8E9F-C012820CD833}"/>
                </a:ext>
              </a:extLst>
            </p:cNvPr>
            <p:cNvSpPr>
              <a:spLocks noChangeShapeType="1"/>
            </p:cNvSpPr>
            <p:nvPr/>
          </p:nvSpPr>
          <p:spPr bwMode="auto">
            <a:xfrm>
              <a:off x="129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1" name="Line 55">
              <a:extLst>
                <a:ext uri="{FF2B5EF4-FFF2-40B4-BE49-F238E27FC236}">
                  <a16:creationId xmlns:a16="http://schemas.microsoft.com/office/drawing/2014/main" id="{F878A33D-1A03-5FE9-6E54-FBDE9FE15C70}"/>
                </a:ext>
              </a:extLst>
            </p:cNvPr>
            <p:cNvSpPr>
              <a:spLocks noChangeShapeType="1"/>
            </p:cNvSpPr>
            <p:nvPr/>
          </p:nvSpPr>
          <p:spPr bwMode="auto">
            <a:xfrm>
              <a:off x="1344"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2" name="Line 56">
              <a:extLst>
                <a:ext uri="{FF2B5EF4-FFF2-40B4-BE49-F238E27FC236}">
                  <a16:creationId xmlns:a16="http://schemas.microsoft.com/office/drawing/2014/main" id="{5C6FED9D-B17F-FE6B-2EEF-D1936E137176}"/>
                </a:ext>
              </a:extLst>
            </p:cNvPr>
            <p:cNvSpPr>
              <a:spLocks noChangeShapeType="1"/>
            </p:cNvSpPr>
            <p:nvPr/>
          </p:nvSpPr>
          <p:spPr bwMode="auto">
            <a:xfrm>
              <a:off x="139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3" name="Line 57">
              <a:extLst>
                <a:ext uri="{FF2B5EF4-FFF2-40B4-BE49-F238E27FC236}">
                  <a16:creationId xmlns:a16="http://schemas.microsoft.com/office/drawing/2014/main" id="{1B88DDBE-91D5-28C3-38B4-BABFFD4BFB85}"/>
                </a:ext>
              </a:extLst>
            </p:cNvPr>
            <p:cNvSpPr>
              <a:spLocks noChangeShapeType="1"/>
            </p:cNvSpPr>
            <p:nvPr/>
          </p:nvSpPr>
          <p:spPr bwMode="auto">
            <a:xfrm>
              <a:off x="144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4" name="Line 58">
              <a:extLst>
                <a:ext uri="{FF2B5EF4-FFF2-40B4-BE49-F238E27FC236}">
                  <a16:creationId xmlns:a16="http://schemas.microsoft.com/office/drawing/2014/main" id="{B49F6162-CAD4-121E-9736-6F1F5749D60B}"/>
                </a:ext>
              </a:extLst>
            </p:cNvPr>
            <p:cNvSpPr>
              <a:spLocks noChangeShapeType="1"/>
            </p:cNvSpPr>
            <p:nvPr/>
          </p:nvSpPr>
          <p:spPr bwMode="auto">
            <a:xfrm>
              <a:off x="148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5" name="Line 59">
              <a:extLst>
                <a:ext uri="{FF2B5EF4-FFF2-40B4-BE49-F238E27FC236}">
                  <a16:creationId xmlns:a16="http://schemas.microsoft.com/office/drawing/2014/main" id="{3D920FF6-4DEC-5686-70C0-0D5D206AFF12}"/>
                </a:ext>
              </a:extLst>
            </p:cNvPr>
            <p:cNvSpPr>
              <a:spLocks noChangeShapeType="1"/>
            </p:cNvSpPr>
            <p:nvPr/>
          </p:nvSpPr>
          <p:spPr bwMode="auto">
            <a:xfrm>
              <a:off x="153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6" name="Line 60">
              <a:extLst>
                <a:ext uri="{FF2B5EF4-FFF2-40B4-BE49-F238E27FC236}">
                  <a16:creationId xmlns:a16="http://schemas.microsoft.com/office/drawing/2014/main" id="{A0700D74-3895-2E8F-786B-BA28854C9A55}"/>
                </a:ext>
              </a:extLst>
            </p:cNvPr>
            <p:cNvSpPr>
              <a:spLocks noChangeShapeType="1"/>
            </p:cNvSpPr>
            <p:nvPr/>
          </p:nvSpPr>
          <p:spPr bwMode="auto">
            <a:xfrm>
              <a:off x="1584"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7" name="Line 61">
              <a:extLst>
                <a:ext uri="{FF2B5EF4-FFF2-40B4-BE49-F238E27FC236}">
                  <a16:creationId xmlns:a16="http://schemas.microsoft.com/office/drawing/2014/main" id="{341BCA73-F372-7619-DE57-64D1A5FDB4FA}"/>
                </a:ext>
              </a:extLst>
            </p:cNvPr>
            <p:cNvSpPr>
              <a:spLocks noChangeShapeType="1"/>
            </p:cNvSpPr>
            <p:nvPr/>
          </p:nvSpPr>
          <p:spPr bwMode="auto">
            <a:xfrm>
              <a:off x="163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8" name="Line 62">
              <a:extLst>
                <a:ext uri="{FF2B5EF4-FFF2-40B4-BE49-F238E27FC236}">
                  <a16:creationId xmlns:a16="http://schemas.microsoft.com/office/drawing/2014/main" id="{DE3931DC-91FF-2CA6-7706-2A4CD6AAF2B0}"/>
                </a:ext>
              </a:extLst>
            </p:cNvPr>
            <p:cNvSpPr>
              <a:spLocks noChangeShapeType="1"/>
            </p:cNvSpPr>
            <p:nvPr/>
          </p:nvSpPr>
          <p:spPr bwMode="auto">
            <a:xfrm>
              <a:off x="167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19" name="Line 63">
              <a:extLst>
                <a:ext uri="{FF2B5EF4-FFF2-40B4-BE49-F238E27FC236}">
                  <a16:creationId xmlns:a16="http://schemas.microsoft.com/office/drawing/2014/main" id="{F81611EE-CF0D-5974-131B-005FDA78C4F1}"/>
                </a:ext>
              </a:extLst>
            </p:cNvPr>
            <p:cNvSpPr>
              <a:spLocks noChangeShapeType="1"/>
            </p:cNvSpPr>
            <p:nvPr/>
          </p:nvSpPr>
          <p:spPr bwMode="auto">
            <a:xfrm>
              <a:off x="172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0" name="Line 64">
              <a:extLst>
                <a:ext uri="{FF2B5EF4-FFF2-40B4-BE49-F238E27FC236}">
                  <a16:creationId xmlns:a16="http://schemas.microsoft.com/office/drawing/2014/main" id="{F30ECCF3-88F8-A31B-4402-626E38ED028B}"/>
                </a:ext>
              </a:extLst>
            </p:cNvPr>
            <p:cNvSpPr>
              <a:spLocks noChangeShapeType="1"/>
            </p:cNvSpPr>
            <p:nvPr/>
          </p:nvSpPr>
          <p:spPr bwMode="auto">
            <a:xfrm>
              <a:off x="1775"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1" name="Line 65">
              <a:extLst>
                <a:ext uri="{FF2B5EF4-FFF2-40B4-BE49-F238E27FC236}">
                  <a16:creationId xmlns:a16="http://schemas.microsoft.com/office/drawing/2014/main" id="{F6E3B70C-E9E7-4D5A-1361-1D8736A8066F}"/>
                </a:ext>
              </a:extLst>
            </p:cNvPr>
            <p:cNvSpPr>
              <a:spLocks noChangeShapeType="1"/>
            </p:cNvSpPr>
            <p:nvPr/>
          </p:nvSpPr>
          <p:spPr bwMode="auto">
            <a:xfrm>
              <a:off x="1823"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2" name="Line 66">
              <a:extLst>
                <a:ext uri="{FF2B5EF4-FFF2-40B4-BE49-F238E27FC236}">
                  <a16:creationId xmlns:a16="http://schemas.microsoft.com/office/drawing/2014/main" id="{F3D9E88C-2035-D3B0-A414-B71961EFBEE0}"/>
                </a:ext>
              </a:extLst>
            </p:cNvPr>
            <p:cNvSpPr>
              <a:spLocks noChangeShapeType="1"/>
            </p:cNvSpPr>
            <p:nvPr/>
          </p:nvSpPr>
          <p:spPr bwMode="auto">
            <a:xfrm>
              <a:off x="1871"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3" name="Line 67">
              <a:extLst>
                <a:ext uri="{FF2B5EF4-FFF2-40B4-BE49-F238E27FC236}">
                  <a16:creationId xmlns:a16="http://schemas.microsoft.com/office/drawing/2014/main" id="{21AABD48-9A52-2263-79E5-449FF940F818}"/>
                </a:ext>
              </a:extLst>
            </p:cNvPr>
            <p:cNvSpPr>
              <a:spLocks noChangeShapeType="1"/>
            </p:cNvSpPr>
            <p:nvPr/>
          </p:nvSpPr>
          <p:spPr bwMode="auto">
            <a:xfrm>
              <a:off x="1919"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4" name="Line 68">
              <a:extLst>
                <a:ext uri="{FF2B5EF4-FFF2-40B4-BE49-F238E27FC236}">
                  <a16:creationId xmlns:a16="http://schemas.microsoft.com/office/drawing/2014/main" id="{FBD2773C-50EB-0D71-9409-45BB26CB58F6}"/>
                </a:ext>
              </a:extLst>
            </p:cNvPr>
            <p:cNvSpPr>
              <a:spLocks noChangeShapeType="1"/>
            </p:cNvSpPr>
            <p:nvPr/>
          </p:nvSpPr>
          <p:spPr bwMode="auto">
            <a:xfrm>
              <a:off x="1967"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5" name="Line 69">
              <a:extLst>
                <a:ext uri="{FF2B5EF4-FFF2-40B4-BE49-F238E27FC236}">
                  <a16:creationId xmlns:a16="http://schemas.microsoft.com/office/drawing/2014/main" id="{B4761E98-0F43-BB8A-95C9-15AEDEF01E90}"/>
                </a:ext>
              </a:extLst>
            </p:cNvPr>
            <p:cNvSpPr>
              <a:spLocks noChangeShapeType="1"/>
            </p:cNvSpPr>
            <p:nvPr/>
          </p:nvSpPr>
          <p:spPr bwMode="auto">
            <a:xfrm>
              <a:off x="2015"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6" name="Line 70">
              <a:extLst>
                <a:ext uri="{FF2B5EF4-FFF2-40B4-BE49-F238E27FC236}">
                  <a16:creationId xmlns:a16="http://schemas.microsoft.com/office/drawing/2014/main" id="{4A58B477-73D7-2F2C-9443-680E97F4C749}"/>
                </a:ext>
              </a:extLst>
            </p:cNvPr>
            <p:cNvSpPr>
              <a:spLocks noChangeShapeType="1"/>
            </p:cNvSpPr>
            <p:nvPr/>
          </p:nvSpPr>
          <p:spPr bwMode="auto">
            <a:xfrm>
              <a:off x="2062"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7" name="Line 71">
              <a:extLst>
                <a:ext uri="{FF2B5EF4-FFF2-40B4-BE49-F238E27FC236}">
                  <a16:creationId xmlns:a16="http://schemas.microsoft.com/office/drawing/2014/main" id="{5BD438FE-5B79-D031-1D27-36307238F194}"/>
                </a:ext>
              </a:extLst>
            </p:cNvPr>
            <p:cNvSpPr>
              <a:spLocks noChangeShapeType="1"/>
            </p:cNvSpPr>
            <p:nvPr/>
          </p:nvSpPr>
          <p:spPr bwMode="auto">
            <a:xfrm>
              <a:off x="211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8" name="Line 72">
              <a:extLst>
                <a:ext uri="{FF2B5EF4-FFF2-40B4-BE49-F238E27FC236}">
                  <a16:creationId xmlns:a16="http://schemas.microsoft.com/office/drawing/2014/main" id="{DA19A1DF-7FE3-BB8A-7DD0-78B44DA4F12E}"/>
                </a:ext>
              </a:extLst>
            </p:cNvPr>
            <p:cNvSpPr>
              <a:spLocks noChangeShapeType="1"/>
            </p:cNvSpPr>
            <p:nvPr/>
          </p:nvSpPr>
          <p:spPr bwMode="auto">
            <a:xfrm>
              <a:off x="215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29" name="Line 73">
              <a:extLst>
                <a:ext uri="{FF2B5EF4-FFF2-40B4-BE49-F238E27FC236}">
                  <a16:creationId xmlns:a16="http://schemas.microsoft.com/office/drawing/2014/main" id="{46B859B7-6BAA-7E69-380B-D6AE4121F0C7}"/>
                </a:ext>
              </a:extLst>
            </p:cNvPr>
            <p:cNvSpPr>
              <a:spLocks noChangeShapeType="1"/>
            </p:cNvSpPr>
            <p:nvPr/>
          </p:nvSpPr>
          <p:spPr bwMode="auto">
            <a:xfrm>
              <a:off x="220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0" name="Line 74">
              <a:extLst>
                <a:ext uri="{FF2B5EF4-FFF2-40B4-BE49-F238E27FC236}">
                  <a16:creationId xmlns:a16="http://schemas.microsoft.com/office/drawing/2014/main" id="{DA5381D1-4139-CD84-44BE-07907A5742B3}"/>
                </a:ext>
              </a:extLst>
            </p:cNvPr>
            <p:cNvSpPr>
              <a:spLocks noChangeShapeType="1"/>
            </p:cNvSpPr>
            <p:nvPr/>
          </p:nvSpPr>
          <p:spPr bwMode="auto">
            <a:xfrm>
              <a:off x="2254"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1" name="Line 75">
              <a:extLst>
                <a:ext uri="{FF2B5EF4-FFF2-40B4-BE49-F238E27FC236}">
                  <a16:creationId xmlns:a16="http://schemas.microsoft.com/office/drawing/2014/main" id="{96D59738-9DA0-D594-F341-A11701CF5217}"/>
                </a:ext>
              </a:extLst>
            </p:cNvPr>
            <p:cNvSpPr>
              <a:spLocks noChangeShapeType="1"/>
            </p:cNvSpPr>
            <p:nvPr/>
          </p:nvSpPr>
          <p:spPr bwMode="auto">
            <a:xfrm>
              <a:off x="2302"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2" name="Line 76">
              <a:extLst>
                <a:ext uri="{FF2B5EF4-FFF2-40B4-BE49-F238E27FC236}">
                  <a16:creationId xmlns:a16="http://schemas.microsoft.com/office/drawing/2014/main" id="{9A20CEBB-B7BE-D224-731A-56FE1A9B2DEF}"/>
                </a:ext>
              </a:extLst>
            </p:cNvPr>
            <p:cNvSpPr>
              <a:spLocks noChangeShapeType="1"/>
            </p:cNvSpPr>
            <p:nvPr/>
          </p:nvSpPr>
          <p:spPr bwMode="auto">
            <a:xfrm>
              <a:off x="2350"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3" name="Line 77">
              <a:extLst>
                <a:ext uri="{FF2B5EF4-FFF2-40B4-BE49-F238E27FC236}">
                  <a16:creationId xmlns:a16="http://schemas.microsoft.com/office/drawing/2014/main" id="{20AE451A-8449-A761-2974-C97A1DF86FBD}"/>
                </a:ext>
              </a:extLst>
            </p:cNvPr>
            <p:cNvSpPr>
              <a:spLocks noChangeShapeType="1"/>
            </p:cNvSpPr>
            <p:nvPr/>
          </p:nvSpPr>
          <p:spPr bwMode="auto">
            <a:xfrm>
              <a:off x="2444" y="5654"/>
              <a:ext cx="1" cy="96"/>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4" name="Line 78">
              <a:extLst>
                <a:ext uri="{FF2B5EF4-FFF2-40B4-BE49-F238E27FC236}">
                  <a16:creationId xmlns:a16="http://schemas.microsoft.com/office/drawing/2014/main" id="{6009060F-F7BB-E9F7-533A-64ABA37387C9}"/>
                </a:ext>
              </a:extLst>
            </p:cNvPr>
            <p:cNvSpPr>
              <a:spLocks noChangeShapeType="1"/>
            </p:cNvSpPr>
            <p:nvPr/>
          </p:nvSpPr>
          <p:spPr bwMode="auto">
            <a:xfrm>
              <a:off x="239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5" name="Line 79">
              <a:extLst>
                <a:ext uri="{FF2B5EF4-FFF2-40B4-BE49-F238E27FC236}">
                  <a16:creationId xmlns:a16="http://schemas.microsoft.com/office/drawing/2014/main" id="{2B81F215-60F8-4502-B93B-0F41905E3D8E}"/>
                </a:ext>
              </a:extLst>
            </p:cNvPr>
            <p:cNvSpPr>
              <a:spLocks noChangeShapeType="1"/>
            </p:cNvSpPr>
            <p:nvPr/>
          </p:nvSpPr>
          <p:spPr bwMode="auto">
            <a:xfrm>
              <a:off x="249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6" name="Line 80">
              <a:extLst>
                <a:ext uri="{FF2B5EF4-FFF2-40B4-BE49-F238E27FC236}">
                  <a16:creationId xmlns:a16="http://schemas.microsoft.com/office/drawing/2014/main" id="{0ECCD821-9770-0B29-BC5A-6369AF2EA46C}"/>
                </a:ext>
              </a:extLst>
            </p:cNvPr>
            <p:cNvSpPr>
              <a:spLocks noChangeShapeType="1"/>
            </p:cNvSpPr>
            <p:nvPr/>
          </p:nvSpPr>
          <p:spPr bwMode="auto">
            <a:xfrm>
              <a:off x="2540" y="5654"/>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7" name="Line 81">
              <a:extLst>
                <a:ext uri="{FF2B5EF4-FFF2-40B4-BE49-F238E27FC236}">
                  <a16:creationId xmlns:a16="http://schemas.microsoft.com/office/drawing/2014/main" id="{B357D04F-498D-4633-E94D-0D7E4E65D32C}"/>
                </a:ext>
              </a:extLst>
            </p:cNvPr>
            <p:cNvSpPr>
              <a:spLocks noChangeShapeType="1"/>
            </p:cNvSpPr>
            <p:nvPr/>
          </p:nvSpPr>
          <p:spPr bwMode="auto">
            <a:xfrm>
              <a:off x="2588"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8" name="Line 82">
              <a:extLst>
                <a:ext uri="{FF2B5EF4-FFF2-40B4-BE49-F238E27FC236}">
                  <a16:creationId xmlns:a16="http://schemas.microsoft.com/office/drawing/2014/main" id="{CFCC6DC6-CF0B-A2AD-570F-AFE7F12BD46C}"/>
                </a:ext>
              </a:extLst>
            </p:cNvPr>
            <p:cNvSpPr>
              <a:spLocks noChangeShapeType="1"/>
            </p:cNvSpPr>
            <p:nvPr/>
          </p:nvSpPr>
          <p:spPr bwMode="auto">
            <a:xfrm>
              <a:off x="2636"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39" name="Line 83">
              <a:extLst>
                <a:ext uri="{FF2B5EF4-FFF2-40B4-BE49-F238E27FC236}">
                  <a16:creationId xmlns:a16="http://schemas.microsoft.com/office/drawing/2014/main" id="{38982880-3BC2-E3D9-D56B-BCCA9DCC135E}"/>
                </a:ext>
              </a:extLst>
            </p:cNvPr>
            <p:cNvSpPr>
              <a:spLocks noChangeShapeType="1"/>
            </p:cNvSpPr>
            <p:nvPr/>
          </p:nvSpPr>
          <p:spPr bwMode="auto">
            <a:xfrm>
              <a:off x="2684"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0" name="Line 84">
              <a:extLst>
                <a:ext uri="{FF2B5EF4-FFF2-40B4-BE49-F238E27FC236}">
                  <a16:creationId xmlns:a16="http://schemas.microsoft.com/office/drawing/2014/main" id="{18B4A4D5-03EA-997F-1C37-24CB194D84D1}"/>
                </a:ext>
              </a:extLst>
            </p:cNvPr>
            <p:cNvSpPr>
              <a:spLocks noChangeShapeType="1"/>
            </p:cNvSpPr>
            <p:nvPr/>
          </p:nvSpPr>
          <p:spPr bwMode="auto">
            <a:xfrm>
              <a:off x="2732" y="5654"/>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1" name="Line 85">
              <a:extLst>
                <a:ext uri="{FF2B5EF4-FFF2-40B4-BE49-F238E27FC236}">
                  <a16:creationId xmlns:a16="http://schemas.microsoft.com/office/drawing/2014/main" id="{9233F137-52B5-25E5-0D8D-817FCF613ED7}"/>
                </a:ext>
              </a:extLst>
            </p:cNvPr>
            <p:cNvSpPr>
              <a:spLocks noChangeShapeType="1"/>
            </p:cNvSpPr>
            <p:nvPr/>
          </p:nvSpPr>
          <p:spPr bwMode="auto">
            <a:xfrm>
              <a:off x="2779" y="5606"/>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19542" name="Text Box 86">
            <a:extLst>
              <a:ext uri="{FF2B5EF4-FFF2-40B4-BE49-F238E27FC236}">
                <a16:creationId xmlns:a16="http://schemas.microsoft.com/office/drawing/2014/main" id="{7C86A375-2CD3-A9A6-3C52-AF4A72459BC5}"/>
              </a:ext>
            </a:extLst>
          </p:cNvPr>
          <p:cNvSpPr txBox="1">
            <a:spLocks noChangeArrowheads="1"/>
          </p:cNvSpPr>
          <p:nvPr/>
        </p:nvSpPr>
        <p:spPr bwMode="auto">
          <a:xfrm>
            <a:off x="2540000" y="3644900"/>
            <a:ext cx="23637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15 Yard Grid Ruler: Scale = Feet</a:t>
            </a:r>
          </a:p>
        </p:txBody>
      </p:sp>
      <p:grpSp>
        <p:nvGrpSpPr>
          <p:cNvPr id="19543" name="Group 87">
            <a:extLst>
              <a:ext uri="{FF2B5EF4-FFF2-40B4-BE49-F238E27FC236}">
                <a16:creationId xmlns:a16="http://schemas.microsoft.com/office/drawing/2014/main" id="{C6C588AE-200C-35C8-063A-5AB5DDBE826E}"/>
              </a:ext>
            </a:extLst>
          </p:cNvPr>
          <p:cNvGrpSpPr>
            <a:grpSpLocks/>
          </p:cNvGrpSpPr>
          <p:nvPr/>
        </p:nvGrpSpPr>
        <p:grpSpPr bwMode="auto">
          <a:xfrm>
            <a:off x="1295400" y="2590800"/>
            <a:ext cx="4560888" cy="228600"/>
            <a:chOff x="296" y="992"/>
            <a:chExt cx="2873" cy="144"/>
          </a:xfrm>
        </p:grpSpPr>
        <p:sp>
          <p:nvSpPr>
            <p:cNvPr id="19544" name="Line 88">
              <a:extLst>
                <a:ext uri="{FF2B5EF4-FFF2-40B4-BE49-F238E27FC236}">
                  <a16:creationId xmlns:a16="http://schemas.microsoft.com/office/drawing/2014/main" id="{28A712DA-F232-40EB-1807-6CD38E3AC574}"/>
                </a:ext>
              </a:extLst>
            </p:cNvPr>
            <p:cNvSpPr>
              <a:spLocks noChangeShapeType="1"/>
            </p:cNvSpPr>
            <p:nvPr/>
          </p:nvSpPr>
          <p:spPr bwMode="auto">
            <a:xfrm>
              <a:off x="296" y="992"/>
              <a:ext cx="1" cy="144"/>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5" name="Line 89">
              <a:extLst>
                <a:ext uri="{FF2B5EF4-FFF2-40B4-BE49-F238E27FC236}">
                  <a16:creationId xmlns:a16="http://schemas.microsoft.com/office/drawing/2014/main" id="{DBA8BA63-9C52-B955-ED36-B19B77ABCDF6}"/>
                </a:ext>
              </a:extLst>
            </p:cNvPr>
            <p:cNvSpPr>
              <a:spLocks noChangeShapeType="1"/>
            </p:cNvSpPr>
            <p:nvPr/>
          </p:nvSpPr>
          <p:spPr bwMode="auto">
            <a:xfrm>
              <a:off x="36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6" name="Line 90">
              <a:extLst>
                <a:ext uri="{FF2B5EF4-FFF2-40B4-BE49-F238E27FC236}">
                  <a16:creationId xmlns:a16="http://schemas.microsoft.com/office/drawing/2014/main" id="{AB55D5B6-2D84-AA2A-0F9A-61E209D90A06}"/>
                </a:ext>
              </a:extLst>
            </p:cNvPr>
            <p:cNvSpPr>
              <a:spLocks noChangeShapeType="1"/>
            </p:cNvSpPr>
            <p:nvPr/>
          </p:nvSpPr>
          <p:spPr bwMode="auto">
            <a:xfrm>
              <a:off x="44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7" name="Line 91">
              <a:extLst>
                <a:ext uri="{FF2B5EF4-FFF2-40B4-BE49-F238E27FC236}">
                  <a16:creationId xmlns:a16="http://schemas.microsoft.com/office/drawing/2014/main" id="{9DE1D616-CE84-61EB-BC98-845A76EFB43A}"/>
                </a:ext>
              </a:extLst>
            </p:cNvPr>
            <p:cNvSpPr>
              <a:spLocks noChangeShapeType="1"/>
            </p:cNvSpPr>
            <p:nvPr/>
          </p:nvSpPr>
          <p:spPr bwMode="auto">
            <a:xfrm>
              <a:off x="51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8" name="Line 92">
              <a:extLst>
                <a:ext uri="{FF2B5EF4-FFF2-40B4-BE49-F238E27FC236}">
                  <a16:creationId xmlns:a16="http://schemas.microsoft.com/office/drawing/2014/main" id="{11590896-9870-7D5F-6859-582D97BF8A32}"/>
                </a:ext>
              </a:extLst>
            </p:cNvPr>
            <p:cNvSpPr>
              <a:spLocks noChangeShapeType="1"/>
            </p:cNvSpPr>
            <p:nvPr/>
          </p:nvSpPr>
          <p:spPr bwMode="auto">
            <a:xfrm>
              <a:off x="58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49" name="Line 93">
              <a:extLst>
                <a:ext uri="{FF2B5EF4-FFF2-40B4-BE49-F238E27FC236}">
                  <a16:creationId xmlns:a16="http://schemas.microsoft.com/office/drawing/2014/main" id="{1AB5DE7F-96ED-28CB-A475-7BB554BC1700}"/>
                </a:ext>
              </a:extLst>
            </p:cNvPr>
            <p:cNvSpPr>
              <a:spLocks noChangeShapeType="1"/>
            </p:cNvSpPr>
            <p:nvPr/>
          </p:nvSpPr>
          <p:spPr bwMode="auto">
            <a:xfrm>
              <a:off x="655"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0" name="Line 94">
              <a:extLst>
                <a:ext uri="{FF2B5EF4-FFF2-40B4-BE49-F238E27FC236}">
                  <a16:creationId xmlns:a16="http://schemas.microsoft.com/office/drawing/2014/main" id="{46E5B0E3-3418-E12C-F4F8-4B2F914E256D}"/>
                </a:ext>
              </a:extLst>
            </p:cNvPr>
            <p:cNvSpPr>
              <a:spLocks noChangeShapeType="1"/>
            </p:cNvSpPr>
            <p:nvPr/>
          </p:nvSpPr>
          <p:spPr bwMode="auto">
            <a:xfrm>
              <a:off x="72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1" name="Line 95">
              <a:extLst>
                <a:ext uri="{FF2B5EF4-FFF2-40B4-BE49-F238E27FC236}">
                  <a16:creationId xmlns:a16="http://schemas.microsoft.com/office/drawing/2014/main" id="{0D579C73-A29B-D354-FD71-FAC7B5CA0373}"/>
                </a:ext>
              </a:extLst>
            </p:cNvPr>
            <p:cNvSpPr>
              <a:spLocks noChangeShapeType="1"/>
            </p:cNvSpPr>
            <p:nvPr/>
          </p:nvSpPr>
          <p:spPr bwMode="auto">
            <a:xfrm>
              <a:off x="79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2" name="Line 96">
              <a:extLst>
                <a:ext uri="{FF2B5EF4-FFF2-40B4-BE49-F238E27FC236}">
                  <a16:creationId xmlns:a16="http://schemas.microsoft.com/office/drawing/2014/main" id="{9A3FF936-A08B-8845-725A-1AFF38AC6857}"/>
                </a:ext>
              </a:extLst>
            </p:cNvPr>
            <p:cNvSpPr>
              <a:spLocks noChangeShapeType="1"/>
            </p:cNvSpPr>
            <p:nvPr/>
          </p:nvSpPr>
          <p:spPr bwMode="auto">
            <a:xfrm>
              <a:off x="87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3" name="Line 97">
              <a:extLst>
                <a:ext uri="{FF2B5EF4-FFF2-40B4-BE49-F238E27FC236}">
                  <a16:creationId xmlns:a16="http://schemas.microsoft.com/office/drawing/2014/main" id="{FDF09E35-4198-EC7F-A769-0B6A0C66F1D5}"/>
                </a:ext>
              </a:extLst>
            </p:cNvPr>
            <p:cNvSpPr>
              <a:spLocks noChangeShapeType="1"/>
            </p:cNvSpPr>
            <p:nvPr/>
          </p:nvSpPr>
          <p:spPr bwMode="auto">
            <a:xfrm>
              <a:off x="94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4" name="Line 98">
              <a:extLst>
                <a:ext uri="{FF2B5EF4-FFF2-40B4-BE49-F238E27FC236}">
                  <a16:creationId xmlns:a16="http://schemas.microsoft.com/office/drawing/2014/main" id="{87E3F77D-B999-A1B4-7F1B-6B9FFBE2AB61}"/>
                </a:ext>
              </a:extLst>
            </p:cNvPr>
            <p:cNvSpPr>
              <a:spLocks noChangeShapeType="1"/>
            </p:cNvSpPr>
            <p:nvPr/>
          </p:nvSpPr>
          <p:spPr bwMode="auto">
            <a:xfrm>
              <a:off x="1014"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5" name="Line 99">
              <a:extLst>
                <a:ext uri="{FF2B5EF4-FFF2-40B4-BE49-F238E27FC236}">
                  <a16:creationId xmlns:a16="http://schemas.microsoft.com/office/drawing/2014/main" id="{9ACBBB73-7899-20A6-81EB-759459255FB4}"/>
                </a:ext>
              </a:extLst>
            </p:cNvPr>
            <p:cNvSpPr>
              <a:spLocks noChangeShapeType="1"/>
            </p:cNvSpPr>
            <p:nvPr/>
          </p:nvSpPr>
          <p:spPr bwMode="auto">
            <a:xfrm>
              <a:off x="108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6" name="Line 100">
              <a:extLst>
                <a:ext uri="{FF2B5EF4-FFF2-40B4-BE49-F238E27FC236}">
                  <a16:creationId xmlns:a16="http://schemas.microsoft.com/office/drawing/2014/main" id="{6076E209-D91B-7F19-9AC0-F6DA6C5D7C4E}"/>
                </a:ext>
              </a:extLst>
            </p:cNvPr>
            <p:cNvSpPr>
              <a:spLocks noChangeShapeType="1"/>
            </p:cNvSpPr>
            <p:nvPr/>
          </p:nvSpPr>
          <p:spPr bwMode="auto">
            <a:xfrm>
              <a:off x="115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7" name="Line 101">
              <a:extLst>
                <a:ext uri="{FF2B5EF4-FFF2-40B4-BE49-F238E27FC236}">
                  <a16:creationId xmlns:a16="http://schemas.microsoft.com/office/drawing/2014/main" id="{C30C8A84-60ED-F3C5-E511-7B814B15898E}"/>
                </a:ext>
              </a:extLst>
            </p:cNvPr>
            <p:cNvSpPr>
              <a:spLocks noChangeShapeType="1"/>
            </p:cNvSpPr>
            <p:nvPr/>
          </p:nvSpPr>
          <p:spPr bwMode="auto">
            <a:xfrm>
              <a:off x="123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8" name="Line 102">
              <a:extLst>
                <a:ext uri="{FF2B5EF4-FFF2-40B4-BE49-F238E27FC236}">
                  <a16:creationId xmlns:a16="http://schemas.microsoft.com/office/drawing/2014/main" id="{5C844400-8F7B-4829-5040-AF3FF6E84C66}"/>
                </a:ext>
              </a:extLst>
            </p:cNvPr>
            <p:cNvSpPr>
              <a:spLocks noChangeShapeType="1"/>
            </p:cNvSpPr>
            <p:nvPr/>
          </p:nvSpPr>
          <p:spPr bwMode="auto">
            <a:xfrm>
              <a:off x="130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59" name="Line 103">
              <a:extLst>
                <a:ext uri="{FF2B5EF4-FFF2-40B4-BE49-F238E27FC236}">
                  <a16:creationId xmlns:a16="http://schemas.microsoft.com/office/drawing/2014/main" id="{3D876667-8C39-B3BC-E494-9B800D5D7792}"/>
                </a:ext>
              </a:extLst>
            </p:cNvPr>
            <p:cNvSpPr>
              <a:spLocks noChangeShapeType="1"/>
            </p:cNvSpPr>
            <p:nvPr/>
          </p:nvSpPr>
          <p:spPr bwMode="auto">
            <a:xfrm>
              <a:off x="1373"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0" name="Line 104">
              <a:extLst>
                <a:ext uri="{FF2B5EF4-FFF2-40B4-BE49-F238E27FC236}">
                  <a16:creationId xmlns:a16="http://schemas.microsoft.com/office/drawing/2014/main" id="{48105C82-5A6B-2F6F-C535-C802CAEE7A2E}"/>
                </a:ext>
              </a:extLst>
            </p:cNvPr>
            <p:cNvSpPr>
              <a:spLocks noChangeShapeType="1"/>
            </p:cNvSpPr>
            <p:nvPr/>
          </p:nvSpPr>
          <p:spPr bwMode="auto">
            <a:xfrm>
              <a:off x="1445"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1" name="Line 105">
              <a:extLst>
                <a:ext uri="{FF2B5EF4-FFF2-40B4-BE49-F238E27FC236}">
                  <a16:creationId xmlns:a16="http://schemas.microsoft.com/office/drawing/2014/main" id="{C6B2F8C0-8E28-A6D7-E4A5-37A7A1CA581B}"/>
                </a:ext>
              </a:extLst>
            </p:cNvPr>
            <p:cNvSpPr>
              <a:spLocks noChangeShapeType="1"/>
            </p:cNvSpPr>
            <p:nvPr/>
          </p:nvSpPr>
          <p:spPr bwMode="auto">
            <a:xfrm>
              <a:off x="151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2" name="Line 106">
              <a:extLst>
                <a:ext uri="{FF2B5EF4-FFF2-40B4-BE49-F238E27FC236}">
                  <a16:creationId xmlns:a16="http://schemas.microsoft.com/office/drawing/2014/main" id="{C9124A54-17D2-8945-456A-B3EFE4FCE7B2}"/>
                </a:ext>
              </a:extLst>
            </p:cNvPr>
            <p:cNvSpPr>
              <a:spLocks noChangeShapeType="1"/>
            </p:cNvSpPr>
            <p:nvPr/>
          </p:nvSpPr>
          <p:spPr bwMode="auto">
            <a:xfrm>
              <a:off x="158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3" name="Line 107">
              <a:extLst>
                <a:ext uri="{FF2B5EF4-FFF2-40B4-BE49-F238E27FC236}">
                  <a16:creationId xmlns:a16="http://schemas.microsoft.com/office/drawing/2014/main" id="{6CB6523E-B4C1-5B52-7BE1-B07F34D4C663}"/>
                </a:ext>
              </a:extLst>
            </p:cNvPr>
            <p:cNvSpPr>
              <a:spLocks noChangeShapeType="1"/>
            </p:cNvSpPr>
            <p:nvPr/>
          </p:nvSpPr>
          <p:spPr bwMode="auto">
            <a:xfrm>
              <a:off x="166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4" name="Line 108">
              <a:extLst>
                <a:ext uri="{FF2B5EF4-FFF2-40B4-BE49-F238E27FC236}">
                  <a16:creationId xmlns:a16="http://schemas.microsoft.com/office/drawing/2014/main" id="{687F512D-D257-292E-E4F5-6DC508E7C730}"/>
                </a:ext>
              </a:extLst>
            </p:cNvPr>
            <p:cNvSpPr>
              <a:spLocks noChangeShapeType="1"/>
            </p:cNvSpPr>
            <p:nvPr/>
          </p:nvSpPr>
          <p:spPr bwMode="auto">
            <a:xfrm>
              <a:off x="1732"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5" name="Line 109">
              <a:extLst>
                <a:ext uri="{FF2B5EF4-FFF2-40B4-BE49-F238E27FC236}">
                  <a16:creationId xmlns:a16="http://schemas.microsoft.com/office/drawing/2014/main" id="{749BA17C-38B9-A7CE-65D4-8C740570E70C}"/>
                </a:ext>
              </a:extLst>
            </p:cNvPr>
            <p:cNvSpPr>
              <a:spLocks noChangeShapeType="1"/>
            </p:cNvSpPr>
            <p:nvPr/>
          </p:nvSpPr>
          <p:spPr bwMode="auto">
            <a:xfrm>
              <a:off x="1804"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6" name="Line 110">
              <a:extLst>
                <a:ext uri="{FF2B5EF4-FFF2-40B4-BE49-F238E27FC236}">
                  <a16:creationId xmlns:a16="http://schemas.microsoft.com/office/drawing/2014/main" id="{A0100BE2-3C38-0643-4FA1-AFD38BD6E4FB}"/>
                </a:ext>
              </a:extLst>
            </p:cNvPr>
            <p:cNvSpPr>
              <a:spLocks noChangeShapeType="1"/>
            </p:cNvSpPr>
            <p:nvPr/>
          </p:nvSpPr>
          <p:spPr bwMode="auto">
            <a:xfrm>
              <a:off x="187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7" name="Line 111">
              <a:extLst>
                <a:ext uri="{FF2B5EF4-FFF2-40B4-BE49-F238E27FC236}">
                  <a16:creationId xmlns:a16="http://schemas.microsoft.com/office/drawing/2014/main" id="{B42139E3-0334-6C69-8B63-D8539FDD6792}"/>
                </a:ext>
              </a:extLst>
            </p:cNvPr>
            <p:cNvSpPr>
              <a:spLocks noChangeShapeType="1"/>
            </p:cNvSpPr>
            <p:nvPr/>
          </p:nvSpPr>
          <p:spPr bwMode="auto">
            <a:xfrm>
              <a:off x="1948"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8" name="Line 112">
              <a:extLst>
                <a:ext uri="{FF2B5EF4-FFF2-40B4-BE49-F238E27FC236}">
                  <a16:creationId xmlns:a16="http://schemas.microsoft.com/office/drawing/2014/main" id="{A449F410-A37C-64C3-3433-87985F552B33}"/>
                </a:ext>
              </a:extLst>
            </p:cNvPr>
            <p:cNvSpPr>
              <a:spLocks noChangeShapeType="1"/>
            </p:cNvSpPr>
            <p:nvPr/>
          </p:nvSpPr>
          <p:spPr bwMode="auto">
            <a:xfrm>
              <a:off x="202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69" name="Line 113">
              <a:extLst>
                <a:ext uri="{FF2B5EF4-FFF2-40B4-BE49-F238E27FC236}">
                  <a16:creationId xmlns:a16="http://schemas.microsoft.com/office/drawing/2014/main" id="{9F81EBD7-1CCA-E292-E1A1-5CC813D91FA6}"/>
                </a:ext>
              </a:extLst>
            </p:cNvPr>
            <p:cNvSpPr>
              <a:spLocks noChangeShapeType="1"/>
            </p:cNvSpPr>
            <p:nvPr/>
          </p:nvSpPr>
          <p:spPr bwMode="auto">
            <a:xfrm>
              <a:off x="2092"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0" name="Line 114">
              <a:extLst>
                <a:ext uri="{FF2B5EF4-FFF2-40B4-BE49-F238E27FC236}">
                  <a16:creationId xmlns:a16="http://schemas.microsoft.com/office/drawing/2014/main" id="{F77FA1F2-66E6-0F5F-9928-9AF22C0B9A35}"/>
                </a:ext>
              </a:extLst>
            </p:cNvPr>
            <p:cNvSpPr>
              <a:spLocks noChangeShapeType="1"/>
            </p:cNvSpPr>
            <p:nvPr/>
          </p:nvSpPr>
          <p:spPr bwMode="auto">
            <a:xfrm>
              <a:off x="216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1" name="Line 115">
              <a:extLst>
                <a:ext uri="{FF2B5EF4-FFF2-40B4-BE49-F238E27FC236}">
                  <a16:creationId xmlns:a16="http://schemas.microsoft.com/office/drawing/2014/main" id="{6871608D-50EE-0228-F8EA-71E977283CD5}"/>
                </a:ext>
              </a:extLst>
            </p:cNvPr>
            <p:cNvSpPr>
              <a:spLocks noChangeShapeType="1"/>
            </p:cNvSpPr>
            <p:nvPr/>
          </p:nvSpPr>
          <p:spPr bwMode="auto">
            <a:xfrm>
              <a:off x="2235"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2" name="Line 116">
              <a:extLst>
                <a:ext uri="{FF2B5EF4-FFF2-40B4-BE49-F238E27FC236}">
                  <a16:creationId xmlns:a16="http://schemas.microsoft.com/office/drawing/2014/main" id="{7F2EAB5F-E4E7-1B10-885A-A6FE31D3CB5F}"/>
                </a:ext>
              </a:extLst>
            </p:cNvPr>
            <p:cNvSpPr>
              <a:spLocks noChangeShapeType="1"/>
            </p:cNvSpPr>
            <p:nvPr/>
          </p:nvSpPr>
          <p:spPr bwMode="auto">
            <a:xfrm>
              <a:off x="230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3" name="Line 117">
              <a:extLst>
                <a:ext uri="{FF2B5EF4-FFF2-40B4-BE49-F238E27FC236}">
                  <a16:creationId xmlns:a16="http://schemas.microsoft.com/office/drawing/2014/main" id="{E03EFF33-27C1-C932-79A3-25B99615B480}"/>
                </a:ext>
              </a:extLst>
            </p:cNvPr>
            <p:cNvSpPr>
              <a:spLocks noChangeShapeType="1"/>
            </p:cNvSpPr>
            <p:nvPr/>
          </p:nvSpPr>
          <p:spPr bwMode="auto">
            <a:xfrm>
              <a:off x="2379"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4" name="Line 118">
              <a:extLst>
                <a:ext uri="{FF2B5EF4-FFF2-40B4-BE49-F238E27FC236}">
                  <a16:creationId xmlns:a16="http://schemas.microsoft.com/office/drawing/2014/main" id="{B4A120C2-3003-FCDA-0292-9001DB489769}"/>
                </a:ext>
              </a:extLst>
            </p:cNvPr>
            <p:cNvSpPr>
              <a:spLocks noChangeShapeType="1"/>
            </p:cNvSpPr>
            <p:nvPr/>
          </p:nvSpPr>
          <p:spPr bwMode="auto">
            <a:xfrm>
              <a:off x="2451"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5" name="Line 119">
              <a:extLst>
                <a:ext uri="{FF2B5EF4-FFF2-40B4-BE49-F238E27FC236}">
                  <a16:creationId xmlns:a16="http://schemas.microsoft.com/office/drawing/2014/main" id="{4F74B371-F6CF-B3A6-21A2-E90DEA014C27}"/>
                </a:ext>
              </a:extLst>
            </p:cNvPr>
            <p:cNvSpPr>
              <a:spLocks noChangeShapeType="1"/>
            </p:cNvSpPr>
            <p:nvPr/>
          </p:nvSpPr>
          <p:spPr bwMode="auto">
            <a:xfrm>
              <a:off x="2521"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6" name="Line 120">
              <a:extLst>
                <a:ext uri="{FF2B5EF4-FFF2-40B4-BE49-F238E27FC236}">
                  <a16:creationId xmlns:a16="http://schemas.microsoft.com/office/drawing/2014/main" id="{A2BE742E-014C-32CA-9A12-D92E41A3429A}"/>
                </a:ext>
              </a:extLst>
            </p:cNvPr>
            <p:cNvSpPr>
              <a:spLocks noChangeShapeType="1"/>
            </p:cNvSpPr>
            <p:nvPr/>
          </p:nvSpPr>
          <p:spPr bwMode="auto">
            <a:xfrm>
              <a:off x="2593"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7" name="Line 121">
              <a:extLst>
                <a:ext uri="{FF2B5EF4-FFF2-40B4-BE49-F238E27FC236}">
                  <a16:creationId xmlns:a16="http://schemas.microsoft.com/office/drawing/2014/main" id="{1B9E4C14-F992-44A0-C090-1B4A9B266E8F}"/>
                </a:ext>
              </a:extLst>
            </p:cNvPr>
            <p:cNvSpPr>
              <a:spLocks noChangeShapeType="1"/>
            </p:cNvSpPr>
            <p:nvPr/>
          </p:nvSpPr>
          <p:spPr bwMode="auto">
            <a:xfrm>
              <a:off x="2665" y="1064"/>
              <a:ext cx="1" cy="72"/>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8" name="Line 122">
              <a:extLst>
                <a:ext uri="{FF2B5EF4-FFF2-40B4-BE49-F238E27FC236}">
                  <a16:creationId xmlns:a16="http://schemas.microsoft.com/office/drawing/2014/main" id="{6ABC07FC-B4DF-D0F9-C561-5BDE784E513C}"/>
                </a:ext>
              </a:extLst>
            </p:cNvPr>
            <p:cNvSpPr>
              <a:spLocks noChangeShapeType="1"/>
            </p:cNvSpPr>
            <p:nvPr/>
          </p:nvSpPr>
          <p:spPr bwMode="auto">
            <a:xfrm>
              <a:off x="2737"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79" name="Line 123">
              <a:extLst>
                <a:ext uri="{FF2B5EF4-FFF2-40B4-BE49-F238E27FC236}">
                  <a16:creationId xmlns:a16="http://schemas.microsoft.com/office/drawing/2014/main" id="{0EB9281A-33DD-CF2C-A01E-62A2557D9861}"/>
                </a:ext>
              </a:extLst>
            </p:cNvPr>
            <p:cNvSpPr>
              <a:spLocks noChangeShapeType="1"/>
            </p:cNvSpPr>
            <p:nvPr/>
          </p:nvSpPr>
          <p:spPr bwMode="auto">
            <a:xfrm>
              <a:off x="2808" y="1064"/>
              <a:ext cx="1" cy="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80" name="Line 124">
              <a:extLst>
                <a:ext uri="{FF2B5EF4-FFF2-40B4-BE49-F238E27FC236}">
                  <a16:creationId xmlns:a16="http://schemas.microsoft.com/office/drawing/2014/main" id="{10E41EA1-7EE4-5FB7-6FA4-F2DC00508392}"/>
                </a:ext>
              </a:extLst>
            </p:cNvPr>
            <p:cNvSpPr>
              <a:spLocks noChangeShapeType="1"/>
            </p:cNvSpPr>
            <p:nvPr/>
          </p:nvSpPr>
          <p:spPr bwMode="auto">
            <a:xfrm>
              <a:off x="2880"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81" name="Line 125">
              <a:extLst>
                <a:ext uri="{FF2B5EF4-FFF2-40B4-BE49-F238E27FC236}">
                  <a16:creationId xmlns:a16="http://schemas.microsoft.com/office/drawing/2014/main" id="{E5B7EBFE-085E-A421-89E1-331C2537ADDC}"/>
                </a:ext>
              </a:extLst>
            </p:cNvPr>
            <p:cNvSpPr>
              <a:spLocks noChangeShapeType="1"/>
            </p:cNvSpPr>
            <p:nvPr/>
          </p:nvSpPr>
          <p:spPr bwMode="auto">
            <a:xfrm>
              <a:off x="2952"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82" name="Line 126">
              <a:extLst>
                <a:ext uri="{FF2B5EF4-FFF2-40B4-BE49-F238E27FC236}">
                  <a16:creationId xmlns:a16="http://schemas.microsoft.com/office/drawing/2014/main" id="{1D641D23-748A-FEB5-A357-0A19ABE38347}"/>
                </a:ext>
              </a:extLst>
            </p:cNvPr>
            <p:cNvSpPr>
              <a:spLocks noChangeShapeType="1"/>
            </p:cNvSpPr>
            <p:nvPr/>
          </p:nvSpPr>
          <p:spPr bwMode="auto">
            <a:xfrm>
              <a:off x="3024"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83" name="Line 127">
              <a:extLst>
                <a:ext uri="{FF2B5EF4-FFF2-40B4-BE49-F238E27FC236}">
                  <a16:creationId xmlns:a16="http://schemas.microsoft.com/office/drawing/2014/main" id="{2A825995-86B0-C8A6-FD1B-FD7F9FF216E8}"/>
                </a:ext>
              </a:extLst>
            </p:cNvPr>
            <p:cNvSpPr>
              <a:spLocks noChangeShapeType="1"/>
            </p:cNvSpPr>
            <p:nvPr/>
          </p:nvSpPr>
          <p:spPr bwMode="auto">
            <a:xfrm>
              <a:off x="3096" y="1064"/>
              <a:ext cx="1" cy="7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9584" name="Line 128">
              <a:extLst>
                <a:ext uri="{FF2B5EF4-FFF2-40B4-BE49-F238E27FC236}">
                  <a16:creationId xmlns:a16="http://schemas.microsoft.com/office/drawing/2014/main" id="{A8513AA1-2D1C-D744-615C-B9B3266F3567}"/>
                </a:ext>
              </a:extLst>
            </p:cNvPr>
            <p:cNvSpPr>
              <a:spLocks noChangeShapeType="1"/>
            </p:cNvSpPr>
            <p:nvPr/>
          </p:nvSpPr>
          <p:spPr bwMode="auto">
            <a:xfrm>
              <a:off x="3168" y="992"/>
              <a:ext cx="1" cy="14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19585" name="Text Box 129">
            <a:extLst>
              <a:ext uri="{FF2B5EF4-FFF2-40B4-BE49-F238E27FC236}">
                <a16:creationId xmlns:a16="http://schemas.microsoft.com/office/drawing/2014/main" id="{D6FD9AA8-FAF2-579A-BA12-D8265D6F0B21}"/>
              </a:ext>
            </a:extLst>
          </p:cNvPr>
          <p:cNvSpPr txBox="1">
            <a:spLocks noChangeArrowheads="1"/>
          </p:cNvSpPr>
          <p:nvPr/>
        </p:nvSpPr>
        <p:spPr bwMode="auto">
          <a:xfrm>
            <a:off x="2463800" y="2870200"/>
            <a:ext cx="23637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20 Yard Grid Ruler: Scale = Feet</a:t>
            </a:r>
          </a:p>
        </p:txBody>
      </p:sp>
      <p:sp>
        <p:nvSpPr>
          <p:cNvPr id="19586" name="Text Box 130">
            <a:extLst>
              <a:ext uri="{FF2B5EF4-FFF2-40B4-BE49-F238E27FC236}">
                <a16:creationId xmlns:a16="http://schemas.microsoft.com/office/drawing/2014/main" id="{F88370D6-E730-EFE2-ED01-D9C73DF9DA0D}"/>
              </a:ext>
            </a:extLst>
          </p:cNvPr>
          <p:cNvSpPr txBox="1">
            <a:spLocks noChangeArrowheads="1"/>
          </p:cNvSpPr>
          <p:nvPr/>
        </p:nvSpPr>
        <p:spPr bwMode="auto">
          <a:xfrm>
            <a:off x="2324100" y="2095500"/>
            <a:ext cx="23637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32 Yard Grid Ruler: Scale = Feet</a:t>
            </a:r>
          </a:p>
        </p:txBody>
      </p:sp>
      <p:sp>
        <p:nvSpPr>
          <p:cNvPr id="19587" name="Text Box 131">
            <a:extLst>
              <a:ext uri="{FF2B5EF4-FFF2-40B4-BE49-F238E27FC236}">
                <a16:creationId xmlns:a16="http://schemas.microsoft.com/office/drawing/2014/main" id="{17A6BFCF-2D72-2A64-1362-1DF26586EDD7}"/>
              </a:ext>
            </a:extLst>
          </p:cNvPr>
          <p:cNvSpPr txBox="1">
            <a:spLocks noChangeArrowheads="1"/>
          </p:cNvSpPr>
          <p:nvPr/>
        </p:nvSpPr>
        <p:spPr bwMode="auto">
          <a:xfrm>
            <a:off x="533400" y="304800"/>
            <a:ext cx="6096000" cy="13239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400" b="1"/>
              <a:t>Rulers for taking measurements and scaling drawings.  Red marks indicate the minimum distance for steel targets.  To size a drawing to a different grid scale, group the drawings ruler with the drawing.  Next copy and paste the ruler for the grid scale you want to resize to next to the drawings ruler.  Now resize the drawing until its ruler matches the length of the 2</a:t>
            </a:r>
            <a:r>
              <a:rPr lang="en-US" altLang="en-US" sz="1400" b="1" baseline="30000"/>
              <a:t>nd</a:t>
            </a:r>
            <a:r>
              <a:rPr lang="en-US" altLang="en-US" sz="1400" b="1"/>
              <a:t> ruler.  (press &amp; hold </a:t>
            </a:r>
            <a:r>
              <a:rPr lang="en-US" altLang="en-US" sz="1400" b="1" u="sng"/>
              <a:t>Shift</a:t>
            </a:r>
            <a:r>
              <a:rPr lang="en-US" altLang="en-US" sz="1400" b="1"/>
              <a:t> &amp; </a:t>
            </a:r>
            <a:r>
              <a:rPr lang="en-US" altLang="en-US" sz="1400" b="1" u="sng"/>
              <a:t>Alt</a:t>
            </a:r>
            <a:r>
              <a:rPr lang="en-US" altLang="en-US" sz="1400" b="1"/>
              <a:t> during resizing).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9262" name="Group 46">
            <a:extLst>
              <a:ext uri="{FF2B5EF4-FFF2-40B4-BE49-F238E27FC236}">
                <a16:creationId xmlns:a16="http://schemas.microsoft.com/office/drawing/2014/main" id="{0278DDD6-E889-E76D-489F-AFFDB2F5D7BE}"/>
              </a:ext>
            </a:extLst>
          </p:cNvPr>
          <p:cNvGrpSpPr>
            <a:grpSpLocks/>
          </p:cNvGrpSpPr>
          <p:nvPr/>
        </p:nvGrpSpPr>
        <p:grpSpPr bwMode="auto">
          <a:xfrm>
            <a:off x="393700" y="8775700"/>
            <a:ext cx="6078538" cy="304800"/>
            <a:chOff x="153" y="657"/>
            <a:chExt cx="3829" cy="192"/>
          </a:xfrm>
        </p:grpSpPr>
        <p:sp>
          <p:nvSpPr>
            <p:cNvPr id="9221" name="Line 5">
              <a:extLst>
                <a:ext uri="{FF2B5EF4-FFF2-40B4-BE49-F238E27FC236}">
                  <a16:creationId xmlns:a16="http://schemas.microsoft.com/office/drawing/2014/main" id="{01546697-19D5-F221-E94C-9E590B68ED44}"/>
                </a:ext>
              </a:extLst>
            </p:cNvPr>
            <p:cNvSpPr>
              <a:spLocks noChangeShapeType="1"/>
            </p:cNvSpPr>
            <p:nvPr/>
          </p:nvSpPr>
          <p:spPr bwMode="auto">
            <a:xfrm>
              <a:off x="153" y="657"/>
              <a:ext cx="1" cy="192"/>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2" name="Line 6">
              <a:extLst>
                <a:ext uri="{FF2B5EF4-FFF2-40B4-BE49-F238E27FC236}">
                  <a16:creationId xmlns:a16="http://schemas.microsoft.com/office/drawing/2014/main" id="{1CF96F83-496C-9100-A790-15EA8AA075DF}"/>
                </a:ext>
              </a:extLst>
            </p:cNvPr>
            <p:cNvSpPr>
              <a:spLocks noChangeShapeType="1"/>
            </p:cNvSpPr>
            <p:nvPr/>
          </p:nvSpPr>
          <p:spPr bwMode="auto">
            <a:xfrm>
              <a:off x="24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3" name="Line 7">
              <a:extLst>
                <a:ext uri="{FF2B5EF4-FFF2-40B4-BE49-F238E27FC236}">
                  <a16:creationId xmlns:a16="http://schemas.microsoft.com/office/drawing/2014/main" id="{780062EE-4162-BBBE-CCEA-898205B5C47F}"/>
                </a:ext>
              </a:extLst>
            </p:cNvPr>
            <p:cNvSpPr>
              <a:spLocks noChangeShapeType="1"/>
            </p:cNvSpPr>
            <p:nvPr/>
          </p:nvSpPr>
          <p:spPr bwMode="auto">
            <a:xfrm>
              <a:off x="34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4" name="Line 8">
              <a:extLst>
                <a:ext uri="{FF2B5EF4-FFF2-40B4-BE49-F238E27FC236}">
                  <a16:creationId xmlns:a16="http://schemas.microsoft.com/office/drawing/2014/main" id="{609456E0-9813-FACF-FDD9-2FD5F4275AEA}"/>
                </a:ext>
              </a:extLst>
            </p:cNvPr>
            <p:cNvSpPr>
              <a:spLocks noChangeShapeType="1"/>
            </p:cNvSpPr>
            <p:nvPr/>
          </p:nvSpPr>
          <p:spPr bwMode="auto">
            <a:xfrm>
              <a:off x="44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5" name="Line 9">
              <a:extLst>
                <a:ext uri="{FF2B5EF4-FFF2-40B4-BE49-F238E27FC236}">
                  <a16:creationId xmlns:a16="http://schemas.microsoft.com/office/drawing/2014/main" id="{54477C6A-6981-39AD-2E96-37992FBBED64}"/>
                </a:ext>
              </a:extLst>
            </p:cNvPr>
            <p:cNvSpPr>
              <a:spLocks noChangeShapeType="1"/>
            </p:cNvSpPr>
            <p:nvPr/>
          </p:nvSpPr>
          <p:spPr bwMode="auto">
            <a:xfrm>
              <a:off x="53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6" name="Line 10">
              <a:extLst>
                <a:ext uri="{FF2B5EF4-FFF2-40B4-BE49-F238E27FC236}">
                  <a16:creationId xmlns:a16="http://schemas.microsoft.com/office/drawing/2014/main" id="{6BB16693-27CA-71F5-48DD-6EA97C22E2D2}"/>
                </a:ext>
              </a:extLst>
            </p:cNvPr>
            <p:cNvSpPr>
              <a:spLocks noChangeShapeType="1"/>
            </p:cNvSpPr>
            <p:nvPr/>
          </p:nvSpPr>
          <p:spPr bwMode="auto">
            <a:xfrm>
              <a:off x="631"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7" name="Line 11">
              <a:extLst>
                <a:ext uri="{FF2B5EF4-FFF2-40B4-BE49-F238E27FC236}">
                  <a16:creationId xmlns:a16="http://schemas.microsoft.com/office/drawing/2014/main" id="{1590D6BB-927F-C19C-AD7A-5F3711DD706C}"/>
                </a:ext>
              </a:extLst>
            </p:cNvPr>
            <p:cNvSpPr>
              <a:spLocks noChangeShapeType="1"/>
            </p:cNvSpPr>
            <p:nvPr/>
          </p:nvSpPr>
          <p:spPr bwMode="auto">
            <a:xfrm>
              <a:off x="72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8" name="Line 12">
              <a:extLst>
                <a:ext uri="{FF2B5EF4-FFF2-40B4-BE49-F238E27FC236}">
                  <a16:creationId xmlns:a16="http://schemas.microsoft.com/office/drawing/2014/main" id="{4BFD5109-1B9C-978F-2A89-D40717A4AFA2}"/>
                </a:ext>
              </a:extLst>
            </p:cNvPr>
            <p:cNvSpPr>
              <a:spLocks noChangeShapeType="1"/>
            </p:cNvSpPr>
            <p:nvPr/>
          </p:nvSpPr>
          <p:spPr bwMode="auto">
            <a:xfrm>
              <a:off x="82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9" name="Line 13">
              <a:extLst>
                <a:ext uri="{FF2B5EF4-FFF2-40B4-BE49-F238E27FC236}">
                  <a16:creationId xmlns:a16="http://schemas.microsoft.com/office/drawing/2014/main" id="{638A0256-3B49-9C0B-DC99-0817A609C86A}"/>
                </a:ext>
              </a:extLst>
            </p:cNvPr>
            <p:cNvSpPr>
              <a:spLocks noChangeShapeType="1"/>
            </p:cNvSpPr>
            <p:nvPr/>
          </p:nvSpPr>
          <p:spPr bwMode="auto">
            <a:xfrm>
              <a:off x="91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0" name="Line 14">
              <a:extLst>
                <a:ext uri="{FF2B5EF4-FFF2-40B4-BE49-F238E27FC236}">
                  <a16:creationId xmlns:a16="http://schemas.microsoft.com/office/drawing/2014/main" id="{07C04577-4021-0734-2E61-442D38D417DF}"/>
                </a:ext>
              </a:extLst>
            </p:cNvPr>
            <p:cNvSpPr>
              <a:spLocks noChangeShapeType="1"/>
            </p:cNvSpPr>
            <p:nvPr/>
          </p:nvSpPr>
          <p:spPr bwMode="auto">
            <a:xfrm>
              <a:off x="101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1" name="Line 15">
              <a:extLst>
                <a:ext uri="{FF2B5EF4-FFF2-40B4-BE49-F238E27FC236}">
                  <a16:creationId xmlns:a16="http://schemas.microsoft.com/office/drawing/2014/main" id="{91036B50-ECC7-F61D-A3B5-3B1B1C3A4614}"/>
                </a:ext>
              </a:extLst>
            </p:cNvPr>
            <p:cNvSpPr>
              <a:spLocks noChangeShapeType="1"/>
            </p:cNvSpPr>
            <p:nvPr/>
          </p:nvSpPr>
          <p:spPr bwMode="auto">
            <a:xfrm>
              <a:off x="1110"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2" name="Line 16">
              <a:extLst>
                <a:ext uri="{FF2B5EF4-FFF2-40B4-BE49-F238E27FC236}">
                  <a16:creationId xmlns:a16="http://schemas.microsoft.com/office/drawing/2014/main" id="{0B79737F-5AAA-50CE-0E1B-6FDF71CDF7A1}"/>
                </a:ext>
              </a:extLst>
            </p:cNvPr>
            <p:cNvSpPr>
              <a:spLocks noChangeShapeType="1"/>
            </p:cNvSpPr>
            <p:nvPr/>
          </p:nvSpPr>
          <p:spPr bwMode="auto">
            <a:xfrm>
              <a:off x="120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3" name="Line 17">
              <a:extLst>
                <a:ext uri="{FF2B5EF4-FFF2-40B4-BE49-F238E27FC236}">
                  <a16:creationId xmlns:a16="http://schemas.microsoft.com/office/drawing/2014/main" id="{854D0C94-1DA4-82C0-0F9A-83E69651D234}"/>
                </a:ext>
              </a:extLst>
            </p:cNvPr>
            <p:cNvSpPr>
              <a:spLocks noChangeShapeType="1"/>
            </p:cNvSpPr>
            <p:nvPr/>
          </p:nvSpPr>
          <p:spPr bwMode="auto">
            <a:xfrm>
              <a:off x="130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4" name="Line 18">
              <a:extLst>
                <a:ext uri="{FF2B5EF4-FFF2-40B4-BE49-F238E27FC236}">
                  <a16:creationId xmlns:a16="http://schemas.microsoft.com/office/drawing/2014/main" id="{07448F31-B18E-39CC-3837-03A0383F52E0}"/>
                </a:ext>
              </a:extLst>
            </p:cNvPr>
            <p:cNvSpPr>
              <a:spLocks noChangeShapeType="1"/>
            </p:cNvSpPr>
            <p:nvPr/>
          </p:nvSpPr>
          <p:spPr bwMode="auto">
            <a:xfrm>
              <a:off x="139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5" name="Line 19">
              <a:extLst>
                <a:ext uri="{FF2B5EF4-FFF2-40B4-BE49-F238E27FC236}">
                  <a16:creationId xmlns:a16="http://schemas.microsoft.com/office/drawing/2014/main" id="{1C955460-F6EB-3D52-A006-ED54A043E035}"/>
                </a:ext>
              </a:extLst>
            </p:cNvPr>
            <p:cNvSpPr>
              <a:spLocks noChangeShapeType="1"/>
            </p:cNvSpPr>
            <p:nvPr/>
          </p:nvSpPr>
          <p:spPr bwMode="auto">
            <a:xfrm>
              <a:off x="149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6" name="Line 20">
              <a:extLst>
                <a:ext uri="{FF2B5EF4-FFF2-40B4-BE49-F238E27FC236}">
                  <a16:creationId xmlns:a16="http://schemas.microsoft.com/office/drawing/2014/main" id="{42B416B4-8BE7-B4E2-DF01-E7EECDDEC0C4}"/>
                </a:ext>
              </a:extLst>
            </p:cNvPr>
            <p:cNvSpPr>
              <a:spLocks noChangeShapeType="1"/>
            </p:cNvSpPr>
            <p:nvPr/>
          </p:nvSpPr>
          <p:spPr bwMode="auto">
            <a:xfrm>
              <a:off x="1589"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7" name="Line 21">
              <a:extLst>
                <a:ext uri="{FF2B5EF4-FFF2-40B4-BE49-F238E27FC236}">
                  <a16:creationId xmlns:a16="http://schemas.microsoft.com/office/drawing/2014/main" id="{77488855-4C9D-84BB-CA40-DE80631C3DE7}"/>
                </a:ext>
              </a:extLst>
            </p:cNvPr>
            <p:cNvSpPr>
              <a:spLocks noChangeShapeType="1"/>
            </p:cNvSpPr>
            <p:nvPr/>
          </p:nvSpPr>
          <p:spPr bwMode="auto">
            <a:xfrm>
              <a:off x="168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8" name="Line 22">
              <a:extLst>
                <a:ext uri="{FF2B5EF4-FFF2-40B4-BE49-F238E27FC236}">
                  <a16:creationId xmlns:a16="http://schemas.microsoft.com/office/drawing/2014/main" id="{2187C9BD-27EF-F704-FB44-20077BBC72DE}"/>
                </a:ext>
              </a:extLst>
            </p:cNvPr>
            <p:cNvSpPr>
              <a:spLocks noChangeShapeType="1"/>
            </p:cNvSpPr>
            <p:nvPr/>
          </p:nvSpPr>
          <p:spPr bwMode="auto">
            <a:xfrm>
              <a:off x="178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9" name="Line 23">
              <a:extLst>
                <a:ext uri="{FF2B5EF4-FFF2-40B4-BE49-F238E27FC236}">
                  <a16:creationId xmlns:a16="http://schemas.microsoft.com/office/drawing/2014/main" id="{1ECE9698-5DAA-0696-3776-9179B19D3FDC}"/>
                </a:ext>
              </a:extLst>
            </p:cNvPr>
            <p:cNvSpPr>
              <a:spLocks noChangeShapeType="1"/>
            </p:cNvSpPr>
            <p:nvPr/>
          </p:nvSpPr>
          <p:spPr bwMode="auto">
            <a:xfrm>
              <a:off x="187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0" name="Line 24">
              <a:extLst>
                <a:ext uri="{FF2B5EF4-FFF2-40B4-BE49-F238E27FC236}">
                  <a16:creationId xmlns:a16="http://schemas.microsoft.com/office/drawing/2014/main" id="{15C00E35-EC53-EA95-2BFC-C78F61E2FCE2}"/>
                </a:ext>
              </a:extLst>
            </p:cNvPr>
            <p:cNvSpPr>
              <a:spLocks noChangeShapeType="1"/>
            </p:cNvSpPr>
            <p:nvPr/>
          </p:nvSpPr>
          <p:spPr bwMode="auto">
            <a:xfrm>
              <a:off x="197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1" name="Line 25">
              <a:extLst>
                <a:ext uri="{FF2B5EF4-FFF2-40B4-BE49-F238E27FC236}">
                  <a16:creationId xmlns:a16="http://schemas.microsoft.com/office/drawing/2014/main" id="{B3910675-477D-6A4A-51AF-C9DE876E959E}"/>
                </a:ext>
              </a:extLst>
            </p:cNvPr>
            <p:cNvSpPr>
              <a:spLocks noChangeShapeType="1"/>
            </p:cNvSpPr>
            <p:nvPr/>
          </p:nvSpPr>
          <p:spPr bwMode="auto">
            <a:xfrm>
              <a:off x="2068"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2" name="Line 26">
              <a:extLst>
                <a:ext uri="{FF2B5EF4-FFF2-40B4-BE49-F238E27FC236}">
                  <a16:creationId xmlns:a16="http://schemas.microsoft.com/office/drawing/2014/main" id="{024FB1F8-BC4A-06B1-1FC8-576F2AFFE555}"/>
                </a:ext>
              </a:extLst>
            </p:cNvPr>
            <p:cNvSpPr>
              <a:spLocks noChangeShapeType="1"/>
            </p:cNvSpPr>
            <p:nvPr/>
          </p:nvSpPr>
          <p:spPr bwMode="auto">
            <a:xfrm>
              <a:off x="216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3" name="Line 27">
              <a:extLst>
                <a:ext uri="{FF2B5EF4-FFF2-40B4-BE49-F238E27FC236}">
                  <a16:creationId xmlns:a16="http://schemas.microsoft.com/office/drawing/2014/main" id="{17270A8F-37A4-9B2C-7B4A-1620F76B97BA}"/>
                </a:ext>
              </a:extLst>
            </p:cNvPr>
            <p:cNvSpPr>
              <a:spLocks noChangeShapeType="1"/>
            </p:cNvSpPr>
            <p:nvPr/>
          </p:nvSpPr>
          <p:spPr bwMode="auto">
            <a:xfrm>
              <a:off x="225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4" name="Line 28">
              <a:extLst>
                <a:ext uri="{FF2B5EF4-FFF2-40B4-BE49-F238E27FC236}">
                  <a16:creationId xmlns:a16="http://schemas.microsoft.com/office/drawing/2014/main" id="{F248C178-15F6-B1D2-BAA1-6531EA9CAC20}"/>
                </a:ext>
              </a:extLst>
            </p:cNvPr>
            <p:cNvSpPr>
              <a:spLocks noChangeShapeType="1"/>
            </p:cNvSpPr>
            <p:nvPr/>
          </p:nvSpPr>
          <p:spPr bwMode="auto">
            <a:xfrm>
              <a:off x="235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5" name="Line 29">
              <a:extLst>
                <a:ext uri="{FF2B5EF4-FFF2-40B4-BE49-F238E27FC236}">
                  <a16:creationId xmlns:a16="http://schemas.microsoft.com/office/drawing/2014/main" id="{A7E3F6DE-551A-B103-B089-D95CDB12CBC1}"/>
                </a:ext>
              </a:extLst>
            </p:cNvPr>
            <p:cNvSpPr>
              <a:spLocks noChangeShapeType="1"/>
            </p:cNvSpPr>
            <p:nvPr/>
          </p:nvSpPr>
          <p:spPr bwMode="auto">
            <a:xfrm>
              <a:off x="245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6" name="Line 30">
              <a:extLst>
                <a:ext uri="{FF2B5EF4-FFF2-40B4-BE49-F238E27FC236}">
                  <a16:creationId xmlns:a16="http://schemas.microsoft.com/office/drawing/2014/main" id="{30970F5A-4C2B-06E0-24A4-02E29A855749}"/>
                </a:ext>
              </a:extLst>
            </p:cNvPr>
            <p:cNvSpPr>
              <a:spLocks noChangeShapeType="1"/>
            </p:cNvSpPr>
            <p:nvPr/>
          </p:nvSpPr>
          <p:spPr bwMode="auto">
            <a:xfrm>
              <a:off x="2545"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7" name="Line 31">
              <a:extLst>
                <a:ext uri="{FF2B5EF4-FFF2-40B4-BE49-F238E27FC236}">
                  <a16:creationId xmlns:a16="http://schemas.microsoft.com/office/drawing/2014/main" id="{227B0ED2-E757-5F32-0F54-C87EAD791A9C}"/>
                </a:ext>
              </a:extLst>
            </p:cNvPr>
            <p:cNvSpPr>
              <a:spLocks noChangeShapeType="1"/>
            </p:cNvSpPr>
            <p:nvPr/>
          </p:nvSpPr>
          <p:spPr bwMode="auto">
            <a:xfrm>
              <a:off x="264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8" name="Line 32">
              <a:extLst>
                <a:ext uri="{FF2B5EF4-FFF2-40B4-BE49-F238E27FC236}">
                  <a16:creationId xmlns:a16="http://schemas.microsoft.com/office/drawing/2014/main" id="{F10FAB64-9760-5CD7-91F5-A7192820349C}"/>
                </a:ext>
              </a:extLst>
            </p:cNvPr>
            <p:cNvSpPr>
              <a:spLocks noChangeShapeType="1"/>
            </p:cNvSpPr>
            <p:nvPr/>
          </p:nvSpPr>
          <p:spPr bwMode="auto">
            <a:xfrm>
              <a:off x="273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9" name="Line 33">
              <a:extLst>
                <a:ext uri="{FF2B5EF4-FFF2-40B4-BE49-F238E27FC236}">
                  <a16:creationId xmlns:a16="http://schemas.microsoft.com/office/drawing/2014/main" id="{00AD4DD6-5176-95D6-9C55-8F3450B27660}"/>
                </a:ext>
              </a:extLst>
            </p:cNvPr>
            <p:cNvSpPr>
              <a:spLocks noChangeShapeType="1"/>
            </p:cNvSpPr>
            <p:nvPr/>
          </p:nvSpPr>
          <p:spPr bwMode="auto">
            <a:xfrm>
              <a:off x="283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0" name="Line 34">
              <a:extLst>
                <a:ext uri="{FF2B5EF4-FFF2-40B4-BE49-F238E27FC236}">
                  <a16:creationId xmlns:a16="http://schemas.microsoft.com/office/drawing/2014/main" id="{1AFE55B3-6EEB-0DC0-5B85-EC8394F7A224}"/>
                </a:ext>
              </a:extLst>
            </p:cNvPr>
            <p:cNvSpPr>
              <a:spLocks noChangeShapeType="1"/>
            </p:cNvSpPr>
            <p:nvPr/>
          </p:nvSpPr>
          <p:spPr bwMode="auto">
            <a:xfrm>
              <a:off x="292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1" name="Line 35">
              <a:extLst>
                <a:ext uri="{FF2B5EF4-FFF2-40B4-BE49-F238E27FC236}">
                  <a16:creationId xmlns:a16="http://schemas.microsoft.com/office/drawing/2014/main" id="{0B02FEF3-FD94-6D2E-791C-020B9FC76A1A}"/>
                </a:ext>
              </a:extLst>
            </p:cNvPr>
            <p:cNvSpPr>
              <a:spLocks noChangeShapeType="1"/>
            </p:cNvSpPr>
            <p:nvPr/>
          </p:nvSpPr>
          <p:spPr bwMode="auto">
            <a:xfrm>
              <a:off x="3024"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2" name="Line 36">
              <a:extLst>
                <a:ext uri="{FF2B5EF4-FFF2-40B4-BE49-F238E27FC236}">
                  <a16:creationId xmlns:a16="http://schemas.microsoft.com/office/drawing/2014/main" id="{7F238ED5-F67C-8899-2B0F-ABDDEB4CF7CE}"/>
                </a:ext>
              </a:extLst>
            </p:cNvPr>
            <p:cNvSpPr>
              <a:spLocks noChangeShapeType="1"/>
            </p:cNvSpPr>
            <p:nvPr/>
          </p:nvSpPr>
          <p:spPr bwMode="auto">
            <a:xfrm>
              <a:off x="312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3" name="Line 37">
              <a:extLst>
                <a:ext uri="{FF2B5EF4-FFF2-40B4-BE49-F238E27FC236}">
                  <a16:creationId xmlns:a16="http://schemas.microsoft.com/office/drawing/2014/main" id="{B85BA390-D2C2-6BCD-8884-E6FAD9A1740C}"/>
                </a:ext>
              </a:extLst>
            </p:cNvPr>
            <p:cNvSpPr>
              <a:spLocks noChangeShapeType="1"/>
            </p:cNvSpPr>
            <p:nvPr/>
          </p:nvSpPr>
          <p:spPr bwMode="auto">
            <a:xfrm>
              <a:off x="321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4" name="Line 38">
              <a:extLst>
                <a:ext uri="{FF2B5EF4-FFF2-40B4-BE49-F238E27FC236}">
                  <a16:creationId xmlns:a16="http://schemas.microsoft.com/office/drawing/2014/main" id="{4087AF37-56C2-81A5-C09C-9FE6C8C9F2BE}"/>
                </a:ext>
              </a:extLst>
            </p:cNvPr>
            <p:cNvSpPr>
              <a:spLocks noChangeShapeType="1"/>
            </p:cNvSpPr>
            <p:nvPr/>
          </p:nvSpPr>
          <p:spPr bwMode="auto">
            <a:xfrm>
              <a:off x="3311" y="753"/>
              <a:ext cx="1" cy="96"/>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5" name="Line 39">
              <a:extLst>
                <a:ext uri="{FF2B5EF4-FFF2-40B4-BE49-F238E27FC236}">
                  <a16:creationId xmlns:a16="http://schemas.microsoft.com/office/drawing/2014/main" id="{2C6C12F0-7F39-16B4-43FF-7E26256D9A51}"/>
                </a:ext>
              </a:extLst>
            </p:cNvPr>
            <p:cNvSpPr>
              <a:spLocks noChangeShapeType="1"/>
            </p:cNvSpPr>
            <p:nvPr/>
          </p:nvSpPr>
          <p:spPr bwMode="auto">
            <a:xfrm>
              <a:off x="340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6" name="Line 40">
              <a:extLst>
                <a:ext uri="{FF2B5EF4-FFF2-40B4-BE49-F238E27FC236}">
                  <a16:creationId xmlns:a16="http://schemas.microsoft.com/office/drawing/2014/main" id="{955B12AC-0C4A-1F67-C637-713AB5D7AF97}"/>
                </a:ext>
              </a:extLst>
            </p:cNvPr>
            <p:cNvSpPr>
              <a:spLocks noChangeShapeType="1"/>
            </p:cNvSpPr>
            <p:nvPr/>
          </p:nvSpPr>
          <p:spPr bwMode="auto">
            <a:xfrm>
              <a:off x="3503"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7" name="Line 41">
              <a:extLst>
                <a:ext uri="{FF2B5EF4-FFF2-40B4-BE49-F238E27FC236}">
                  <a16:creationId xmlns:a16="http://schemas.microsoft.com/office/drawing/2014/main" id="{676BF8F1-5F64-64EE-CA3F-E4F00D6092C9}"/>
                </a:ext>
              </a:extLst>
            </p:cNvPr>
            <p:cNvSpPr>
              <a:spLocks noChangeShapeType="1"/>
            </p:cNvSpPr>
            <p:nvPr/>
          </p:nvSpPr>
          <p:spPr bwMode="auto">
            <a:xfrm>
              <a:off x="359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8" name="Line 42">
              <a:extLst>
                <a:ext uri="{FF2B5EF4-FFF2-40B4-BE49-F238E27FC236}">
                  <a16:creationId xmlns:a16="http://schemas.microsoft.com/office/drawing/2014/main" id="{2398383E-218C-07EF-62E7-FFE9C16557FB}"/>
                </a:ext>
              </a:extLst>
            </p:cNvPr>
            <p:cNvSpPr>
              <a:spLocks noChangeShapeType="1"/>
            </p:cNvSpPr>
            <p:nvPr/>
          </p:nvSpPr>
          <p:spPr bwMode="auto">
            <a:xfrm>
              <a:off x="369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9" name="Line 43">
              <a:extLst>
                <a:ext uri="{FF2B5EF4-FFF2-40B4-BE49-F238E27FC236}">
                  <a16:creationId xmlns:a16="http://schemas.microsoft.com/office/drawing/2014/main" id="{D8BB3BD7-F9F8-9506-91E1-CF279A5D5E21}"/>
                </a:ext>
              </a:extLst>
            </p:cNvPr>
            <p:cNvSpPr>
              <a:spLocks noChangeShapeType="1"/>
            </p:cNvSpPr>
            <p:nvPr/>
          </p:nvSpPr>
          <p:spPr bwMode="auto">
            <a:xfrm>
              <a:off x="379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60" name="Line 44">
              <a:extLst>
                <a:ext uri="{FF2B5EF4-FFF2-40B4-BE49-F238E27FC236}">
                  <a16:creationId xmlns:a16="http://schemas.microsoft.com/office/drawing/2014/main" id="{65FBFE37-4CBF-CA24-CB67-A44BAE7B7B5F}"/>
                </a:ext>
              </a:extLst>
            </p:cNvPr>
            <p:cNvSpPr>
              <a:spLocks noChangeShapeType="1"/>
            </p:cNvSpPr>
            <p:nvPr/>
          </p:nvSpPr>
          <p:spPr bwMode="auto">
            <a:xfrm>
              <a:off x="388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61" name="Line 45">
              <a:extLst>
                <a:ext uri="{FF2B5EF4-FFF2-40B4-BE49-F238E27FC236}">
                  <a16:creationId xmlns:a16="http://schemas.microsoft.com/office/drawing/2014/main" id="{F278587F-2619-287F-CAF7-1871276A6E56}"/>
                </a:ext>
              </a:extLst>
            </p:cNvPr>
            <p:cNvSpPr>
              <a:spLocks noChangeShapeType="1"/>
            </p:cNvSpPr>
            <p:nvPr/>
          </p:nvSpPr>
          <p:spPr bwMode="auto">
            <a:xfrm>
              <a:off x="3981"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9263" name="Text Box 47">
            <a:extLst>
              <a:ext uri="{FF2B5EF4-FFF2-40B4-BE49-F238E27FC236}">
                <a16:creationId xmlns:a16="http://schemas.microsoft.com/office/drawing/2014/main" id="{1B6C1414-1805-19C0-B5FA-BE67BDA2A609}"/>
              </a:ext>
            </a:extLst>
          </p:cNvPr>
          <p:cNvSpPr txBox="1">
            <a:spLocks noChangeArrowheads="1"/>
          </p:cNvSpPr>
          <p:nvPr/>
        </p:nvSpPr>
        <p:spPr bwMode="auto">
          <a:xfrm>
            <a:off x="457200" y="9144000"/>
            <a:ext cx="1363663"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Ruler Scale = Feet</a:t>
            </a:r>
          </a:p>
        </p:txBody>
      </p:sp>
      <p:sp>
        <p:nvSpPr>
          <p:cNvPr id="9264" name="Text Box 48">
            <a:extLst>
              <a:ext uri="{FF2B5EF4-FFF2-40B4-BE49-F238E27FC236}">
                <a16:creationId xmlns:a16="http://schemas.microsoft.com/office/drawing/2014/main" id="{C83650E1-3874-34DB-FB73-81805EFCC886}"/>
              </a:ext>
            </a:extLst>
          </p:cNvPr>
          <p:cNvSpPr txBox="1">
            <a:spLocks noChangeArrowheads="1"/>
          </p:cNvSpPr>
          <p:nvPr/>
        </p:nvSpPr>
        <p:spPr bwMode="auto">
          <a:xfrm>
            <a:off x="2667000" y="9144000"/>
            <a:ext cx="3519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spcBef>
                <a:spcPct val="50000"/>
              </a:spcBef>
            </a:pPr>
            <a:r>
              <a:rPr lang="en-US" altLang="en-US" sz="1200" b="1"/>
              <a:t>Move and rotate ruler as need for measurements</a:t>
            </a:r>
          </a:p>
        </p:txBody>
      </p:sp>
      <p:sp>
        <p:nvSpPr>
          <p:cNvPr id="9265" name="Text Box 49">
            <a:extLst>
              <a:ext uri="{FF2B5EF4-FFF2-40B4-BE49-F238E27FC236}">
                <a16:creationId xmlns:a16="http://schemas.microsoft.com/office/drawing/2014/main" id="{6268D076-5590-7066-D274-D49500990317}"/>
              </a:ext>
            </a:extLst>
          </p:cNvPr>
          <p:cNvSpPr txBox="1">
            <a:spLocks noChangeArrowheads="1"/>
          </p:cNvSpPr>
          <p:nvPr/>
        </p:nvSpPr>
        <p:spPr bwMode="auto">
          <a:xfrm>
            <a:off x="4838700" y="9334500"/>
            <a:ext cx="2330450"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Grid Background Scale = Yards</a:t>
            </a:r>
          </a:p>
        </p:txBody>
      </p:sp>
      <p:sp>
        <p:nvSpPr>
          <p:cNvPr id="9267" name="Text Box 51">
            <a:extLst>
              <a:ext uri="{FF2B5EF4-FFF2-40B4-BE49-F238E27FC236}">
                <a16:creationId xmlns:a16="http://schemas.microsoft.com/office/drawing/2014/main" id="{70C896F6-6D65-61A5-6813-D7F391BEA961}"/>
              </a:ext>
            </a:extLst>
          </p:cNvPr>
          <p:cNvSpPr txBox="1">
            <a:spLocks noChangeArrowheads="1"/>
          </p:cNvSpPr>
          <p:nvPr/>
        </p:nvSpPr>
        <p:spPr bwMode="auto">
          <a:xfrm>
            <a:off x="1828800" y="152400"/>
            <a:ext cx="34686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Background Drawing Grid: 15 Yards x 21 Yards</a:t>
            </a:r>
          </a:p>
        </p:txBody>
      </p:sp>
      <p:sp>
        <p:nvSpPr>
          <p:cNvPr id="9268" name="Text Box 52">
            <a:extLst>
              <a:ext uri="{FF2B5EF4-FFF2-40B4-BE49-F238E27FC236}">
                <a16:creationId xmlns:a16="http://schemas.microsoft.com/office/drawing/2014/main" id="{1559C1EC-F5C4-C678-9F21-F11B060EF441}"/>
              </a:ext>
            </a:extLst>
          </p:cNvPr>
          <p:cNvSpPr txBox="1">
            <a:spLocks noChangeArrowheads="1"/>
          </p:cNvSpPr>
          <p:nvPr/>
        </p:nvSpPr>
        <p:spPr bwMode="auto">
          <a:xfrm>
            <a:off x="1117600" y="533400"/>
            <a:ext cx="5105400" cy="78454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400" b="1" u="sng">
                <a:solidFill>
                  <a:srgbClr val="FF3300"/>
                </a:solidFill>
              </a:rPr>
              <a:t>READ THIS BEFORE DELETING THIS TEXT BOX</a:t>
            </a:r>
          </a:p>
          <a:p>
            <a:pPr algn="ctr">
              <a:spcBef>
                <a:spcPct val="50000"/>
              </a:spcBef>
            </a:pPr>
            <a:r>
              <a:rPr lang="en-US" altLang="en-US" sz="1200" b="1" u="sng"/>
              <a:t>GRID BACKGROUND INSTRUCTIONS</a:t>
            </a:r>
          </a:p>
          <a:p>
            <a:pPr algn="ctr">
              <a:spcBef>
                <a:spcPct val="50000"/>
              </a:spcBef>
            </a:pPr>
            <a:r>
              <a:rPr lang="en-US" altLang="en-US" sz="1200" b="1"/>
              <a:t>The grid lines on this page are a background object.  You cannot select, resize or move them. </a:t>
            </a:r>
          </a:p>
          <a:p>
            <a:pPr algn="ctr">
              <a:spcBef>
                <a:spcPct val="50000"/>
              </a:spcBef>
            </a:pPr>
            <a:r>
              <a:rPr lang="en-US" altLang="en-US" sz="1200" b="1"/>
              <a:t>WARNING: If you reformat this background, and save this template, you will loose the background grid permanently. </a:t>
            </a:r>
          </a:p>
          <a:p>
            <a:pPr algn="ctr">
              <a:spcBef>
                <a:spcPct val="50000"/>
              </a:spcBef>
            </a:pPr>
            <a:r>
              <a:rPr lang="en-US" altLang="en-US" sz="1200" b="1"/>
              <a:t>To remove the background for printing or viewing,  use the </a:t>
            </a:r>
            <a:r>
              <a:rPr lang="en-US" altLang="en-US" sz="1200" b="1" u="sng"/>
              <a:t>Format</a:t>
            </a:r>
            <a:r>
              <a:rPr lang="en-US" altLang="en-US" sz="1200" b="1"/>
              <a:t> Menu to </a:t>
            </a:r>
            <a:r>
              <a:rPr lang="en-US" altLang="en-US" sz="1200" b="1" u="sng"/>
              <a:t>Format</a:t>
            </a:r>
            <a:r>
              <a:rPr lang="en-US" altLang="en-US" sz="1200" b="1"/>
              <a:t> the </a:t>
            </a:r>
            <a:r>
              <a:rPr lang="en-US" altLang="en-US" sz="1200" b="1" u="sng"/>
              <a:t>Background</a:t>
            </a:r>
            <a:r>
              <a:rPr lang="en-US" altLang="en-US" sz="1200" b="1"/>
              <a:t> as </a:t>
            </a:r>
            <a:r>
              <a:rPr lang="en-US" altLang="en-US" sz="1200" b="1" u="sng"/>
              <a:t>White</a:t>
            </a:r>
            <a:r>
              <a:rPr lang="en-US" altLang="en-US" sz="1200" b="1"/>
              <a:t>.  To preserve the original template, save your work to a new filename by selecting </a:t>
            </a:r>
            <a:r>
              <a:rPr lang="en-US" altLang="en-US" sz="1200" b="1" u="sng"/>
              <a:t>File</a:t>
            </a:r>
            <a:r>
              <a:rPr lang="en-US" altLang="en-US" sz="1200" b="1"/>
              <a:t>, </a:t>
            </a:r>
            <a:r>
              <a:rPr lang="en-US" altLang="en-US" sz="1200" b="1" u="sng"/>
              <a:t>Save as</a:t>
            </a:r>
            <a:r>
              <a:rPr lang="en-US" altLang="en-US" sz="1200" b="1"/>
              <a:t> from the file menu.</a:t>
            </a:r>
          </a:p>
          <a:p>
            <a:pPr algn="ctr">
              <a:spcBef>
                <a:spcPct val="50000"/>
              </a:spcBef>
            </a:pPr>
            <a:r>
              <a:rPr lang="en-US" altLang="en-US" sz="1200" b="1"/>
              <a:t>Another method is to copy this slide and add it to the template as a new slide.  If you use this method, you will protect yourself from inadvertently deleting the grid permanently.  After copying the slide, do your work on the copy instead of the original.  Remove any text boxes and the ruler as you need.</a:t>
            </a:r>
          </a:p>
          <a:p>
            <a:pPr algn="ctr">
              <a:spcBef>
                <a:spcPct val="50000"/>
              </a:spcBef>
            </a:pPr>
            <a:r>
              <a:rPr lang="en-US" altLang="en-US" sz="1200" b="1" u="sng">
                <a:solidFill>
                  <a:srgbClr val="0000FF"/>
                </a:solidFill>
              </a:rPr>
              <a:t>HELPFUL HINTS</a:t>
            </a:r>
          </a:p>
          <a:p>
            <a:pPr algn="ctr">
              <a:spcBef>
                <a:spcPct val="50000"/>
              </a:spcBef>
            </a:pPr>
            <a:r>
              <a:rPr lang="en-US" altLang="en-US" sz="1200" b="1" u="sng">
                <a:solidFill>
                  <a:srgbClr val="FF3300"/>
                </a:solidFill>
              </a:rPr>
              <a:t>DO NOT RESIZE THE RULER</a:t>
            </a:r>
          </a:p>
          <a:p>
            <a:pPr algn="ctr">
              <a:spcBef>
                <a:spcPct val="50000"/>
              </a:spcBef>
            </a:pPr>
            <a:r>
              <a:rPr lang="en-US" altLang="en-US" sz="1200" b="1"/>
              <a:t>Use this grid to do overhead view setup drawings.  This will yield a properly scaled drawing you may use to eliminate shoot through targets, etc, and use as a measured drawing for match setup.  To maintain the proper scale, size all your objects by using the ruler as a guide. </a:t>
            </a:r>
          </a:p>
          <a:p>
            <a:pPr algn="ctr">
              <a:spcBef>
                <a:spcPct val="50000"/>
              </a:spcBef>
            </a:pPr>
            <a:r>
              <a:rPr lang="en-US" altLang="en-US" sz="1200" b="1" u="sng">
                <a:solidFill>
                  <a:srgbClr val="0000FF"/>
                </a:solidFill>
              </a:rPr>
              <a:t>Placing 2 Stages on 1 Range</a:t>
            </a:r>
          </a:p>
          <a:p>
            <a:pPr algn="ctr">
              <a:spcBef>
                <a:spcPct val="50000"/>
              </a:spcBef>
            </a:pPr>
            <a:r>
              <a:rPr lang="en-US" altLang="en-US" sz="1200" b="1"/>
              <a:t>After completing your drawing, place the ruler at the bottom of the drawing and </a:t>
            </a:r>
            <a:r>
              <a:rPr lang="en-US" altLang="en-US" sz="1200" b="1" u="sng"/>
              <a:t>Group </a:t>
            </a:r>
            <a:r>
              <a:rPr lang="en-US" altLang="en-US" sz="1200" b="1"/>
              <a:t>it with your drawing.  Now you can copy and paste multiple drawings onto one slide.  Next, resize your drawings relative to each other.  Do this by placing one drawing on top of the 2</a:t>
            </a:r>
            <a:r>
              <a:rPr lang="en-US" altLang="en-US" sz="1200" b="1" baseline="30000"/>
              <a:t>nd</a:t>
            </a:r>
            <a:r>
              <a:rPr lang="en-US" altLang="en-US" sz="1200" b="1"/>
              <a:t> drawing, then resize the drawing (press and hold SHIFT and ALT to maintain the proper ratio when resizing) and resize until both rulers are the same length.  This will put both drawings into the same scale, something you will need to do if one is drawn on a 15 yard grid and another is drawn on a 20 yard grid, etc.  After rescaling you can move and rotate the stages to properly place them on the range you are designing for.  This is a must for designing 2 stages that occupy the same range.  It is the only way to eliminate setup headaches on match day.  No more shoot through problems on adjacent stages!</a:t>
            </a:r>
          </a:p>
          <a:p>
            <a:pPr algn="ctr">
              <a:spcBef>
                <a:spcPct val="50000"/>
              </a:spcBef>
            </a:pPr>
            <a:r>
              <a:rPr lang="en-US" altLang="en-US" sz="1200" b="1"/>
              <a:t>See example on last page.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80B632D9-F3F1-35CD-2715-FE89D660048F}"/>
              </a:ext>
            </a:extLst>
          </p:cNvPr>
          <p:cNvSpPr txBox="1">
            <a:spLocks noChangeArrowheads="1"/>
          </p:cNvSpPr>
          <p:nvPr/>
        </p:nvSpPr>
        <p:spPr bwMode="auto">
          <a:xfrm>
            <a:off x="1828800" y="152400"/>
            <a:ext cx="3468688"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Background Drawing Grid: 18 Yards x 23 Yards</a:t>
            </a:r>
          </a:p>
        </p:txBody>
      </p:sp>
      <p:sp>
        <p:nvSpPr>
          <p:cNvPr id="21507" name="Text Box 3">
            <a:extLst>
              <a:ext uri="{FF2B5EF4-FFF2-40B4-BE49-F238E27FC236}">
                <a16:creationId xmlns:a16="http://schemas.microsoft.com/office/drawing/2014/main" id="{A005F504-8F2D-B143-3FC5-96E6EB05C214}"/>
              </a:ext>
            </a:extLst>
          </p:cNvPr>
          <p:cNvSpPr txBox="1">
            <a:spLocks noChangeArrowheads="1"/>
          </p:cNvSpPr>
          <p:nvPr/>
        </p:nvSpPr>
        <p:spPr bwMode="auto">
          <a:xfrm>
            <a:off x="1117600" y="533400"/>
            <a:ext cx="5105400" cy="78454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tIns="18288" rIns="18288" bIns="18288">
            <a:spAutoFit/>
          </a:bodyPr>
          <a:lstStyle/>
          <a:p>
            <a:pPr algn="ctr">
              <a:spcBef>
                <a:spcPct val="50000"/>
              </a:spcBef>
            </a:pPr>
            <a:r>
              <a:rPr lang="en-US" altLang="en-US" sz="1400" b="1" u="sng">
                <a:solidFill>
                  <a:srgbClr val="FF3300"/>
                </a:solidFill>
              </a:rPr>
              <a:t>READ THIS BEFORE DELETING THIS TEXT BOX</a:t>
            </a:r>
          </a:p>
          <a:p>
            <a:pPr algn="ctr">
              <a:spcBef>
                <a:spcPct val="50000"/>
              </a:spcBef>
            </a:pPr>
            <a:r>
              <a:rPr lang="en-US" altLang="en-US" sz="1200" b="1" u="sng"/>
              <a:t>GRID BACKGROUND INSTRUCTIONS</a:t>
            </a:r>
          </a:p>
          <a:p>
            <a:pPr algn="ctr">
              <a:spcBef>
                <a:spcPct val="50000"/>
              </a:spcBef>
            </a:pPr>
            <a:r>
              <a:rPr lang="en-US" altLang="en-US" sz="1200" b="1"/>
              <a:t>The grid lines on this page are a background object.  You cannot select, resize or move them. </a:t>
            </a:r>
          </a:p>
          <a:p>
            <a:pPr algn="ctr">
              <a:spcBef>
                <a:spcPct val="50000"/>
              </a:spcBef>
            </a:pPr>
            <a:r>
              <a:rPr lang="en-US" altLang="en-US" sz="1200" b="1"/>
              <a:t>WARNING: If you reformat this background, and save this template, you will loose the background grid permanently. </a:t>
            </a:r>
          </a:p>
          <a:p>
            <a:pPr algn="ctr">
              <a:spcBef>
                <a:spcPct val="50000"/>
              </a:spcBef>
            </a:pPr>
            <a:r>
              <a:rPr lang="en-US" altLang="en-US" sz="1200" b="1"/>
              <a:t>To remove the background for printing or viewing,  use the </a:t>
            </a:r>
            <a:r>
              <a:rPr lang="en-US" altLang="en-US" sz="1200" b="1" u="sng"/>
              <a:t>Format</a:t>
            </a:r>
            <a:r>
              <a:rPr lang="en-US" altLang="en-US" sz="1200" b="1"/>
              <a:t> Menu to </a:t>
            </a:r>
            <a:r>
              <a:rPr lang="en-US" altLang="en-US" sz="1200" b="1" u="sng"/>
              <a:t>Format</a:t>
            </a:r>
            <a:r>
              <a:rPr lang="en-US" altLang="en-US" sz="1200" b="1"/>
              <a:t> the </a:t>
            </a:r>
            <a:r>
              <a:rPr lang="en-US" altLang="en-US" sz="1200" b="1" u="sng"/>
              <a:t>Background</a:t>
            </a:r>
            <a:r>
              <a:rPr lang="en-US" altLang="en-US" sz="1200" b="1"/>
              <a:t> as </a:t>
            </a:r>
            <a:r>
              <a:rPr lang="en-US" altLang="en-US" sz="1200" b="1" u="sng"/>
              <a:t>White</a:t>
            </a:r>
            <a:r>
              <a:rPr lang="en-US" altLang="en-US" sz="1200" b="1"/>
              <a:t>.  To preserve the original template, save your work to a new filename by selecting </a:t>
            </a:r>
            <a:r>
              <a:rPr lang="en-US" altLang="en-US" sz="1200" b="1" u="sng"/>
              <a:t>File</a:t>
            </a:r>
            <a:r>
              <a:rPr lang="en-US" altLang="en-US" sz="1200" b="1"/>
              <a:t>, </a:t>
            </a:r>
            <a:r>
              <a:rPr lang="en-US" altLang="en-US" sz="1200" b="1" u="sng"/>
              <a:t>Save as</a:t>
            </a:r>
            <a:r>
              <a:rPr lang="en-US" altLang="en-US" sz="1200" b="1"/>
              <a:t> from the file menu.</a:t>
            </a:r>
          </a:p>
          <a:p>
            <a:pPr algn="ctr">
              <a:spcBef>
                <a:spcPct val="50000"/>
              </a:spcBef>
            </a:pPr>
            <a:r>
              <a:rPr lang="en-US" altLang="en-US" sz="1200" b="1"/>
              <a:t>Another method is to copy this slide and add it to the template as a new slide.  If you use this method, you will protect yourself from inadvertently deleting the grid permanently.  After copying the slide, do your work on the copy instead of the original.  Remove any text boxes and the ruler as you need.</a:t>
            </a:r>
          </a:p>
          <a:p>
            <a:pPr algn="ctr">
              <a:spcBef>
                <a:spcPct val="50000"/>
              </a:spcBef>
            </a:pPr>
            <a:r>
              <a:rPr lang="en-US" altLang="en-US" sz="1200" b="1" u="sng">
                <a:solidFill>
                  <a:srgbClr val="0000FF"/>
                </a:solidFill>
              </a:rPr>
              <a:t>HELPFUL HINTS</a:t>
            </a:r>
          </a:p>
          <a:p>
            <a:pPr algn="ctr">
              <a:spcBef>
                <a:spcPct val="50000"/>
              </a:spcBef>
            </a:pPr>
            <a:r>
              <a:rPr lang="en-US" altLang="en-US" sz="1200" b="1" u="sng">
                <a:solidFill>
                  <a:srgbClr val="FF3300"/>
                </a:solidFill>
              </a:rPr>
              <a:t>DO NOT RESIZE THE RULER</a:t>
            </a:r>
          </a:p>
          <a:p>
            <a:pPr algn="ctr">
              <a:spcBef>
                <a:spcPct val="50000"/>
              </a:spcBef>
            </a:pPr>
            <a:r>
              <a:rPr lang="en-US" altLang="en-US" sz="1200" b="1"/>
              <a:t>Use this grid to do overhead view setup drawings.  This will yield a properly scaled drawing you may use to eliminate shoot through targets, etc, and use as a measured drawing for match setup.  To maintain the proper scale, size all your objects by using the ruler as a guide. </a:t>
            </a:r>
          </a:p>
          <a:p>
            <a:pPr algn="ctr">
              <a:spcBef>
                <a:spcPct val="50000"/>
              </a:spcBef>
            </a:pPr>
            <a:r>
              <a:rPr lang="en-US" altLang="en-US" sz="1200" b="1" u="sng">
                <a:solidFill>
                  <a:srgbClr val="0000FF"/>
                </a:solidFill>
              </a:rPr>
              <a:t>Placing 2 Stages on 1 Range</a:t>
            </a:r>
          </a:p>
          <a:p>
            <a:pPr algn="ctr">
              <a:spcBef>
                <a:spcPct val="50000"/>
              </a:spcBef>
            </a:pPr>
            <a:r>
              <a:rPr lang="en-US" altLang="en-US" sz="1200" b="1"/>
              <a:t>After completing your drawing, place the ruler at the bottom of the drawing and </a:t>
            </a:r>
            <a:r>
              <a:rPr lang="en-US" altLang="en-US" sz="1200" b="1" u="sng"/>
              <a:t>Group </a:t>
            </a:r>
            <a:r>
              <a:rPr lang="en-US" altLang="en-US" sz="1200" b="1"/>
              <a:t>it with your drawing.  Now you can copy and paste multiple drawings onto one slide.  Next, resize your drawings relative to each other.  Do this by placing one drawing on top of the 2</a:t>
            </a:r>
            <a:r>
              <a:rPr lang="en-US" altLang="en-US" sz="1200" b="1" baseline="30000"/>
              <a:t>nd</a:t>
            </a:r>
            <a:r>
              <a:rPr lang="en-US" altLang="en-US" sz="1200" b="1"/>
              <a:t> drawing, then resize the drawing (press and hold SHIFT and ALT to maintain the proper ratio when resizing) and resize until both rulers are the same length.  This will put both drawings into the same scale, something you will need to do if one is drawn on a 15 yard grid and another is drawn on a 20 yard grid, etc.  After rescaling you can move and rotate the stages to properly place them on the range you are designing for.  This is a must for designing 2 stages that occupy the same range.  It is the only way to eliminate setup headaches on match day.  No more shoot through problems on adjacent stages!</a:t>
            </a:r>
          </a:p>
          <a:p>
            <a:pPr algn="ctr">
              <a:spcBef>
                <a:spcPct val="50000"/>
              </a:spcBef>
            </a:pPr>
            <a:r>
              <a:rPr lang="en-US" altLang="en-US" sz="1200" b="1"/>
              <a:t>See example on last page.</a:t>
            </a:r>
          </a:p>
        </p:txBody>
      </p:sp>
      <p:sp>
        <p:nvSpPr>
          <p:cNvPr id="21508" name="Text Box 4">
            <a:extLst>
              <a:ext uri="{FF2B5EF4-FFF2-40B4-BE49-F238E27FC236}">
                <a16:creationId xmlns:a16="http://schemas.microsoft.com/office/drawing/2014/main" id="{FDA287CF-55D9-3EED-92CF-7AC8856B89F5}"/>
              </a:ext>
            </a:extLst>
          </p:cNvPr>
          <p:cNvSpPr txBox="1">
            <a:spLocks noChangeArrowheads="1"/>
          </p:cNvSpPr>
          <p:nvPr/>
        </p:nvSpPr>
        <p:spPr bwMode="auto">
          <a:xfrm>
            <a:off x="457200" y="9144000"/>
            <a:ext cx="1363663"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Ruler Scale = Feet</a:t>
            </a:r>
          </a:p>
        </p:txBody>
      </p:sp>
      <p:sp>
        <p:nvSpPr>
          <p:cNvPr id="21509" name="Text Box 5">
            <a:extLst>
              <a:ext uri="{FF2B5EF4-FFF2-40B4-BE49-F238E27FC236}">
                <a16:creationId xmlns:a16="http://schemas.microsoft.com/office/drawing/2014/main" id="{71E56D44-23E8-977D-C450-8019F53B860A}"/>
              </a:ext>
            </a:extLst>
          </p:cNvPr>
          <p:cNvSpPr txBox="1">
            <a:spLocks noChangeArrowheads="1"/>
          </p:cNvSpPr>
          <p:nvPr/>
        </p:nvSpPr>
        <p:spPr bwMode="auto">
          <a:xfrm>
            <a:off x="2667000" y="9144000"/>
            <a:ext cx="3519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spcBef>
                <a:spcPct val="50000"/>
              </a:spcBef>
            </a:pPr>
            <a:r>
              <a:rPr lang="en-US" altLang="en-US" sz="1200" b="1"/>
              <a:t>Move and rotate ruler as need for measurements</a:t>
            </a:r>
          </a:p>
        </p:txBody>
      </p:sp>
      <p:sp>
        <p:nvSpPr>
          <p:cNvPr id="21510" name="Text Box 6">
            <a:extLst>
              <a:ext uri="{FF2B5EF4-FFF2-40B4-BE49-F238E27FC236}">
                <a16:creationId xmlns:a16="http://schemas.microsoft.com/office/drawing/2014/main" id="{82EB8603-3886-E483-BFA2-5907D95EDFF2}"/>
              </a:ext>
            </a:extLst>
          </p:cNvPr>
          <p:cNvSpPr txBox="1">
            <a:spLocks noChangeArrowheads="1"/>
          </p:cNvSpPr>
          <p:nvPr/>
        </p:nvSpPr>
        <p:spPr bwMode="auto">
          <a:xfrm>
            <a:off x="4838700" y="9334500"/>
            <a:ext cx="2330450" cy="2301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18288" rIns="18288" bIns="18288">
            <a:spAutoFit/>
          </a:bodyPr>
          <a:lstStyle/>
          <a:p>
            <a:pPr>
              <a:spcBef>
                <a:spcPct val="50000"/>
              </a:spcBef>
            </a:pPr>
            <a:r>
              <a:rPr lang="en-US" altLang="en-US" sz="1200" b="1"/>
              <a:t>Grid Background Scale = Yards</a:t>
            </a:r>
          </a:p>
        </p:txBody>
      </p:sp>
      <p:grpSp>
        <p:nvGrpSpPr>
          <p:cNvPr id="21511" name="Group 7">
            <a:extLst>
              <a:ext uri="{FF2B5EF4-FFF2-40B4-BE49-F238E27FC236}">
                <a16:creationId xmlns:a16="http://schemas.microsoft.com/office/drawing/2014/main" id="{CE76CBCE-1B88-AD97-1123-10B6FF58E4AB}"/>
              </a:ext>
            </a:extLst>
          </p:cNvPr>
          <p:cNvGrpSpPr>
            <a:grpSpLocks/>
          </p:cNvGrpSpPr>
          <p:nvPr/>
        </p:nvGrpSpPr>
        <p:grpSpPr bwMode="auto">
          <a:xfrm>
            <a:off x="825500" y="8718550"/>
            <a:ext cx="5386388" cy="304800"/>
            <a:chOff x="153" y="657"/>
            <a:chExt cx="3829" cy="192"/>
          </a:xfrm>
        </p:grpSpPr>
        <p:sp>
          <p:nvSpPr>
            <p:cNvPr id="21512" name="Line 8">
              <a:extLst>
                <a:ext uri="{FF2B5EF4-FFF2-40B4-BE49-F238E27FC236}">
                  <a16:creationId xmlns:a16="http://schemas.microsoft.com/office/drawing/2014/main" id="{6CB30C25-79AC-6FAC-5F4C-6248B92054BE}"/>
                </a:ext>
              </a:extLst>
            </p:cNvPr>
            <p:cNvSpPr>
              <a:spLocks noChangeShapeType="1"/>
            </p:cNvSpPr>
            <p:nvPr/>
          </p:nvSpPr>
          <p:spPr bwMode="auto">
            <a:xfrm>
              <a:off x="153" y="657"/>
              <a:ext cx="1" cy="192"/>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3" name="Line 9">
              <a:extLst>
                <a:ext uri="{FF2B5EF4-FFF2-40B4-BE49-F238E27FC236}">
                  <a16:creationId xmlns:a16="http://schemas.microsoft.com/office/drawing/2014/main" id="{7C8DA265-6ECA-B6AC-6676-E3933DFE62C4}"/>
                </a:ext>
              </a:extLst>
            </p:cNvPr>
            <p:cNvSpPr>
              <a:spLocks noChangeShapeType="1"/>
            </p:cNvSpPr>
            <p:nvPr/>
          </p:nvSpPr>
          <p:spPr bwMode="auto">
            <a:xfrm>
              <a:off x="24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4" name="Line 10">
              <a:extLst>
                <a:ext uri="{FF2B5EF4-FFF2-40B4-BE49-F238E27FC236}">
                  <a16:creationId xmlns:a16="http://schemas.microsoft.com/office/drawing/2014/main" id="{05B9F247-7525-D221-4F9C-624052C167FA}"/>
                </a:ext>
              </a:extLst>
            </p:cNvPr>
            <p:cNvSpPr>
              <a:spLocks noChangeShapeType="1"/>
            </p:cNvSpPr>
            <p:nvPr/>
          </p:nvSpPr>
          <p:spPr bwMode="auto">
            <a:xfrm>
              <a:off x="34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5" name="Line 11">
              <a:extLst>
                <a:ext uri="{FF2B5EF4-FFF2-40B4-BE49-F238E27FC236}">
                  <a16:creationId xmlns:a16="http://schemas.microsoft.com/office/drawing/2014/main" id="{957DF957-5D09-70BA-3DA8-22401F480DF6}"/>
                </a:ext>
              </a:extLst>
            </p:cNvPr>
            <p:cNvSpPr>
              <a:spLocks noChangeShapeType="1"/>
            </p:cNvSpPr>
            <p:nvPr/>
          </p:nvSpPr>
          <p:spPr bwMode="auto">
            <a:xfrm>
              <a:off x="44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6" name="Line 12">
              <a:extLst>
                <a:ext uri="{FF2B5EF4-FFF2-40B4-BE49-F238E27FC236}">
                  <a16:creationId xmlns:a16="http://schemas.microsoft.com/office/drawing/2014/main" id="{2512E497-5DBF-1C5A-F7F5-361EB20B697C}"/>
                </a:ext>
              </a:extLst>
            </p:cNvPr>
            <p:cNvSpPr>
              <a:spLocks noChangeShapeType="1"/>
            </p:cNvSpPr>
            <p:nvPr/>
          </p:nvSpPr>
          <p:spPr bwMode="auto">
            <a:xfrm>
              <a:off x="53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7" name="Line 13">
              <a:extLst>
                <a:ext uri="{FF2B5EF4-FFF2-40B4-BE49-F238E27FC236}">
                  <a16:creationId xmlns:a16="http://schemas.microsoft.com/office/drawing/2014/main" id="{3F821A39-8460-4485-301A-813A295BFBCC}"/>
                </a:ext>
              </a:extLst>
            </p:cNvPr>
            <p:cNvSpPr>
              <a:spLocks noChangeShapeType="1"/>
            </p:cNvSpPr>
            <p:nvPr/>
          </p:nvSpPr>
          <p:spPr bwMode="auto">
            <a:xfrm>
              <a:off x="631"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8" name="Line 14">
              <a:extLst>
                <a:ext uri="{FF2B5EF4-FFF2-40B4-BE49-F238E27FC236}">
                  <a16:creationId xmlns:a16="http://schemas.microsoft.com/office/drawing/2014/main" id="{24A5E966-5E93-ABB8-D332-63A2FCC001B0}"/>
                </a:ext>
              </a:extLst>
            </p:cNvPr>
            <p:cNvSpPr>
              <a:spLocks noChangeShapeType="1"/>
            </p:cNvSpPr>
            <p:nvPr/>
          </p:nvSpPr>
          <p:spPr bwMode="auto">
            <a:xfrm>
              <a:off x="72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9" name="Line 15">
              <a:extLst>
                <a:ext uri="{FF2B5EF4-FFF2-40B4-BE49-F238E27FC236}">
                  <a16:creationId xmlns:a16="http://schemas.microsoft.com/office/drawing/2014/main" id="{C82E2AF3-2C91-7B54-290B-1C9325A0F440}"/>
                </a:ext>
              </a:extLst>
            </p:cNvPr>
            <p:cNvSpPr>
              <a:spLocks noChangeShapeType="1"/>
            </p:cNvSpPr>
            <p:nvPr/>
          </p:nvSpPr>
          <p:spPr bwMode="auto">
            <a:xfrm>
              <a:off x="82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0" name="Line 16">
              <a:extLst>
                <a:ext uri="{FF2B5EF4-FFF2-40B4-BE49-F238E27FC236}">
                  <a16:creationId xmlns:a16="http://schemas.microsoft.com/office/drawing/2014/main" id="{A7B2FDDB-25EC-6143-07BB-A81DEC2273B4}"/>
                </a:ext>
              </a:extLst>
            </p:cNvPr>
            <p:cNvSpPr>
              <a:spLocks noChangeShapeType="1"/>
            </p:cNvSpPr>
            <p:nvPr/>
          </p:nvSpPr>
          <p:spPr bwMode="auto">
            <a:xfrm>
              <a:off x="91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1" name="Line 17">
              <a:extLst>
                <a:ext uri="{FF2B5EF4-FFF2-40B4-BE49-F238E27FC236}">
                  <a16:creationId xmlns:a16="http://schemas.microsoft.com/office/drawing/2014/main" id="{123415CB-91B6-D4BA-45D4-A79FA854EC1A}"/>
                </a:ext>
              </a:extLst>
            </p:cNvPr>
            <p:cNvSpPr>
              <a:spLocks noChangeShapeType="1"/>
            </p:cNvSpPr>
            <p:nvPr/>
          </p:nvSpPr>
          <p:spPr bwMode="auto">
            <a:xfrm>
              <a:off x="101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2" name="Line 18">
              <a:extLst>
                <a:ext uri="{FF2B5EF4-FFF2-40B4-BE49-F238E27FC236}">
                  <a16:creationId xmlns:a16="http://schemas.microsoft.com/office/drawing/2014/main" id="{9DB7BD64-7FA7-364C-3085-CA4419CC4BF6}"/>
                </a:ext>
              </a:extLst>
            </p:cNvPr>
            <p:cNvSpPr>
              <a:spLocks noChangeShapeType="1"/>
            </p:cNvSpPr>
            <p:nvPr/>
          </p:nvSpPr>
          <p:spPr bwMode="auto">
            <a:xfrm>
              <a:off x="1110"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3" name="Line 19">
              <a:extLst>
                <a:ext uri="{FF2B5EF4-FFF2-40B4-BE49-F238E27FC236}">
                  <a16:creationId xmlns:a16="http://schemas.microsoft.com/office/drawing/2014/main" id="{F9DD30DE-C0B7-7727-6FC6-8774A04ADFEB}"/>
                </a:ext>
              </a:extLst>
            </p:cNvPr>
            <p:cNvSpPr>
              <a:spLocks noChangeShapeType="1"/>
            </p:cNvSpPr>
            <p:nvPr/>
          </p:nvSpPr>
          <p:spPr bwMode="auto">
            <a:xfrm>
              <a:off x="120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4" name="Line 20">
              <a:extLst>
                <a:ext uri="{FF2B5EF4-FFF2-40B4-BE49-F238E27FC236}">
                  <a16:creationId xmlns:a16="http://schemas.microsoft.com/office/drawing/2014/main" id="{4CB03180-E32D-54BF-F0DC-47EF163EC672}"/>
                </a:ext>
              </a:extLst>
            </p:cNvPr>
            <p:cNvSpPr>
              <a:spLocks noChangeShapeType="1"/>
            </p:cNvSpPr>
            <p:nvPr/>
          </p:nvSpPr>
          <p:spPr bwMode="auto">
            <a:xfrm>
              <a:off x="130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5" name="Line 21">
              <a:extLst>
                <a:ext uri="{FF2B5EF4-FFF2-40B4-BE49-F238E27FC236}">
                  <a16:creationId xmlns:a16="http://schemas.microsoft.com/office/drawing/2014/main" id="{1F480D8D-531E-0B31-CD42-AB626DD1453E}"/>
                </a:ext>
              </a:extLst>
            </p:cNvPr>
            <p:cNvSpPr>
              <a:spLocks noChangeShapeType="1"/>
            </p:cNvSpPr>
            <p:nvPr/>
          </p:nvSpPr>
          <p:spPr bwMode="auto">
            <a:xfrm>
              <a:off x="139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6" name="Line 22">
              <a:extLst>
                <a:ext uri="{FF2B5EF4-FFF2-40B4-BE49-F238E27FC236}">
                  <a16:creationId xmlns:a16="http://schemas.microsoft.com/office/drawing/2014/main" id="{279E1597-B74F-61B6-1F6F-D4898F735EBF}"/>
                </a:ext>
              </a:extLst>
            </p:cNvPr>
            <p:cNvSpPr>
              <a:spLocks noChangeShapeType="1"/>
            </p:cNvSpPr>
            <p:nvPr/>
          </p:nvSpPr>
          <p:spPr bwMode="auto">
            <a:xfrm>
              <a:off x="149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7" name="Line 23">
              <a:extLst>
                <a:ext uri="{FF2B5EF4-FFF2-40B4-BE49-F238E27FC236}">
                  <a16:creationId xmlns:a16="http://schemas.microsoft.com/office/drawing/2014/main" id="{E7DF3796-A4FD-2AFE-4A1F-181CDEAF2CFC}"/>
                </a:ext>
              </a:extLst>
            </p:cNvPr>
            <p:cNvSpPr>
              <a:spLocks noChangeShapeType="1"/>
            </p:cNvSpPr>
            <p:nvPr/>
          </p:nvSpPr>
          <p:spPr bwMode="auto">
            <a:xfrm>
              <a:off x="1589"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8" name="Line 24">
              <a:extLst>
                <a:ext uri="{FF2B5EF4-FFF2-40B4-BE49-F238E27FC236}">
                  <a16:creationId xmlns:a16="http://schemas.microsoft.com/office/drawing/2014/main" id="{12AADBDA-5EB3-ED6D-7BAA-46E68CF0B6B7}"/>
                </a:ext>
              </a:extLst>
            </p:cNvPr>
            <p:cNvSpPr>
              <a:spLocks noChangeShapeType="1"/>
            </p:cNvSpPr>
            <p:nvPr/>
          </p:nvSpPr>
          <p:spPr bwMode="auto">
            <a:xfrm>
              <a:off x="168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29" name="Line 25">
              <a:extLst>
                <a:ext uri="{FF2B5EF4-FFF2-40B4-BE49-F238E27FC236}">
                  <a16:creationId xmlns:a16="http://schemas.microsoft.com/office/drawing/2014/main" id="{30AA46CD-7D30-42C4-86F0-D053CA606864}"/>
                </a:ext>
              </a:extLst>
            </p:cNvPr>
            <p:cNvSpPr>
              <a:spLocks noChangeShapeType="1"/>
            </p:cNvSpPr>
            <p:nvPr/>
          </p:nvSpPr>
          <p:spPr bwMode="auto">
            <a:xfrm>
              <a:off x="178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0" name="Line 26">
              <a:extLst>
                <a:ext uri="{FF2B5EF4-FFF2-40B4-BE49-F238E27FC236}">
                  <a16:creationId xmlns:a16="http://schemas.microsoft.com/office/drawing/2014/main" id="{53510694-6D79-724A-F407-3061C7CFCA51}"/>
                </a:ext>
              </a:extLst>
            </p:cNvPr>
            <p:cNvSpPr>
              <a:spLocks noChangeShapeType="1"/>
            </p:cNvSpPr>
            <p:nvPr/>
          </p:nvSpPr>
          <p:spPr bwMode="auto">
            <a:xfrm>
              <a:off x="187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1" name="Line 27">
              <a:extLst>
                <a:ext uri="{FF2B5EF4-FFF2-40B4-BE49-F238E27FC236}">
                  <a16:creationId xmlns:a16="http://schemas.microsoft.com/office/drawing/2014/main" id="{3F629A71-C7ED-0D3C-B2E8-077D6805EBB8}"/>
                </a:ext>
              </a:extLst>
            </p:cNvPr>
            <p:cNvSpPr>
              <a:spLocks noChangeShapeType="1"/>
            </p:cNvSpPr>
            <p:nvPr/>
          </p:nvSpPr>
          <p:spPr bwMode="auto">
            <a:xfrm>
              <a:off x="197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2" name="Line 28">
              <a:extLst>
                <a:ext uri="{FF2B5EF4-FFF2-40B4-BE49-F238E27FC236}">
                  <a16:creationId xmlns:a16="http://schemas.microsoft.com/office/drawing/2014/main" id="{581FFB39-0C82-4950-57F8-F8A8739B9D7C}"/>
                </a:ext>
              </a:extLst>
            </p:cNvPr>
            <p:cNvSpPr>
              <a:spLocks noChangeShapeType="1"/>
            </p:cNvSpPr>
            <p:nvPr/>
          </p:nvSpPr>
          <p:spPr bwMode="auto">
            <a:xfrm>
              <a:off x="2068"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3" name="Line 29">
              <a:extLst>
                <a:ext uri="{FF2B5EF4-FFF2-40B4-BE49-F238E27FC236}">
                  <a16:creationId xmlns:a16="http://schemas.microsoft.com/office/drawing/2014/main" id="{554384EC-AE50-E9A1-069E-C1A531D5EAC3}"/>
                </a:ext>
              </a:extLst>
            </p:cNvPr>
            <p:cNvSpPr>
              <a:spLocks noChangeShapeType="1"/>
            </p:cNvSpPr>
            <p:nvPr/>
          </p:nvSpPr>
          <p:spPr bwMode="auto">
            <a:xfrm>
              <a:off x="2163"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4" name="Line 30">
              <a:extLst>
                <a:ext uri="{FF2B5EF4-FFF2-40B4-BE49-F238E27FC236}">
                  <a16:creationId xmlns:a16="http://schemas.microsoft.com/office/drawing/2014/main" id="{3E3B4A57-B29B-544B-1B04-AFDD9CA1B2E3}"/>
                </a:ext>
              </a:extLst>
            </p:cNvPr>
            <p:cNvSpPr>
              <a:spLocks noChangeShapeType="1"/>
            </p:cNvSpPr>
            <p:nvPr/>
          </p:nvSpPr>
          <p:spPr bwMode="auto">
            <a:xfrm>
              <a:off x="2259"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5" name="Line 31">
              <a:extLst>
                <a:ext uri="{FF2B5EF4-FFF2-40B4-BE49-F238E27FC236}">
                  <a16:creationId xmlns:a16="http://schemas.microsoft.com/office/drawing/2014/main" id="{0E11AF5C-390D-BB8B-DA10-AC7536F2E189}"/>
                </a:ext>
              </a:extLst>
            </p:cNvPr>
            <p:cNvSpPr>
              <a:spLocks noChangeShapeType="1"/>
            </p:cNvSpPr>
            <p:nvPr/>
          </p:nvSpPr>
          <p:spPr bwMode="auto">
            <a:xfrm>
              <a:off x="235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6" name="Line 32">
              <a:extLst>
                <a:ext uri="{FF2B5EF4-FFF2-40B4-BE49-F238E27FC236}">
                  <a16:creationId xmlns:a16="http://schemas.microsoft.com/office/drawing/2014/main" id="{746E10EA-E767-5D91-1F06-EB36D90AB864}"/>
                </a:ext>
              </a:extLst>
            </p:cNvPr>
            <p:cNvSpPr>
              <a:spLocks noChangeShapeType="1"/>
            </p:cNvSpPr>
            <p:nvPr/>
          </p:nvSpPr>
          <p:spPr bwMode="auto">
            <a:xfrm>
              <a:off x="245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7" name="Line 33">
              <a:extLst>
                <a:ext uri="{FF2B5EF4-FFF2-40B4-BE49-F238E27FC236}">
                  <a16:creationId xmlns:a16="http://schemas.microsoft.com/office/drawing/2014/main" id="{71F22CEF-26AA-463B-E2C7-A15806639859}"/>
                </a:ext>
              </a:extLst>
            </p:cNvPr>
            <p:cNvSpPr>
              <a:spLocks noChangeShapeType="1"/>
            </p:cNvSpPr>
            <p:nvPr/>
          </p:nvSpPr>
          <p:spPr bwMode="auto">
            <a:xfrm>
              <a:off x="2545"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8" name="Line 34">
              <a:extLst>
                <a:ext uri="{FF2B5EF4-FFF2-40B4-BE49-F238E27FC236}">
                  <a16:creationId xmlns:a16="http://schemas.microsoft.com/office/drawing/2014/main" id="{74752574-C54D-53A9-5E45-542CD7C85C75}"/>
                </a:ext>
              </a:extLst>
            </p:cNvPr>
            <p:cNvSpPr>
              <a:spLocks noChangeShapeType="1"/>
            </p:cNvSpPr>
            <p:nvPr/>
          </p:nvSpPr>
          <p:spPr bwMode="auto">
            <a:xfrm>
              <a:off x="2641"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39" name="Line 35">
              <a:extLst>
                <a:ext uri="{FF2B5EF4-FFF2-40B4-BE49-F238E27FC236}">
                  <a16:creationId xmlns:a16="http://schemas.microsoft.com/office/drawing/2014/main" id="{A3F975E3-A8CB-338D-3884-0235B1FA2D2F}"/>
                </a:ext>
              </a:extLst>
            </p:cNvPr>
            <p:cNvSpPr>
              <a:spLocks noChangeShapeType="1"/>
            </p:cNvSpPr>
            <p:nvPr/>
          </p:nvSpPr>
          <p:spPr bwMode="auto">
            <a:xfrm>
              <a:off x="273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0" name="Line 36">
              <a:extLst>
                <a:ext uri="{FF2B5EF4-FFF2-40B4-BE49-F238E27FC236}">
                  <a16:creationId xmlns:a16="http://schemas.microsoft.com/office/drawing/2014/main" id="{140D36FA-B64E-431D-E37D-84B6C6313FCC}"/>
                </a:ext>
              </a:extLst>
            </p:cNvPr>
            <p:cNvSpPr>
              <a:spLocks noChangeShapeType="1"/>
            </p:cNvSpPr>
            <p:nvPr/>
          </p:nvSpPr>
          <p:spPr bwMode="auto">
            <a:xfrm>
              <a:off x="2832"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1" name="Line 37">
              <a:extLst>
                <a:ext uri="{FF2B5EF4-FFF2-40B4-BE49-F238E27FC236}">
                  <a16:creationId xmlns:a16="http://schemas.microsoft.com/office/drawing/2014/main" id="{727ABA57-AAAB-A57A-C1EE-381921EF19B4}"/>
                </a:ext>
              </a:extLst>
            </p:cNvPr>
            <p:cNvSpPr>
              <a:spLocks noChangeShapeType="1"/>
            </p:cNvSpPr>
            <p:nvPr/>
          </p:nvSpPr>
          <p:spPr bwMode="auto">
            <a:xfrm>
              <a:off x="292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2" name="Line 38">
              <a:extLst>
                <a:ext uri="{FF2B5EF4-FFF2-40B4-BE49-F238E27FC236}">
                  <a16:creationId xmlns:a16="http://schemas.microsoft.com/office/drawing/2014/main" id="{65120999-987C-D367-6217-1E14444413D2}"/>
                </a:ext>
              </a:extLst>
            </p:cNvPr>
            <p:cNvSpPr>
              <a:spLocks noChangeShapeType="1"/>
            </p:cNvSpPr>
            <p:nvPr/>
          </p:nvSpPr>
          <p:spPr bwMode="auto">
            <a:xfrm>
              <a:off x="3024"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3" name="Line 39">
              <a:extLst>
                <a:ext uri="{FF2B5EF4-FFF2-40B4-BE49-F238E27FC236}">
                  <a16:creationId xmlns:a16="http://schemas.microsoft.com/office/drawing/2014/main" id="{F2F81940-A719-51D9-B611-B80E19FECE0A}"/>
                </a:ext>
              </a:extLst>
            </p:cNvPr>
            <p:cNvSpPr>
              <a:spLocks noChangeShapeType="1"/>
            </p:cNvSpPr>
            <p:nvPr/>
          </p:nvSpPr>
          <p:spPr bwMode="auto">
            <a:xfrm>
              <a:off x="312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4" name="Line 40">
              <a:extLst>
                <a:ext uri="{FF2B5EF4-FFF2-40B4-BE49-F238E27FC236}">
                  <a16:creationId xmlns:a16="http://schemas.microsoft.com/office/drawing/2014/main" id="{06020615-9FEF-5451-8886-FB50BBFE264F}"/>
                </a:ext>
              </a:extLst>
            </p:cNvPr>
            <p:cNvSpPr>
              <a:spLocks noChangeShapeType="1"/>
            </p:cNvSpPr>
            <p:nvPr/>
          </p:nvSpPr>
          <p:spPr bwMode="auto">
            <a:xfrm>
              <a:off x="3215"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5" name="Line 41">
              <a:extLst>
                <a:ext uri="{FF2B5EF4-FFF2-40B4-BE49-F238E27FC236}">
                  <a16:creationId xmlns:a16="http://schemas.microsoft.com/office/drawing/2014/main" id="{BBB9975C-62D2-AABE-9F91-9C4AD6E39C7F}"/>
                </a:ext>
              </a:extLst>
            </p:cNvPr>
            <p:cNvSpPr>
              <a:spLocks noChangeShapeType="1"/>
            </p:cNvSpPr>
            <p:nvPr/>
          </p:nvSpPr>
          <p:spPr bwMode="auto">
            <a:xfrm>
              <a:off x="3311" y="753"/>
              <a:ext cx="1" cy="96"/>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6" name="Line 42">
              <a:extLst>
                <a:ext uri="{FF2B5EF4-FFF2-40B4-BE49-F238E27FC236}">
                  <a16:creationId xmlns:a16="http://schemas.microsoft.com/office/drawing/2014/main" id="{315851F7-07BB-D381-1C73-A0F4D6F96E06}"/>
                </a:ext>
              </a:extLst>
            </p:cNvPr>
            <p:cNvSpPr>
              <a:spLocks noChangeShapeType="1"/>
            </p:cNvSpPr>
            <p:nvPr/>
          </p:nvSpPr>
          <p:spPr bwMode="auto">
            <a:xfrm>
              <a:off x="3407"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7" name="Line 43">
              <a:extLst>
                <a:ext uri="{FF2B5EF4-FFF2-40B4-BE49-F238E27FC236}">
                  <a16:creationId xmlns:a16="http://schemas.microsoft.com/office/drawing/2014/main" id="{73F349EA-3479-EBA4-74B6-FFE79869D3B3}"/>
                </a:ext>
              </a:extLst>
            </p:cNvPr>
            <p:cNvSpPr>
              <a:spLocks noChangeShapeType="1"/>
            </p:cNvSpPr>
            <p:nvPr/>
          </p:nvSpPr>
          <p:spPr bwMode="auto">
            <a:xfrm>
              <a:off x="3503" y="753"/>
              <a:ext cx="1" cy="96"/>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8" name="Line 44">
              <a:extLst>
                <a:ext uri="{FF2B5EF4-FFF2-40B4-BE49-F238E27FC236}">
                  <a16:creationId xmlns:a16="http://schemas.microsoft.com/office/drawing/2014/main" id="{FDEC5D9F-B312-6E8E-26BE-71E3F901173E}"/>
                </a:ext>
              </a:extLst>
            </p:cNvPr>
            <p:cNvSpPr>
              <a:spLocks noChangeShapeType="1"/>
            </p:cNvSpPr>
            <p:nvPr/>
          </p:nvSpPr>
          <p:spPr bwMode="auto">
            <a:xfrm>
              <a:off x="3598"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49" name="Line 45">
              <a:extLst>
                <a:ext uri="{FF2B5EF4-FFF2-40B4-BE49-F238E27FC236}">
                  <a16:creationId xmlns:a16="http://schemas.microsoft.com/office/drawing/2014/main" id="{BA5B7193-4AA0-8CC6-DC9D-47BA2A8AAFFC}"/>
                </a:ext>
              </a:extLst>
            </p:cNvPr>
            <p:cNvSpPr>
              <a:spLocks noChangeShapeType="1"/>
            </p:cNvSpPr>
            <p:nvPr/>
          </p:nvSpPr>
          <p:spPr bwMode="auto">
            <a:xfrm>
              <a:off x="3694"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50" name="Line 46">
              <a:extLst>
                <a:ext uri="{FF2B5EF4-FFF2-40B4-BE49-F238E27FC236}">
                  <a16:creationId xmlns:a16="http://schemas.microsoft.com/office/drawing/2014/main" id="{CDFA7CC3-94F4-B3C5-59EF-EE6714B2ADD1}"/>
                </a:ext>
              </a:extLst>
            </p:cNvPr>
            <p:cNvSpPr>
              <a:spLocks noChangeShapeType="1"/>
            </p:cNvSpPr>
            <p:nvPr/>
          </p:nvSpPr>
          <p:spPr bwMode="auto">
            <a:xfrm>
              <a:off x="3790"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51" name="Line 47">
              <a:extLst>
                <a:ext uri="{FF2B5EF4-FFF2-40B4-BE49-F238E27FC236}">
                  <a16:creationId xmlns:a16="http://schemas.microsoft.com/office/drawing/2014/main" id="{AA63C4B0-25A7-16FA-8911-B9F0853CD684}"/>
                </a:ext>
              </a:extLst>
            </p:cNvPr>
            <p:cNvSpPr>
              <a:spLocks noChangeShapeType="1"/>
            </p:cNvSpPr>
            <p:nvPr/>
          </p:nvSpPr>
          <p:spPr bwMode="auto">
            <a:xfrm>
              <a:off x="3886" y="753"/>
              <a:ext cx="1" cy="9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52" name="Line 48">
              <a:extLst>
                <a:ext uri="{FF2B5EF4-FFF2-40B4-BE49-F238E27FC236}">
                  <a16:creationId xmlns:a16="http://schemas.microsoft.com/office/drawing/2014/main" id="{91FE2FE2-19AC-3EBE-B6AF-D688F8B1F82F}"/>
                </a:ext>
              </a:extLst>
            </p:cNvPr>
            <p:cNvSpPr>
              <a:spLocks noChangeShapeType="1"/>
            </p:cNvSpPr>
            <p:nvPr/>
          </p:nvSpPr>
          <p:spPr bwMode="auto">
            <a:xfrm>
              <a:off x="3981" y="657"/>
              <a:ext cx="1" cy="19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732</TotalTime>
  <Words>2024</Words>
  <Application>Microsoft Office PowerPoint</Application>
  <PresentationFormat>Custom</PresentationFormat>
  <Paragraphs>117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TAPS-Area 8</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Stage Design Template</dc:title>
  <dc:subject>Stage Template</dc:subject>
  <dc:creator>Larry J. Eckert</dc:creator>
  <cp:keywords>stages, course design, shooting</cp:keywords>
  <cp:lastModifiedBy> Larry Eckert</cp:lastModifiedBy>
  <cp:revision>98</cp:revision>
  <dcterms:created xsi:type="dcterms:W3CDTF">2002-08-21T12:11:08Z</dcterms:created>
  <dcterms:modified xsi:type="dcterms:W3CDTF">2023-02-14T09:10:48Z</dcterms:modified>
  <cp:category>Shooting</cp:category>
</cp:coreProperties>
</file>